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5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6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7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8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charts/chart1.xml" ContentType="application/vnd.openxmlformats-officedocument.drawingml.chart+xml"/>
  <Override PartName="/ppt/notesSlides/notesSlide9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450" r:id="rId2"/>
    <p:sldId id="503" r:id="rId3"/>
    <p:sldId id="451" r:id="rId4"/>
    <p:sldId id="452" r:id="rId5"/>
    <p:sldId id="453" r:id="rId6"/>
    <p:sldId id="457" r:id="rId7"/>
    <p:sldId id="459" r:id="rId8"/>
    <p:sldId id="461" r:id="rId9"/>
    <p:sldId id="474" r:id="rId10"/>
    <p:sldId id="428" r:id="rId11"/>
    <p:sldId id="427" r:id="rId12"/>
    <p:sldId id="470" r:id="rId13"/>
    <p:sldId id="485" r:id="rId14"/>
    <p:sldId id="486" r:id="rId15"/>
    <p:sldId id="487" r:id="rId16"/>
  </p:sldIdLst>
  <p:sldSz cx="9144000" cy="6858000" type="screen4x3"/>
  <p:notesSz cx="6784975" cy="9856788"/>
  <p:defaultTextStyle>
    <a:defPPr>
      <a:defRPr lang="en-GB"/>
    </a:defPPr>
    <a:lvl1pPr algn="just" rtl="0" fontAlgn="base">
      <a:lnSpc>
        <a:spcPct val="110000"/>
      </a:lnSpc>
      <a:spcBef>
        <a:spcPct val="20000"/>
      </a:spcBef>
      <a:spcAft>
        <a:spcPct val="0"/>
      </a:spcAft>
      <a:buClr>
        <a:srgbClr val="A60000"/>
      </a:buClr>
      <a:buSzPct val="90000"/>
      <a:buFont typeface="Wingdings" pitchFamily="2" charset="2"/>
      <a:defRPr kumimoji="1" b="1" kern="1200">
        <a:solidFill>
          <a:srgbClr val="0033CC"/>
        </a:solidFill>
        <a:latin typeface="Arial" charset="0"/>
        <a:ea typeface="+mn-ea"/>
        <a:cs typeface="+mn-cs"/>
      </a:defRPr>
    </a:lvl1pPr>
    <a:lvl2pPr marL="457200" algn="just" rtl="0" fontAlgn="base">
      <a:lnSpc>
        <a:spcPct val="110000"/>
      </a:lnSpc>
      <a:spcBef>
        <a:spcPct val="20000"/>
      </a:spcBef>
      <a:spcAft>
        <a:spcPct val="0"/>
      </a:spcAft>
      <a:buClr>
        <a:srgbClr val="A60000"/>
      </a:buClr>
      <a:buSzPct val="90000"/>
      <a:buFont typeface="Wingdings" pitchFamily="2" charset="2"/>
      <a:defRPr kumimoji="1" b="1" kern="1200">
        <a:solidFill>
          <a:srgbClr val="0033CC"/>
        </a:solidFill>
        <a:latin typeface="Arial" charset="0"/>
        <a:ea typeface="+mn-ea"/>
        <a:cs typeface="+mn-cs"/>
      </a:defRPr>
    </a:lvl2pPr>
    <a:lvl3pPr marL="914400" algn="just" rtl="0" fontAlgn="base">
      <a:lnSpc>
        <a:spcPct val="110000"/>
      </a:lnSpc>
      <a:spcBef>
        <a:spcPct val="20000"/>
      </a:spcBef>
      <a:spcAft>
        <a:spcPct val="0"/>
      </a:spcAft>
      <a:buClr>
        <a:srgbClr val="A60000"/>
      </a:buClr>
      <a:buSzPct val="90000"/>
      <a:buFont typeface="Wingdings" pitchFamily="2" charset="2"/>
      <a:defRPr kumimoji="1" b="1" kern="1200">
        <a:solidFill>
          <a:srgbClr val="0033CC"/>
        </a:solidFill>
        <a:latin typeface="Arial" charset="0"/>
        <a:ea typeface="+mn-ea"/>
        <a:cs typeface="+mn-cs"/>
      </a:defRPr>
    </a:lvl3pPr>
    <a:lvl4pPr marL="1371600" algn="just" rtl="0" fontAlgn="base">
      <a:lnSpc>
        <a:spcPct val="110000"/>
      </a:lnSpc>
      <a:spcBef>
        <a:spcPct val="20000"/>
      </a:spcBef>
      <a:spcAft>
        <a:spcPct val="0"/>
      </a:spcAft>
      <a:buClr>
        <a:srgbClr val="A60000"/>
      </a:buClr>
      <a:buSzPct val="90000"/>
      <a:buFont typeface="Wingdings" pitchFamily="2" charset="2"/>
      <a:defRPr kumimoji="1" b="1" kern="1200">
        <a:solidFill>
          <a:srgbClr val="0033CC"/>
        </a:solidFill>
        <a:latin typeface="Arial" charset="0"/>
        <a:ea typeface="+mn-ea"/>
        <a:cs typeface="+mn-cs"/>
      </a:defRPr>
    </a:lvl4pPr>
    <a:lvl5pPr marL="1828800" algn="just" rtl="0" fontAlgn="base">
      <a:lnSpc>
        <a:spcPct val="110000"/>
      </a:lnSpc>
      <a:spcBef>
        <a:spcPct val="20000"/>
      </a:spcBef>
      <a:spcAft>
        <a:spcPct val="0"/>
      </a:spcAft>
      <a:buClr>
        <a:srgbClr val="A60000"/>
      </a:buClr>
      <a:buSzPct val="90000"/>
      <a:buFont typeface="Wingdings" pitchFamily="2" charset="2"/>
      <a:defRPr kumimoji="1" b="1" kern="1200">
        <a:solidFill>
          <a:srgbClr val="0033CC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umimoji="1" b="1" kern="1200">
        <a:solidFill>
          <a:srgbClr val="0033CC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umimoji="1" b="1" kern="1200">
        <a:solidFill>
          <a:srgbClr val="0033CC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umimoji="1" b="1" kern="1200">
        <a:solidFill>
          <a:srgbClr val="0033CC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umimoji="1" b="1" kern="1200">
        <a:solidFill>
          <a:srgbClr val="0033CC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00"/>
    <a:srgbClr val="0000FF"/>
    <a:srgbClr val="CCFF99"/>
    <a:srgbClr val="F4E8DC"/>
    <a:srgbClr val="F9F2EB"/>
    <a:srgbClr val="CCECFF"/>
    <a:srgbClr val="996633"/>
    <a:srgbClr val="CC3300"/>
    <a:srgbClr val="0066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529" autoAdjust="0"/>
    <p:restoredTop sz="91166" autoAdjust="0"/>
  </p:normalViewPr>
  <p:slideViewPr>
    <p:cSldViewPr>
      <p:cViewPr>
        <p:scale>
          <a:sx n="128" d="100"/>
          <a:sy n="128" d="100"/>
        </p:scale>
        <p:origin x="-133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8124"/>
    </p:cViewPr>
  </p:sorterViewPr>
  <p:notesViewPr>
    <p:cSldViewPr>
      <p:cViewPr varScale="1">
        <p:scale>
          <a:sx n="79" d="100"/>
          <a:sy n="79" d="100"/>
        </p:scale>
        <p:origin x="-3300" y="-90"/>
      </p:cViewPr>
      <p:guideLst>
        <p:guide orient="horz" pos="3105"/>
        <p:guide pos="213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Documents%20and%20Settings\m02247\&#1052;&#1086;&#1080;%20&#1076;&#1086;&#1082;&#1091;&#1084;&#1077;&#1085;&#1090;&#1099;\Statistic\document.xlsx" TargetMode="External"/><Relationship Id="rId1" Type="http://schemas.openxmlformats.org/officeDocument/2006/relationships/image" Target="../media/image8.jpeg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Documents%20and%20Settings\m02247\&#1052;&#1086;&#1080;%20&#1076;&#1086;&#1082;&#1091;&#1084;&#1077;&#1085;&#1090;&#1099;\Statistic\&#1075;&#1088;&#1072;&#1092;_&#1082;7.xlsx" TargetMode="External"/><Relationship Id="rId1" Type="http://schemas.openxmlformats.org/officeDocument/2006/relationships/image" Target="../media/image8.jpeg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c:\Documents%20and%20Settings\m02247\&#1052;&#1086;&#1080;%20&#1076;&#1086;&#1082;&#1091;&#1084;&#1077;&#1085;&#1090;&#1099;\Statistic\&#1075;&#1088;&#1072;&#1092;_&#1082;8.xlsx" TargetMode="External"/><Relationship Id="rId1" Type="http://schemas.openxmlformats.org/officeDocument/2006/relationships/image" Target="../media/image8.jpeg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uk-UA" dirty="0" smtClean="0"/>
              <a:t>Банки </a:t>
            </a:r>
            <a:r>
              <a:rPr lang="uk-UA" dirty="0"/>
              <a:t>(шт.)</a:t>
            </a:r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Лист1!$C$25</c:f>
              <c:strCache>
                <c:ptCount val="1"/>
                <c:pt idx="0">
                  <c:v>Банки-участники платёжных систем</c:v>
                </c:pt>
              </c:strCache>
            </c:strRef>
          </c:tx>
          <c:spPr>
            <a:gradFill flip="none" rotWithShape="1">
              <a:gsLst>
                <a:gs pos="0">
                  <a:srgbClr val="FBE4AE"/>
                </a:gs>
                <a:gs pos="13000">
                  <a:srgbClr val="BD922A"/>
                </a:gs>
                <a:gs pos="21001">
                  <a:srgbClr val="BD922A"/>
                </a:gs>
                <a:gs pos="63000">
                  <a:srgbClr val="FBE4AE"/>
                </a:gs>
                <a:gs pos="67000">
                  <a:srgbClr val="BD922A"/>
                </a:gs>
                <a:gs pos="69000">
                  <a:srgbClr val="835E17"/>
                </a:gs>
                <a:gs pos="82001">
                  <a:srgbClr val="A28949"/>
                </a:gs>
                <a:gs pos="100000">
                  <a:srgbClr val="FAE3B7"/>
                </a:gs>
              </a:gsLst>
              <a:path path="circle">
                <a:fillToRect l="100000" t="100000"/>
              </a:path>
              <a:tileRect r="-100000" b="-100000"/>
            </a:gradFill>
          </c:spPr>
          <c:invertIfNegative val="0"/>
          <c:cat>
            <c:strRef>
              <c:f>Лист1!$B$26:$B$39</c:f>
              <c:strCache>
                <c:ptCount val="14"/>
                <c:pt idx="0">
                  <c:v> 01.01.2002</c:v>
                </c:pt>
                <c:pt idx="1">
                  <c:v>01.01.2003</c:v>
                </c:pt>
                <c:pt idx="2">
                  <c:v>01.01.2004</c:v>
                </c:pt>
                <c:pt idx="3">
                  <c:v>01.01.2005</c:v>
                </c:pt>
                <c:pt idx="4">
                  <c:v>01.01.2006</c:v>
                </c:pt>
                <c:pt idx="5">
                  <c:v>01.01.2007</c:v>
                </c:pt>
                <c:pt idx="6">
                  <c:v>01.01.2008</c:v>
                </c:pt>
                <c:pt idx="7">
                  <c:v>01.01.2009</c:v>
                </c:pt>
                <c:pt idx="8">
                  <c:v>01.01.2010</c:v>
                </c:pt>
                <c:pt idx="9">
                  <c:v>01.01.2011</c:v>
                </c:pt>
                <c:pt idx="10">
                  <c:v>01.01.2012</c:v>
                </c:pt>
                <c:pt idx="11">
                  <c:v>01.01.2013</c:v>
                </c:pt>
                <c:pt idx="12">
                  <c:v>01.04.2013</c:v>
                </c:pt>
                <c:pt idx="13">
                  <c:v>01.07.2013</c:v>
                </c:pt>
              </c:strCache>
            </c:strRef>
          </c:cat>
          <c:val>
            <c:numRef>
              <c:f>Лист1!$C$26:$C$39</c:f>
              <c:numCache>
                <c:formatCode>General</c:formatCode>
                <c:ptCount val="14"/>
                <c:pt idx="0">
                  <c:v>58</c:v>
                </c:pt>
                <c:pt idx="1">
                  <c:v>77</c:v>
                </c:pt>
                <c:pt idx="2">
                  <c:v>87</c:v>
                </c:pt>
                <c:pt idx="3">
                  <c:v>93</c:v>
                </c:pt>
                <c:pt idx="4">
                  <c:v>101</c:v>
                </c:pt>
                <c:pt idx="5">
                  <c:v>111</c:v>
                </c:pt>
                <c:pt idx="6">
                  <c:v>127</c:v>
                </c:pt>
                <c:pt idx="7">
                  <c:v>139</c:v>
                </c:pt>
                <c:pt idx="8">
                  <c:v>146</c:v>
                </c:pt>
                <c:pt idx="9">
                  <c:v>141</c:v>
                </c:pt>
                <c:pt idx="10">
                  <c:v>142</c:v>
                </c:pt>
                <c:pt idx="11">
                  <c:v>142</c:v>
                </c:pt>
                <c:pt idx="12">
                  <c:v>141</c:v>
                </c:pt>
                <c:pt idx="13">
                  <c:v>141</c:v>
                </c:pt>
              </c:numCache>
            </c:numRef>
          </c:val>
        </c:ser>
        <c:ser>
          <c:idx val="1"/>
          <c:order val="1"/>
          <c:tx>
            <c:strRef>
              <c:f>Лист1!$D$25</c:f>
              <c:strCache>
                <c:ptCount val="1"/>
                <c:pt idx="0">
                  <c:v>Банки- участники СЕП</c:v>
                </c:pt>
              </c:strCache>
            </c:strRef>
          </c:tx>
          <c:spPr>
            <a:gradFill flip="none" rotWithShape="1">
              <a:gsLst>
                <a:gs pos="0">
                  <a:srgbClr val="0070C0"/>
                </a:gs>
                <a:gs pos="64000">
                  <a:srgbClr val="CCECFF"/>
                </a:gs>
                <a:gs pos="100000">
                  <a:srgbClr val="EAEAEA">
                    <a:shade val="100000"/>
                    <a:satMod val="115000"/>
                  </a:srgbClr>
                </a:gs>
              </a:gsLst>
              <a:path path="circle">
                <a:fillToRect l="100000" b="100000"/>
              </a:path>
              <a:tileRect t="-100000" r="-100000"/>
            </a:gradFill>
          </c:spPr>
          <c:invertIfNegative val="0"/>
          <c:cat>
            <c:strRef>
              <c:f>Лист1!$B$26:$B$39</c:f>
              <c:strCache>
                <c:ptCount val="14"/>
                <c:pt idx="0">
                  <c:v> 01.01.2002</c:v>
                </c:pt>
                <c:pt idx="1">
                  <c:v>01.01.2003</c:v>
                </c:pt>
                <c:pt idx="2">
                  <c:v>01.01.2004</c:v>
                </c:pt>
                <c:pt idx="3">
                  <c:v>01.01.2005</c:v>
                </c:pt>
                <c:pt idx="4">
                  <c:v>01.01.2006</c:v>
                </c:pt>
                <c:pt idx="5">
                  <c:v>01.01.2007</c:v>
                </c:pt>
                <c:pt idx="6">
                  <c:v>01.01.2008</c:v>
                </c:pt>
                <c:pt idx="7">
                  <c:v>01.01.2009</c:v>
                </c:pt>
                <c:pt idx="8">
                  <c:v>01.01.2010</c:v>
                </c:pt>
                <c:pt idx="9">
                  <c:v>01.01.2011</c:v>
                </c:pt>
                <c:pt idx="10">
                  <c:v>01.01.2012</c:v>
                </c:pt>
                <c:pt idx="11">
                  <c:v>01.01.2013</c:v>
                </c:pt>
                <c:pt idx="12">
                  <c:v>01.04.2013</c:v>
                </c:pt>
                <c:pt idx="13">
                  <c:v>01.07.2013</c:v>
                </c:pt>
              </c:strCache>
            </c:strRef>
          </c:cat>
          <c:val>
            <c:numRef>
              <c:f>Лист1!$D$26:$D$39</c:f>
              <c:numCache>
                <c:formatCode>General</c:formatCode>
                <c:ptCount val="14"/>
                <c:pt idx="0">
                  <c:v>159</c:v>
                </c:pt>
                <c:pt idx="1">
                  <c:v>159</c:v>
                </c:pt>
                <c:pt idx="2">
                  <c:v>159</c:v>
                </c:pt>
                <c:pt idx="3">
                  <c:v>162</c:v>
                </c:pt>
                <c:pt idx="4">
                  <c:v>165</c:v>
                </c:pt>
                <c:pt idx="5">
                  <c:v>169</c:v>
                </c:pt>
                <c:pt idx="6">
                  <c:v>173</c:v>
                </c:pt>
                <c:pt idx="7">
                  <c:v>182</c:v>
                </c:pt>
                <c:pt idx="8">
                  <c:v>181</c:v>
                </c:pt>
                <c:pt idx="9">
                  <c:v>175</c:v>
                </c:pt>
                <c:pt idx="10">
                  <c:v>175</c:v>
                </c:pt>
                <c:pt idx="11">
                  <c:v>176</c:v>
                </c:pt>
                <c:pt idx="12">
                  <c:v>176</c:v>
                </c:pt>
                <c:pt idx="13">
                  <c:v>176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43046400"/>
        <c:axId val="91659584"/>
        <c:axId val="0"/>
      </c:bar3DChart>
      <c:catAx>
        <c:axId val="43046400"/>
        <c:scaling>
          <c:orientation val="minMax"/>
        </c:scaling>
        <c:delete val="0"/>
        <c:axPos val="b"/>
        <c:majorTickMark val="out"/>
        <c:minorTickMark val="none"/>
        <c:tickLblPos val="nextTo"/>
        <c:crossAx val="91659584"/>
        <c:crosses val="autoZero"/>
        <c:auto val="1"/>
        <c:lblAlgn val="ctr"/>
        <c:lblOffset val="100"/>
        <c:noMultiLvlLbl val="0"/>
      </c:catAx>
      <c:valAx>
        <c:axId val="9165958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43046400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spPr>
    <a:blipFill>
      <a:blip xmlns:r="http://schemas.openxmlformats.org/officeDocument/2006/relationships" r:embed="rId1"/>
      <a:tile tx="0" ty="0" sx="100000" sy="100000" flip="none" algn="tl"/>
    </a:blipFill>
    <a:scene3d>
      <a:camera prst="orthographicFront"/>
      <a:lightRig rig="threePt" dir="t"/>
    </a:scene3d>
    <a:sp3d>
      <a:bevelT prst="relaxedInset"/>
    </a:sp3d>
  </c:sp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lang="ru-RU" sz="1200" b="1" i="0" u="none" strike="noStrike" baseline="0" noProof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ru-RU" sz="1200" noProof="0" dirty="0"/>
              <a:t>Удельный вес </a:t>
            </a:r>
            <a:r>
              <a:rPr lang="ru-RU" sz="1200" baseline="0" noProof="0" dirty="0" smtClean="0"/>
              <a:t>безналичных </a:t>
            </a:r>
            <a:r>
              <a:rPr lang="ru-RU" sz="1200" baseline="0" noProof="0" dirty="0"/>
              <a:t>платежей </a:t>
            </a:r>
            <a:r>
              <a:rPr lang="ru-RU" sz="1200" baseline="0" noProof="0" dirty="0" smtClean="0"/>
              <a:t>и </a:t>
            </a:r>
            <a:r>
              <a:rPr lang="ru-RU" sz="1200" baseline="0" noProof="0" dirty="0"/>
              <a:t>получения наличных средств в общем объёме безналичных </a:t>
            </a:r>
            <a:r>
              <a:rPr lang="ru-RU" sz="1200" baseline="0" noProof="0" dirty="0" smtClean="0"/>
              <a:t>операций</a:t>
            </a:r>
            <a:r>
              <a:rPr lang="ru-RU" sz="1200" baseline="0" noProof="0" dirty="0"/>
              <a:t> </a:t>
            </a:r>
            <a:r>
              <a:rPr lang="ru-RU" sz="1200" baseline="0" noProof="0" dirty="0" smtClean="0"/>
              <a:t>по платёжным картам</a:t>
            </a:r>
            <a:endParaRPr lang="ru-RU" sz="1200" noProof="0" dirty="0"/>
          </a:p>
        </c:rich>
      </c:tx>
      <c:layout>
        <c:manualLayout>
          <c:xMode val="edge"/>
          <c:yMode val="edge"/>
          <c:x val="5.5218108469955646E-2"/>
          <c:y val="2.5545154355414559E-2"/>
        </c:manualLayout>
      </c:layout>
      <c:overlay val="0"/>
      <c:spPr>
        <a:noFill/>
        <a:ln w="25400">
          <a:noFill/>
        </a:ln>
      </c:spPr>
    </c:title>
    <c:autoTitleDeleted val="0"/>
    <c:view3D>
      <c:rotX val="10"/>
      <c:rotY val="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0113511591812384"/>
          <c:y val="0.26261601889603203"/>
          <c:w val="0.86117629692944264"/>
          <c:h val="0.5194244910103285"/>
        </c:manualLayout>
      </c:layout>
      <c:bar3DChart>
        <c:barDir val="col"/>
        <c:grouping val="percentStacked"/>
        <c:varyColors val="0"/>
        <c:ser>
          <c:idx val="1"/>
          <c:order val="0"/>
          <c:tx>
            <c:strRef>
              <c:f>Лист1!$D$11</c:f>
              <c:strCache>
                <c:ptCount val="1"/>
                <c:pt idx="0">
                  <c:v>Получение наличных средств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Lbls>
            <c:dLbl>
              <c:idx val="5"/>
              <c:layout>
                <c:manualLayout>
                  <c:x val="-2.4352949794187867E-3"/>
                  <c:y val="1.40349894866509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 rot="-5400000" vert="horz" anchor="b" anchorCtr="0"/>
              <a:lstStyle/>
              <a:p>
                <a:pPr>
                  <a:defRPr b="1"/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Лист1!$E$10:$J$10</c:f>
              <c:numCache>
                <c:formatCode>General</c:formatCode>
                <c:ptCount val="6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 formatCode="0">
                  <c:v>2013</c:v>
                </c:pt>
              </c:numCache>
            </c:numRef>
          </c:cat>
          <c:val>
            <c:numRef>
              <c:f>Лист1!$E$11:$J$11</c:f>
              <c:numCache>
                <c:formatCode>0.0%</c:formatCode>
                <c:ptCount val="6"/>
                <c:pt idx="0">
                  <c:v>0.95400000000000063</c:v>
                </c:pt>
                <c:pt idx="1">
                  <c:v>0.94799999999999995</c:v>
                </c:pt>
                <c:pt idx="2">
                  <c:v>0.93500000000000005</c:v>
                </c:pt>
                <c:pt idx="3">
                  <c:v>0.91900000000000004</c:v>
                </c:pt>
                <c:pt idx="4">
                  <c:v>0.87700000000000289</c:v>
                </c:pt>
                <c:pt idx="5">
                  <c:v>0.82500000000000062</c:v>
                </c:pt>
              </c:numCache>
            </c:numRef>
          </c:val>
        </c:ser>
        <c:ser>
          <c:idx val="0"/>
          <c:order val="1"/>
          <c:tx>
            <c:strRef>
              <c:f>Лист1!$D$12</c:f>
              <c:strCache>
                <c:ptCount val="1"/>
                <c:pt idx="0">
                  <c:v>Безналичные платежи</c:v>
                </c:pt>
              </c:strCache>
            </c:strRef>
          </c:tx>
          <c:spPr>
            <a:solidFill>
              <a:srgbClr val="FFC000">
                <a:alpha val="99000"/>
              </a:srgbClr>
            </a:solidFill>
          </c:spPr>
          <c:invertIfNegative val="0"/>
          <c:dLbls>
            <c:dLbl>
              <c:idx val="0"/>
              <c:layout>
                <c:manualLayout>
                  <c:x val="7.3058849382566385E-3"/>
                  <c:y val="-6.08182877754873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2176474897094404E-2"/>
                  <c:y val="-7.48532772621385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4611769876513287E-2"/>
                  <c:y val="-8.88882667487892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7.3058849382566385E-3"/>
                  <c:y val="-7.95316070910220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4.8705899588377625E-3"/>
                  <c:y val="-7.95316070910220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9.741179917675518E-3"/>
                  <c:y val="-9.82449264065566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</c:spPr>
            <c:txPr>
              <a:bodyPr rot="0" vert="horz" anchor="t" anchorCtr="1"/>
              <a:lstStyle/>
              <a:p>
                <a:pPr>
                  <a:defRPr b="1">
                    <a:solidFill>
                      <a:sysClr val="windowText" lastClr="000000"/>
                    </a:solidFill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Лист1!$E$10:$J$10</c:f>
              <c:numCache>
                <c:formatCode>General</c:formatCode>
                <c:ptCount val="6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 formatCode="0">
                  <c:v>2013</c:v>
                </c:pt>
              </c:numCache>
            </c:numRef>
          </c:cat>
          <c:val>
            <c:numRef>
              <c:f>Лист1!$E$12:$J$12</c:f>
              <c:numCache>
                <c:formatCode>0.0%</c:formatCode>
                <c:ptCount val="6"/>
                <c:pt idx="0">
                  <c:v>4.5999999999999999E-2</c:v>
                </c:pt>
                <c:pt idx="1">
                  <c:v>5.1999999999999998E-2</c:v>
                </c:pt>
                <c:pt idx="2">
                  <c:v>6.5000000000000002E-2</c:v>
                </c:pt>
                <c:pt idx="3">
                  <c:v>8.1000000000000003E-2</c:v>
                </c:pt>
                <c:pt idx="4">
                  <c:v>0.12400000000000012</c:v>
                </c:pt>
                <c:pt idx="5">
                  <c:v>0.17500000000000004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25036032"/>
        <c:axId val="84805312"/>
        <c:axId val="0"/>
      </c:bar3DChart>
      <c:catAx>
        <c:axId val="1250360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uk-UA"/>
          </a:p>
        </c:txPr>
        <c:crossAx val="8480531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4805312"/>
        <c:scaling>
          <c:orientation val="minMax"/>
          <c:max val="1"/>
          <c:min val="0"/>
        </c:scaling>
        <c:delete val="0"/>
        <c:axPos val="l"/>
        <c:numFmt formatCode="0%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uk-UA"/>
          </a:p>
        </c:txPr>
        <c:crossAx val="125036032"/>
        <c:crosses val="autoZero"/>
        <c:crossBetween val="between"/>
        <c:majorUnit val="0.2"/>
      </c:valAx>
    </c:plotArea>
    <c:legend>
      <c:legendPos val="b"/>
      <c:layout>
        <c:manualLayout>
          <c:xMode val="edge"/>
          <c:yMode val="edge"/>
          <c:x val="0.10422186068070532"/>
          <c:y val="0.86325370955599967"/>
          <c:w val="0.77144836684247264"/>
          <c:h val="6.6155455176579656E-2"/>
        </c:manualLayout>
      </c:layout>
      <c:overlay val="0"/>
      <c:spPr>
        <a:noFill/>
        <a:ln w="25400">
          <a:noFill/>
        </a:ln>
      </c:spPr>
      <c:txPr>
        <a:bodyPr/>
        <a:lstStyle/>
        <a:p>
          <a:pPr>
            <a:defRPr sz="920" b="1" i="0" u="none" strike="noStrike" baseline="0">
              <a:solidFill>
                <a:srgbClr val="000000"/>
              </a:solidFill>
              <a:latin typeface="Arial Cyr"/>
              <a:ea typeface="Arial Cyr"/>
              <a:cs typeface="Arial Cyr"/>
            </a:defRPr>
          </a:pPr>
          <a:endParaRPr lang="uk-UA"/>
        </a:p>
      </c:txPr>
    </c:legend>
    <c:plotVisOnly val="1"/>
    <c:dispBlanksAs val="gap"/>
    <c:showDLblsOverMax val="0"/>
  </c:chart>
  <c:spPr>
    <a:blipFill>
      <a:blip xmlns:r="http://schemas.openxmlformats.org/officeDocument/2006/relationships" r:embed="rId1"/>
      <a:tile tx="0" ty="0" sx="100000" sy="100000" flip="none" algn="tl"/>
    </a:blipFill>
    <a:ln w="9525">
      <a:noFill/>
    </a:ln>
    <a:scene3d>
      <a:camera prst="orthographicFront"/>
      <a:lightRig rig="threePt" dir="t"/>
    </a:scene3d>
    <a:sp3d prstMaterial="metal">
      <a:bevelT prst="relaxedInset"/>
    </a:sp3d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uk-UA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lang="ru-RU" sz="1200" noProof="0"/>
            </a:pPr>
            <a:r>
              <a:rPr lang="ru-RU" sz="1200" noProof="0"/>
              <a:t>Удельный вес количества безналичных платежей и получения наличных средств </a:t>
            </a:r>
            <a:r>
              <a:rPr lang="ru-RU" sz="1200" noProof="0" smtClean="0"/>
              <a:t>от общего количества</a:t>
            </a:r>
            <a:r>
              <a:rPr lang="ru-RU" sz="1200" baseline="0" noProof="0" smtClean="0"/>
              <a:t> операций по платёжным картам</a:t>
            </a:r>
            <a:endParaRPr lang="ru-RU" sz="1200" noProof="0"/>
          </a:p>
        </c:rich>
      </c:tx>
      <c:layout>
        <c:manualLayout>
          <c:xMode val="edge"/>
          <c:yMode val="edge"/>
          <c:x val="4.2275378554140451E-2"/>
          <c:y val="3.0028983542593431E-2"/>
        </c:manualLayout>
      </c:layout>
      <c:overlay val="0"/>
    </c:title>
    <c:autoTitleDeleted val="0"/>
    <c:view3D>
      <c:rotX val="10"/>
      <c:rotY val="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884459634889925E-2"/>
          <c:y val="0.29117727191718096"/>
          <c:w val="0.90161725067385778"/>
          <c:h val="0.58139003700292047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Лист1!$A$6:$B$6</c:f>
              <c:strCache>
                <c:ptCount val="1"/>
                <c:pt idx="0">
                  <c:v>Получение наличных средств</c:v>
                </c:pt>
              </c:strCache>
            </c:strRef>
          </c:tx>
          <c:spPr>
            <a:solidFill>
              <a:srgbClr val="00B0F0"/>
            </a:solidFill>
            <a:ln>
              <a:solidFill>
                <a:schemeClr val="accent1">
                  <a:lumMod val="50000"/>
                </a:schemeClr>
              </a:solidFill>
            </a:ln>
          </c:spPr>
          <c:invertIfNegative val="0"/>
          <c:dLbls>
            <c:txPr>
              <a:bodyPr rot="-5400000" vert="horz"/>
              <a:lstStyle/>
              <a:p>
                <a:pPr>
                  <a:defRPr/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Лист1!$C$5:$H$5</c:f>
              <c:numCache>
                <c:formatCode>General</c:formatCode>
                <c:ptCount val="6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</c:numCache>
            </c:numRef>
          </c:cat>
          <c:val>
            <c:numRef>
              <c:f>Лист1!$C$6:$H$6</c:f>
              <c:numCache>
                <c:formatCode>0.0%</c:formatCode>
                <c:ptCount val="6"/>
                <c:pt idx="0">
                  <c:v>0.89400000000000002</c:v>
                </c:pt>
                <c:pt idx="1">
                  <c:v>0.86900000000000255</c:v>
                </c:pt>
                <c:pt idx="2">
                  <c:v>0.82500000000000062</c:v>
                </c:pt>
                <c:pt idx="3">
                  <c:v>0.75500000000000289</c:v>
                </c:pt>
                <c:pt idx="4">
                  <c:v>0.67600000000000326</c:v>
                </c:pt>
                <c:pt idx="5">
                  <c:v>0.58499999999999996</c:v>
                </c:pt>
              </c:numCache>
            </c:numRef>
          </c:val>
        </c:ser>
        <c:ser>
          <c:idx val="1"/>
          <c:order val="1"/>
          <c:tx>
            <c:strRef>
              <c:f>Лист1!$A$7:$B$7</c:f>
              <c:strCache>
                <c:ptCount val="1"/>
                <c:pt idx="0">
                  <c:v>Безналичные платежи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chemeClr val="accent1">
                  <a:lumMod val="50000"/>
                </a:schemeClr>
              </a:solidFill>
            </a:ln>
          </c:spPr>
          <c:invertIfNegative val="0"/>
          <c:dLbls>
            <c:dLbl>
              <c:idx val="0"/>
              <c:layout>
                <c:manualLayout>
                  <c:x val="1.4611769876513287E-2"/>
                  <c:y val="-7.80482342184490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2176474897094404E-2"/>
                  <c:y val="-9.10562732548572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7.3058849382566385E-3"/>
                  <c:y val="-9.53922862669932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4.8705899588377625E-3"/>
                  <c:y val="-0.1214083643398095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1.4611769876513379E-2"/>
                  <c:y val="-0.13008039036408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1.2176474897094497E-2"/>
                  <c:y val="-0.1604324814490346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0"/>
            <c:showCatName val="0"/>
            <c:showSerName val="0"/>
            <c:showPercent val="0"/>
            <c:showBubbleSize val="0"/>
          </c:dLbls>
          <c:cat>
            <c:numRef>
              <c:f>Лист1!$C$5:$H$5</c:f>
              <c:numCache>
                <c:formatCode>General</c:formatCode>
                <c:ptCount val="6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</c:numCache>
            </c:numRef>
          </c:cat>
          <c:val>
            <c:numRef>
              <c:f>Лист1!$C$7:$H$7</c:f>
              <c:numCache>
                <c:formatCode>0.0%</c:formatCode>
                <c:ptCount val="6"/>
                <c:pt idx="0">
                  <c:v>0.10600000000000002</c:v>
                </c:pt>
                <c:pt idx="1">
                  <c:v>0.13100000000000001</c:v>
                </c:pt>
                <c:pt idx="2">
                  <c:v>0.17500000000000004</c:v>
                </c:pt>
                <c:pt idx="3">
                  <c:v>0.24500000000000041</c:v>
                </c:pt>
                <c:pt idx="4">
                  <c:v>0.32400000000000145</c:v>
                </c:pt>
                <c:pt idx="5">
                  <c:v>0.41500000000000031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2668032"/>
        <c:axId val="84807040"/>
        <c:axId val="0"/>
      </c:bar3DChart>
      <c:catAx>
        <c:axId val="426680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84807040"/>
        <c:crosses val="autoZero"/>
        <c:auto val="1"/>
        <c:lblAlgn val="ctr"/>
        <c:lblOffset val="100"/>
        <c:noMultiLvlLbl val="0"/>
      </c:catAx>
      <c:valAx>
        <c:axId val="84807040"/>
        <c:scaling>
          <c:orientation val="minMax"/>
        </c:scaling>
        <c:delete val="0"/>
        <c:axPos val="l"/>
        <c:numFmt formatCode="0%" sourceLinked="0"/>
        <c:majorTickMark val="out"/>
        <c:minorTickMark val="none"/>
        <c:tickLblPos val="nextTo"/>
        <c:crossAx val="4266803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"/>
          <c:y val="0.92017258984971551"/>
          <c:w val="0.82531648288179349"/>
          <c:h val="7.9827410150281775E-2"/>
        </c:manualLayout>
      </c:layout>
      <c:overlay val="0"/>
    </c:legend>
    <c:plotVisOnly val="1"/>
    <c:dispBlanksAs val="gap"/>
    <c:showDLblsOverMax val="0"/>
  </c:chart>
  <c:spPr>
    <a:blipFill>
      <a:blip xmlns:r="http://schemas.openxmlformats.org/officeDocument/2006/relationships" r:embed="rId1"/>
      <a:tile tx="0" ty="0" sx="100000" sy="100000" flip="none" algn="tl"/>
    </a:blipFill>
    <a:ln>
      <a:noFill/>
    </a:ln>
    <a:scene3d>
      <a:camera prst="orthographicFront"/>
      <a:lightRig rig="threePt" dir="t"/>
    </a:scene3d>
    <a:sp3d prstMaterial="metal">
      <a:bevelT prst="relaxedInset"/>
    </a:sp3d>
  </c:spPr>
  <c:txPr>
    <a:bodyPr/>
    <a:lstStyle/>
    <a:p>
      <a:pPr>
        <a:defRPr b="1"/>
      </a:pPr>
      <a:endParaRPr lang="uk-UA"/>
    </a:p>
  </c:txPr>
  <c:externalData r:id="rId2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6D5A37F-D539-473C-BADA-CAD33BB7530B}" type="doc">
      <dgm:prSet loTypeId="urn:microsoft.com/office/officeart/2005/8/layout/vList2" loCatId="list" qsTypeId="urn:microsoft.com/office/officeart/2005/8/quickstyle/simple4" qsCatId="simple" csTypeId="urn:microsoft.com/office/officeart/2005/8/colors/accent1_2" csCatId="accent1" phldr="1"/>
      <dgm:spPr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</dgm:spPr>
      <dgm:t>
        <a:bodyPr/>
        <a:lstStyle/>
        <a:p>
          <a:endParaRPr lang="uk-UA"/>
        </a:p>
      </dgm:t>
    </dgm:pt>
    <dgm:pt modelId="{5CD49845-DF2B-469D-8114-C704EACBEB52}">
      <dgm:prSet custT="1"/>
      <dgm:spPr>
        <a:solidFill>
          <a:srgbClr val="CCFF99"/>
        </a:solidFill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r>
            <a:rPr lang="ru-RU" sz="2000" b="1" noProof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Закон Украины “О Национальном банке Украины"</a:t>
          </a:r>
          <a:endParaRPr lang="ru-RU" sz="2000" b="1" noProof="0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73528053-A5D1-4B0E-B314-01C0F64BF321}" type="parTrans" cxnId="{00B581AA-9E89-46CA-AD15-61B58915FAC5}">
      <dgm:prSet/>
      <dgm:spPr/>
      <dgm:t>
        <a:bodyPr/>
        <a:lstStyle/>
        <a:p>
          <a:endParaRPr lang="uk-UA"/>
        </a:p>
      </dgm:t>
    </dgm:pt>
    <dgm:pt modelId="{6619900E-6FD8-4864-B821-EF5E2768328D}" type="sibTrans" cxnId="{00B581AA-9E89-46CA-AD15-61B58915FAC5}">
      <dgm:prSet/>
      <dgm:spPr/>
      <dgm:t>
        <a:bodyPr/>
        <a:lstStyle/>
        <a:p>
          <a:endParaRPr lang="uk-UA"/>
        </a:p>
      </dgm:t>
    </dgm:pt>
    <dgm:pt modelId="{F52EB205-DD74-4923-B632-088AC9A05FC0}">
      <dgm:prSet custT="1"/>
      <dgm:spPr>
        <a:solidFill>
          <a:srgbClr val="CCFF99"/>
        </a:solidFill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r>
            <a:rPr lang="ru-RU" sz="2000" b="1" noProof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Закон Украины “О банках и банковской деятельности"</a:t>
          </a:r>
        </a:p>
      </dgm:t>
    </dgm:pt>
    <dgm:pt modelId="{B0D1DA75-66BB-44BB-BEDA-302DBB28762A}" type="parTrans" cxnId="{892101E7-1479-43A8-82AE-0D57E260AFE6}">
      <dgm:prSet/>
      <dgm:spPr/>
      <dgm:t>
        <a:bodyPr/>
        <a:lstStyle/>
        <a:p>
          <a:endParaRPr lang="uk-UA"/>
        </a:p>
      </dgm:t>
    </dgm:pt>
    <dgm:pt modelId="{6A463AAF-93B7-4103-A0E4-8D4BD860D0A0}" type="sibTrans" cxnId="{892101E7-1479-43A8-82AE-0D57E260AFE6}">
      <dgm:prSet/>
      <dgm:spPr/>
      <dgm:t>
        <a:bodyPr/>
        <a:lstStyle/>
        <a:p>
          <a:endParaRPr lang="uk-UA"/>
        </a:p>
      </dgm:t>
    </dgm:pt>
    <dgm:pt modelId="{BB4CC2D0-9073-470E-B535-CFE8BDFE8592}">
      <dgm:prSet custT="1"/>
      <dgm:spPr>
        <a:solidFill>
          <a:srgbClr val="CCFF99"/>
        </a:solidFill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r>
            <a:rPr lang="ru-RU" sz="2000" b="1" noProof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Закон Украины “О почтовой связи"</a:t>
          </a:r>
        </a:p>
      </dgm:t>
    </dgm:pt>
    <dgm:pt modelId="{EB9152CB-AFA2-40D8-9229-9DC2E5E056F6}" type="parTrans" cxnId="{8D7E4219-F4B5-4447-8AAA-29E24975CE19}">
      <dgm:prSet/>
      <dgm:spPr/>
      <dgm:t>
        <a:bodyPr/>
        <a:lstStyle/>
        <a:p>
          <a:endParaRPr lang="uk-UA"/>
        </a:p>
      </dgm:t>
    </dgm:pt>
    <dgm:pt modelId="{13182E95-6791-405A-8EE5-188BD5970F2A}" type="sibTrans" cxnId="{8D7E4219-F4B5-4447-8AAA-29E24975CE19}">
      <dgm:prSet/>
      <dgm:spPr/>
      <dgm:t>
        <a:bodyPr/>
        <a:lstStyle/>
        <a:p>
          <a:endParaRPr lang="uk-UA"/>
        </a:p>
      </dgm:t>
    </dgm:pt>
    <dgm:pt modelId="{97EE3773-DAEC-413E-BAE4-5BD86FA63382}">
      <dgm:prSet custT="1"/>
      <dgm:spPr>
        <a:solidFill>
          <a:srgbClr val="CCFF99"/>
        </a:solidFill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r>
            <a:rPr lang="ru-RU" sz="2000" b="1" noProof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Закон Украины “О платёжных системах и переводе средств в Украине"</a:t>
          </a:r>
        </a:p>
      </dgm:t>
    </dgm:pt>
    <dgm:pt modelId="{0055E850-DEE9-4DED-BB4E-BCFBEC81A4AD}" type="parTrans" cxnId="{EC46B65A-D68E-4CD7-B30F-F9C952691CB0}">
      <dgm:prSet/>
      <dgm:spPr/>
      <dgm:t>
        <a:bodyPr/>
        <a:lstStyle/>
        <a:p>
          <a:endParaRPr lang="uk-UA"/>
        </a:p>
      </dgm:t>
    </dgm:pt>
    <dgm:pt modelId="{48FCA2F6-75D0-4458-9F38-160B922ECB45}" type="sibTrans" cxnId="{EC46B65A-D68E-4CD7-B30F-F9C952691CB0}">
      <dgm:prSet/>
      <dgm:spPr/>
      <dgm:t>
        <a:bodyPr/>
        <a:lstStyle/>
        <a:p>
          <a:endParaRPr lang="uk-UA"/>
        </a:p>
      </dgm:t>
    </dgm:pt>
    <dgm:pt modelId="{87214005-E2E6-4A71-8682-A63E28C98EB5}">
      <dgm:prSet custT="1"/>
      <dgm:spPr>
        <a:solidFill>
          <a:srgbClr val="CCFF99"/>
        </a:solidFill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r>
            <a:rPr lang="ru-RU" sz="2000" b="1" noProof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Нормативно-правовые акты Национального банка Украины </a:t>
          </a:r>
        </a:p>
      </dgm:t>
    </dgm:pt>
    <dgm:pt modelId="{8CCBB267-3F7B-46A0-8167-13F3D3D1C0BB}" type="parTrans" cxnId="{04FC1F2D-ABE3-42CF-B105-5F9CAB4A6EFB}">
      <dgm:prSet/>
      <dgm:spPr/>
      <dgm:t>
        <a:bodyPr/>
        <a:lstStyle/>
        <a:p>
          <a:endParaRPr lang="uk-UA"/>
        </a:p>
      </dgm:t>
    </dgm:pt>
    <dgm:pt modelId="{E5B25C00-38A0-43ED-A670-B84BC2DE26D9}" type="sibTrans" cxnId="{04FC1F2D-ABE3-42CF-B105-5F9CAB4A6EFB}">
      <dgm:prSet/>
      <dgm:spPr/>
      <dgm:t>
        <a:bodyPr/>
        <a:lstStyle/>
        <a:p>
          <a:endParaRPr lang="uk-UA"/>
        </a:p>
      </dgm:t>
    </dgm:pt>
    <dgm:pt modelId="{3208F11A-39B5-49CB-B467-9FDCBA765A9E}" type="pres">
      <dgm:prSet presAssocID="{16D5A37F-D539-473C-BADA-CAD33BB7530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E303A3E3-E4D1-445F-98C0-C9DAD8F7B637}" type="pres">
      <dgm:prSet presAssocID="{5CD49845-DF2B-469D-8114-C704EACBEB52}" presName="parentText" presStyleLbl="node1" presStyleIdx="0" presStyleCnt="5" custScaleY="94424" custLinFactNeighborY="-23673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1B82CA6-A25C-4F89-9E04-9360CF327440}" type="pres">
      <dgm:prSet presAssocID="{6619900E-6FD8-4864-B821-EF5E2768328D}" presName="spacer" presStyleCnt="0"/>
      <dgm:spPr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endParaRPr lang="uk-UA"/>
        </a:p>
      </dgm:t>
    </dgm:pt>
    <dgm:pt modelId="{568F6F5E-926D-44F0-A827-AB445F8907DC}" type="pres">
      <dgm:prSet presAssocID="{F52EB205-DD74-4923-B632-088AC9A05FC0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C3D1A1C-B6EA-4E93-A219-628CCCF1F594}" type="pres">
      <dgm:prSet presAssocID="{6A463AAF-93B7-4103-A0E4-8D4BD860D0A0}" presName="spacer" presStyleCnt="0"/>
      <dgm:spPr/>
    </dgm:pt>
    <dgm:pt modelId="{95B70412-7B78-4EB5-BC34-1719D47F9BB1}" type="pres">
      <dgm:prSet presAssocID="{BB4CC2D0-9073-470E-B535-CFE8BDFE8592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21B4760F-9CE2-4A01-9791-4B72E8DDF8F0}" type="pres">
      <dgm:prSet presAssocID="{13182E95-6791-405A-8EE5-188BD5970F2A}" presName="spacer" presStyleCnt="0"/>
      <dgm:spPr/>
    </dgm:pt>
    <dgm:pt modelId="{B53BDD6B-FD02-4B6C-B4AF-CD201A43D85C}" type="pres">
      <dgm:prSet presAssocID="{97EE3773-DAEC-413E-BAE4-5BD86FA63382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79AE52D-95C0-415B-ACC9-71F1C5A618C5}" type="pres">
      <dgm:prSet presAssocID="{48FCA2F6-75D0-4458-9F38-160B922ECB45}" presName="spacer" presStyleCnt="0"/>
      <dgm:spPr/>
    </dgm:pt>
    <dgm:pt modelId="{1E834016-9586-4957-BAD8-00F388DBD009}" type="pres">
      <dgm:prSet presAssocID="{87214005-E2E6-4A71-8682-A63E28C98EB5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8D7E4219-F4B5-4447-8AAA-29E24975CE19}" srcId="{16D5A37F-D539-473C-BADA-CAD33BB7530B}" destId="{BB4CC2D0-9073-470E-B535-CFE8BDFE8592}" srcOrd="2" destOrd="0" parTransId="{EB9152CB-AFA2-40D8-9229-9DC2E5E056F6}" sibTransId="{13182E95-6791-405A-8EE5-188BD5970F2A}"/>
    <dgm:cxn modelId="{108EBDF1-49F0-4015-89D8-06F88D2040ED}" type="presOf" srcId="{97EE3773-DAEC-413E-BAE4-5BD86FA63382}" destId="{B53BDD6B-FD02-4B6C-B4AF-CD201A43D85C}" srcOrd="0" destOrd="0" presId="urn:microsoft.com/office/officeart/2005/8/layout/vList2"/>
    <dgm:cxn modelId="{15D6766D-555E-48D3-8BA0-A23B163FEB4C}" type="presOf" srcId="{87214005-E2E6-4A71-8682-A63E28C98EB5}" destId="{1E834016-9586-4957-BAD8-00F388DBD009}" srcOrd="0" destOrd="0" presId="urn:microsoft.com/office/officeart/2005/8/layout/vList2"/>
    <dgm:cxn modelId="{2427B7A0-AA38-4CA3-AD1B-546977A34A02}" type="presOf" srcId="{F52EB205-DD74-4923-B632-088AC9A05FC0}" destId="{568F6F5E-926D-44F0-A827-AB445F8907DC}" srcOrd="0" destOrd="0" presId="urn:microsoft.com/office/officeart/2005/8/layout/vList2"/>
    <dgm:cxn modelId="{EC46B65A-D68E-4CD7-B30F-F9C952691CB0}" srcId="{16D5A37F-D539-473C-BADA-CAD33BB7530B}" destId="{97EE3773-DAEC-413E-BAE4-5BD86FA63382}" srcOrd="3" destOrd="0" parTransId="{0055E850-DEE9-4DED-BB4E-BCFBEC81A4AD}" sibTransId="{48FCA2F6-75D0-4458-9F38-160B922ECB45}"/>
    <dgm:cxn modelId="{04FC1F2D-ABE3-42CF-B105-5F9CAB4A6EFB}" srcId="{16D5A37F-D539-473C-BADA-CAD33BB7530B}" destId="{87214005-E2E6-4A71-8682-A63E28C98EB5}" srcOrd="4" destOrd="0" parTransId="{8CCBB267-3F7B-46A0-8167-13F3D3D1C0BB}" sibTransId="{E5B25C00-38A0-43ED-A670-B84BC2DE26D9}"/>
    <dgm:cxn modelId="{292F4C3F-B117-4F06-A9B4-B3A9A2A5BB9F}" type="presOf" srcId="{16D5A37F-D539-473C-BADA-CAD33BB7530B}" destId="{3208F11A-39B5-49CB-B467-9FDCBA765A9E}" srcOrd="0" destOrd="0" presId="urn:microsoft.com/office/officeart/2005/8/layout/vList2"/>
    <dgm:cxn modelId="{D7B20ED0-4915-40AB-AA71-0D5908CCE133}" type="presOf" srcId="{BB4CC2D0-9073-470E-B535-CFE8BDFE8592}" destId="{95B70412-7B78-4EB5-BC34-1719D47F9BB1}" srcOrd="0" destOrd="0" presId="urn:microsoft.com/office/officeart/2005/8/layout/vList2"/>
    <dgm:cxn modelId="{00B581AA-9E89-46CA-AD15-61B58915FAC5}" srcId="{16D5A37F-D539-473C-BADA-CAD33BB7530B}" destId="{5CD49845-DF2B-469D-8114-C704EACBEB52}" srcOrd="0" destOrd="0" parTransId="{73528053-A5D1-4B0E-B314-01C0F64BF321}" sibTransId="{6619900E-6FD8-4864-B821-EF5E2768328D}"/>
    <dgm:cxn modelId="{892101E7-1479-43A8-82AE-0D57E260AFE6}" srcId="{16D5A37F-D539-473C-BADA-CAD33BB7530B}" destId="{F52EB205-DD74-4923-B632-088AC9A05FC0}" srcOrd="1" destOrd="0" parTransId="{B0D1DA75-66BB-44BB-BEDA-302DBB28762A}" sibTransId="{6A463AAF-93B7-4103-A0E4-8D4BD860D0A0}"/>
    <dgm:cxn modelId="{C1931ABC-94BE-4A90-9ED9-5F1C5ECC20B2}" type="presOf" srcId="{5CD49845-DF2B-469D-8114-C704EACBEB52}" destId="{E303A3E3-E4D1-445F-98C0-C9DAD8F7B637}" srcOrd="0" destOrd="0" presId="urn:microsoft.com/office/officeart/2005/8/layout/vList2"/>
    <dgm:cxn modelId="{01876B3E-5602-4C56-8F44-3AF388394EF4}" type="presParOf" srcId="{3208F11A-39B5-49CB-B467-9FDCBA765A9E}" destId="{E303A3E3-E4D1-445F-98C0-C9DAD8F7B637}" srcOrd="0" destOrd="0" presId="urn:microsoft.com/office/officeart/2005/8/layout/vList2"/>
    <dgm:cxn modelId="{226A1EFD-B206-4123-BBBE-9926E468B8EC}" type="presParOf" srcId="{3208F11A-39B5-49CB-B467-9FDCBA765A9E}" destId="{D1B82CA6-A25C-4F89-9E04-9360CF327440}" srcOrd="1" destOrd="0" presId="urn:microsoft.com/office/officeart/2005/8/layout/vList2"/>
    <dgm:cxn modelId="{734EA093-B319-40B7-9533-0F6F9CD3CDD8}" type="presParOf" srcId="{3208F11A-39B5-49CB-B467-9FDCBA765A9E}" destId="{568F6F5E-926D-44F0-A827-AB445F8907DC}" srcOrd="2" destOrd="0" presId="urn:microsoft.com/office/officeart/2005/8/layout/vList2"/>
    <dgm:cxn modelId="{D60B692C-FDE6-4EC7-9BB1-53E994E48E7D}" type="presParOf" srcId="{3208F11A-39B5-49CB-B467-9FDCBA765A9E}" destId="{1C3D1A1C-B6EA-4E93-A219-628CCCF1F594}" srcOrd="3" destOrd="0" presId="urn:microsoft.com/office/officeart/2005/8/layout/vList2"/>
    <dgm:cxn modelId="{87E86166-A3BF-471E-ADCA-5C627991D8C3}" type="presParOf" srcId="{3208F11A-39B5-49CB-B467-9FDCBA765A9E}" destId="{95B70412-7B78-4EB5-BC34-1719D47F9BB1}" srcOrd="4" destOrd="0" presId="urn:microsoft.com/office/officeart/2005/8/layout/vList2"/>
    <dgm:cxn modelId="{B15C54FC-12C9-4A69-AAB8-DECD5D348E33}" type="presParOf" srcId="{3208F11A-39B5-49CB-B467-9FDCBA765A9E}" destId="{21B4760F-9CE2-4A01-9791-4B72E8DDF8F0}" srcOrd="5" destOrd="0" presId="urn:microsoft.com/office/officeart/2005/8/layout/vList2"/>
    <dgm:cxn modelId="{6A5C6F40-774D-4978-AB06-8F84D7E63FD6}" type="presParOf" srcId="{3208F11A-39B5-49CB-B467-9FDCBA765A9E}" destId="{B53BDD6B-FD02-4B6C-B4AF-CD201A43D85C}" srcOrd="6" destOrd="0" presId="urn:microsoft.com/office/officeart/2005/8/layout/vList2"/>
    <dgm:cxn modelId="{D7B23A51-4E29-4B6C-B26C-E8CDC817E379}" type="presParOf" srcId="{3208F11A-39B5-49CB-B467-9FDCBA765A9E}" destId="{779AE52D-95C0-415B-ACC9-71F1C5A618C5}" srcOrd="7" destOrd="0" presId="urn:microsoft.com/office/officeart/2005/8/layout/vList2"/>
    <dgm:cxn modelId="{B85C352D-5BE4-4ED9-B7B8-C8CF781C3A6E}" type="presParOf" srcId="{3208F11A-39B5-49CB-B467-9FDCBA765A9E}" destId="{1E834016-9586-4957-BAD8-00F388DBD009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16D5A37F-D539-473C-BADA-CAD33BB7530B}" type="doc">
      <dgm:prSet loTypeId="urn:microsoft.com/office/officeart/2005/8/layout/vList2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5CD49845-DF2B-469D-8114-C704EACBEB52}">
      <dgm:prSet custT="1"/>
      <dgm:spPr>
        <a:solidFill>
          <a:srgbClr val="0070C0"/>
        </a:solidFill>
      </dgm:spPr>
      <dgm:t>
        <a:bodyPr/>
        <a:lstStyle/>
        <a:p>
          <a:pPr algn="ctr"/>
          <a:r>
            <a:rPr kumimoji="0" lang="ru-RU" sz="2000" noProof="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Основные положения</a:t>
          </a:r>
          <a:endParaRPr lang="ru-RU" sz="2000" noProof="0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73528053-A5D1-4B0E-B314-01C0F64BF321}" type="parTrans" cxnId="{00B581AA-9E89-46CA-AD15-61B58915FAC5}">
      <dgm:prSet/>
      <dgm:spPr/>
      <dgm:t>
        <a:bodyPr/>
        <a:lstStyle/>
        <a:p>
          <a:endParaRPr lang="ru-RU" noProof="0"/>
        </a:p>
      </dgm:t>
    </dgm:pt>
    <dgm:pt modelId="{6619900E-6FD8-4864-B821-EF5E2768328D}" type="sibTrans" cxnId="{00B581AA-9E89-46CA-AD15-61B58915FAC5}">
      <dgm:prSet/>
      <dgm:spPr/>
      <dgm:t>
        <a:bodyPr/>
        <a:lstStyle/>
        <a:p>
          <a:endParaRPr lang="ru-RU" noProof="0"/>
        </a:p>
      </dgm:t>
    </dgm:pt>
    <dgm:pt modelId="{2BDD08B5-2E35-41DE-9AAC-AD683DE6BFA6}">
      <dgm:prSet custT="1"/>
      <dgm:spPr>
        <a:solidFill>
          <a:srgbClr val="CCFF99"/>
        </a:solidFill>
      </dgm:spPr>
      <dgm:t>
        <a:bodyPr/>
        <a:lstStyle/>
        <a:p>
          <a:r>
            <a:rPr lang="ru-RU" sz="1800" noProof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Банк, имеющий намерение осуществлять выпуск электронных денег, обязан до начала их выпуска согласовать с Национальным банком Украины правила использования электронных денег в порядке, установленном нормативно-правовым актом Национального банка Украины</a:t>
          </a:r>
          <a:endParaRPr lang="ru-RU" sz="1800" noProof="0" dirty="0">
            <a:latin typeface="Times New Roman" pitchFamily="18" charset="0"/>
            <a:cs typeface="Times New Roman" pitchFamily="18" charset="0"/>
          </a:endParaRPr>
        </a:p>
      </dgm:t>
    </dgm:pt>
    <dgm:pt modelId="{C6231BE1-0DD4-44D2-9722-5269708C86BA}" type="parTrans" cxnId="{E1C40150-97AF-446C-ABB1-EBF29BE1584C}">
      <dgm:prSet/>
      <dgm:spPr/>
      <dgm:t>
        <a:bodyPr/>
        <a:lstStyle/>
        <a:p>
          <a:endParaRPr lang="ru-RU" noProof="0"/>
        </a:p>
      </dgm:t>
    </dgm:pt>
    <dgm:pt modelId="{5038AE3C-CE15-4D7C-B600-D8657B706F46}" type="sibTrans" cxnId="{E1C40150-97AF-446C-ABB1-EBF29BE1584C}">
      <dgm:prSet/>
      <dgm:spPr/>
      <dgm:t>
        <a:bodyPr/>
        <a:lstStyle/>
        <a:p>
          <a:endParaRPr lang="ru-RU" noProof="0"/>
        </a:p>
      </dgm:t>
    </dgm:pt>
    <dgm:pt modelId="{FBECDC02-AC16-4254-89E1-69B22E07BC87}">
      <dgm:prSet custT="1"/>
      <dgm:spPr>
        <a:solidFill>
          <a:srgbClr val="CCFF99"/>
        </a:solidFill>
      </dgm:spPr>
      <dgm:t>
        <a:bodyPr/>
        <a:lstStyle/>
        <a:p>
          <a:r>
            <a:rPr kumimoji="0" lang="ru-RU" sz="1800" noProof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Установлено, что банк осуществляет выпуск электронных денег, выраженных только в гривне</a:t>
          </a:r>
        </a:p>
      </dgm:t>
    </dgm:pt>
    <dgm:pt modelId="{5FFA68A8-445B-4D42-AB53-83FEAB595976}" type="parTrans" cxnId="{25E1BBF4-31BF-4A94-A47A-B132C41630D7}">
      <dgm:prSet/>
      <dgm:spPr/>
      <dgm:t>
        <a:bodyPr/>
        <a:lstStyle/>
        <a:p>
          <a:endParaRPr lang="ru-RU" noProof="0"/>
        </a:p>
      </dgm:t>
    </dgm:pt>
    <dgm:pt modelId="{F9A82BAF-9B59-49A5-90DB-0EA2955783E3}" type="sibTrans" cxnId="{25E1BBF4-31BF-4A94-A47A-B132C41630D7}">
      <dgm:prSet/>
      <dgm:spPr/>
      <dgm:t>
        <a:bodyPr/>
        <a:lstStyle/>
        <a:p>
          <a:endParaRPr lang="ru-RU" noProof="0"/>
        </a:p>
      </dgm:t>
    </dgm:pt>
    <dgm:pt modelId="{C1594415-C4C5-4CA1-96AC-9A2F96BE910B}">
      <dgm:prSet custT="1"/>
      <dgm:spPr>
        <a:solidFill>
          <a:srgbClr val="CCFF99"/>
        </a:solidFill>
      </dgm:spPr>
      <dgm:t>
        <a:bodyPr/>
        <a:lstStyle/>
        <a:p>
          <a:r>
            <a:rPr kumimoji="0" lang="ru-RU" sz="1800" noProof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Урегулирована деятельность коммерческих агентов.</a:t>
          </a:r>
          <a:endParaRPr kumimoji="0" lang="ru-RU" sz="1800" b="1" noProof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51ADA727-6943-4CA7-93DC-16E45454F150}" type="parTrans" cxnId="{C2921D0F-A816-4B9A-AE2C-2E88F7D0776E}">
      <dgm:prSet/>
      <dgm:spPr/>
      <dgm:t>
        <a:bodyPr/>
        <a:lstStyle/>
        <a:p>
          <a:endParaRPr lang="ru-RU" noProof="0"/>
        </a:p>
      </dgm:t>
    </dgm:pt>
    <dgm:pt modelId="{0963E716-35D9-466E-A50C-3BBD0FD0A551}" type="sibTrans" cxnId="{C2921D0F-A816-4B9A-AE2C-2E88F7D0776E}">
      <dgm:prSet/>
      <dgm:spPr/>
      <dgm:t>
        <a:bodyPr/>
        <a:lstStyle/>
        <a:p>
          <a:endParaRPr lang="ru-RU" noProof="0"/>
        </a:p>
      </dgm:t>
    </dgm:pt>
    <dgm:pt modelId="{5D208E39-DB3D-4531-A71D-0698B7D69CE2}">
      <dgm:prSet custT="1"/>
      <dgm:spPr>
        <a:solidFill>
          <a:srgbClr val="CCFF99"/>
        </a:solidFill>
      </dgm:spPr>
      <dgm:t>
        <a:bodyPr/>
        <a:lstStyle/>
        <a:p>
          <a:r>
            <a:rPr lang="ru-RU" sz="1800" noProof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Банк имеет право выпускать электронные деньги на сумму, не превышающую сумму полученных им денежных средств</a:t>
          </a:r>
          <a:endParaRPr kumimoji="0" lang="ru-RU" sz="1800" noProof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1A9005BB-A86E-478D-BE14-463EA302960D}" type="parTrans" cxnId="{E7A36CE9-579A-4F63-80A7-3EED0B74EE48}">
      <dgm:prSet/>
      <dgm:spPr/>
      <dgm:t>
        <a:bodyPr/>
        <a:lstStyle/>
        <a:p>
          <a:endParaRPr lang="ru-RU" noProof="0"/>
        </a:p>
      </dgm:t>
    </dgm:pt>
    <dgm:pt modelId="{FE0BDB9F-FE0E-4E69-A23B-247432ACD395}" type="sibTrans" cxnId="{E7A36CE9-579A-4F63-80A7-3EED0B74EE48}">
      <dgm:prSet/>
      <dgm:spPr/>
      <dgm:t>
        <a:bodyPr/>
        <a:lstStyle/>
        <a:p>
          <a:endParaRPr lang="ru-RU" noProof="0"/>
        </a:p>
      </dgm:t>
    </dgm:pt>
    <dgm:pt modelId="{3208F11A-39B5-49CB-B467-9FDCBA765A9E}" type="pres">
      <dgm:prSet presAssocID="{16D5A37F-D539-473C-BADA-CAD33BB7530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E303A3E3-E4D1-445F-98C0-C9DAD8F7B637}" type="pres">
      <dgm:prSet presAssocID="{5CD49845-DF2B-469D-8114-C704EACBEB52}" presName="parentText" presStyleLbl="node1" presStyleIdx="0" presStyleCnt="5" custScaleY="34132" custLinFactY="-18083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1B82CA6-A25C-4F89-9E04-9360CF327440}" type="pres">
      <dgm:prSet presAssocID="{6619900E-6FD8-4864-B821-EF5E2768328D}" presName="spacer" presStyleCnt="0"/>
      <dgm:spPr/>
    </dgm:pt>
    <dgm:pt modelId="{F2EB8038-0510-46F5-90C1-51AA57C93351}" type="pres">
      <dgm:prSet presAssocID="{2BDD08B5-2E35-41DE-9AAC-AD683DE6BFA6}" presName="parentText" presStyleLbl="node1" presStyleIdx="1" presStyleCnt="5" custLinFactY="-3532" custLinFactNeighborX="862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DB40020-D2D6-4899-A409-86A59ED43744}" type="pres">
      <dgm:prSet presAssocID="{5038AE3C-CE15-4D7C-B600-D8657B706F46}" presName="spacer" presStyleCnt="0"/>
      <dgm:spPr/>
    </dgm:pt>
    <dgm:pt modelId="{7CC345A7-556C-49D7-B32D-06B5C397F5D3}" type="pres">
      <dgm:prSet presAssocID="{FBECDC02-AC16-4254-89E1-69B22E07BC87}" presName="parentText" presStyleLbl="node1" presStyleIdx="2" presStyleCnt="5" custScaleY="50272" custLinFactNeighborY="-80076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99EAA92E-126C-4954-ACEB-64BCC59286E1}" type="pres">
      <dgm:prSet presAssocID="{F9A82BAF-9B59-49A5-90DB-0EA2955783E3}" presName="spacer" presStyleCnt="0"/>
      <dgm:spPr/>
    </dgm:pt>
    <dgm:pt modelId="{03EE9506-68A2-43C5-BE1A-67632E5B5D94}" type="pres">
      <dgm:prSet presAssocID="{5D208E39-DB3D-4531-A71D-0698B7D69CE2}" presName="parentText" presStyleLbl="node1" presStyleIdx="3" presStyleCnt="5" custScaleY="64263" custLinFactNeighborY="-51964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58A857EB-3C0A-4F28-8801-FE58CBD73E82}" type="pres">
      <dgm:prSet presAssocID="{FE0BDB9F-FE0E-4E69-A23B-247432ACD395}" presName="spacer" presStyleCnt="0"/>
      <dgm:spPr/>
    </dgm:pt>
    <dgm:pt modelId="{E1CB1C13-E312-4F19-A063-60081C71D1F8}" type="pres">
      <dgm:prSet presAssocID="{C1594415-C4C5-4CA1-96AC-9A2F96BE910B}" presName="parentText" presStyleLbl="node1" presStyleIdx="4" presStyleCnt="5" custScaleY="36179" custLinFactNeighborY="37395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C2921D0F-A816-4B9A-AE2C-2E88F7D0776E}" srcId="{16D5A37F-D539-473C-BADA-CAD33BB7530B}" destId="{C1594415-C4C5-4CA1-96AC-9A2F96BE910B}" srcOrd="4" destOrd="0" parTransId="{51ADA727-6943-4CA7-93DC-16E45454F150}" sibTransId="{0963E716-35D9-466E-A50C-3BBD0FD0A551}"/>
    <dgm:cxn modelId="{E1C40150-97AF-446C-ABB1-EBF29BE1584C}" srcId="{16D5A37F-D539-473C-BADA-CAD33BB7530B}" destId="{2BDD08B5-2E35-41DE-9AAC-AD683DE6BFA6}" srcOrd="1" destOrd="0" parTransId="{C6231BE1-0DD4-44D2-9722-5269708C86BA}" sibTransId="{5038AE3C-CE15-4D7C-B600-D8657B706F46}"/>
    <dgm:cxn modelId="{6B71919E-A904-436C-99D6-FD607671959D}" type="presOf" srcId="{16D5A37F-D539-473C-BADA-CAD33BB7530B}" destId="{3208F11A-39B5-49CB-B467-9FDCBA765A9E}" srcOrd="0" destOrd="0" presId="urn:microsoft.com/office/officeart/2005/8/layout/vList2"/>
    <dgm:cxn modelId="{9D09732F-FE08-4489-948A-6F4530FF66FB}" type="presOf" srcId="{FBECDC02-AC16-4254-89E1-69B22E07BC87}" destId="{7CC345A7-556C-49D7-B32D-06B5C397F5D3}" srcOrd="0" destOrd="0" presId="urn:microsoft.com/office/officeart/2005/8/layout/vList2"/>
    <dgm:cxn modelId="{00CB8DEB-6C5F-4CDF-B1BA-4ED13F9F989B}" type="presOf" srcId="{5D208E39-DB3D-4531-A71D-0698B7D69CE2}" destId="{03EE9506-68A2-43C5-BE1A-67632E5B5D94}" srcOrd="0" destOrd="0" presId="urn:microsoft.com/office/officeart/2005/8/layout/vList2"/>
    <dgm:cxn modelId="{0BC99D53-E14B-4943-AB68-0AAD452D61A9}" type="presOf" srcId="{5CD49845-DF2B-469D-8114-C704EACBEB52}" destId="{E303A3E3-E4D1-445F-98C0-C9DAD8F7B637}" srcOrd="0" destOrd="0" presId="urn:microsoft.com/office/officeart/2005/8/layout/vList2"/>
    <dgm:cxn modelId="{25E1BBF4-31BF-4A94-A47A-B132C41630D7}" srcId="{16D5A37F-D539-473C-BADA-CAD33BB7530B}" destId="{FBECDC02-AC16-4254-89E1-69B22E07BC87}" srcOrd="2" destOrd="0" parTransId="{5FFA68A8-445B-4D42-AB53-83FEAB595976}" sibTransId="{F9A82BAF-9B59-49A5-90DB-0EA2955783E3}"/>
    <dgm:cxn modelId="{E7A36CE9-579A-4F63-80A7-3EED0B74EE48}" srcId="{16D5A37F-D539-473C-BADA-CAD33BB7530B}" destId="{5D208E39-DB3D-4531-A71D-0698B7D69CE2}" srcOrd="3" destOrd="0" parTransId="{1A9005BB-A86E-478D-BE14-463EA302960D}" sibTransId="{FE0BDB9F-FE0E-4E69-A23B-247432ACD395}"/>
    <dgm:cxn modelId="{EF755001-A64A-49EB-885D-3ED45F9BC3D2}" type="presOf" srcId="{2BDD08B5-2E35-41DE-9AAC-AD683DE6BFA6}" destId="{F2EB8038-0510-46F5-90C1-51AA57C93351}" srcOrd="0" destOrd="0" presId="urn:microsoft.com/office/officeart/2005/8/layout/vList2"/>
    <dgm:cxn modelId="{00B581AA-9E89-46CA-AD15-61B58915FAC5}" srcId="{16D5A37F-D539-473C-BADA-CAD33BB7530B}" destId="{5CD49845-DF2B-469D-8114-C704EACBEB52}" srcOrd="0" destOrd="0" parTransId="{73528053-A5D1-4B0E-B314-01C0F64BF321}" sibTransId="{6619900E-6FD8-4864-B821-EF5E2768328D}"/>
    <dgm:cxn modelId="{F61E57BC-A4B8-4422-9CD7-8B1507DB8AD1}" type="presOf" srcId="{C1594415-C4C5-4CA1-96AC-9A2F96BE910B}" destId="{E1CB1C13-E312-4F19-A063-60081C71D1F8}" srcOrd="0" destOrd="0" presId="urn:microsoft.com/office/officeart/2005/8/layout/vList2"/>
    <dgm:cxn modelId="{6B5EDEEB-3F65-4D47-B44A-F6ECC21A4976}" type="presParOf" srcId="{3208F11A-39B5-49CB-B467-9FDCBA765A9E}" destId="{E303A3E3-E4D1-445F-98C0-C9DAD8F7B637}" srcOrd="0" destOrd="0" presId="urn:microsoft.com/office/officeart/2005/8/layout/vList2"/>
    <dgm:cxn modelId="{5E8C52DD-9FCE-46FB-A2F0-EC144D4FD5A7}" type="presParOf" srcId="{3208F11A-39B5-49CB-B467-9FDCBA765A9E}" destId="{D1B82CA6-A25C-4F89-9E04-9360CF327440}" srcOrd="1" destOrd="0" presId="urn:microsoft.com/office/officeart/2005/8/layout/vList2"/>
    <dgm:cxn modelId="{5DA51624-DC30-49E1-9B3B-DFC2B8B83416}" type="presParOf" srcId="{3208F11A-39B5-49CB-B467-9FDCBA765A9E}" destId="{F2EB8038-0510-46F5-90C1-51AA57C93351}" srcOrd="2" destOrd="0" presId="urn:microsoft.com/office/officeart/2005/8/layout/vList2"/>
    <dgm:cxn modelId="{7B29EFF7-A34E-403C-90C7-EC7A306D0862}" type="presParOf" srcId="{3208F11A-39B5-49CB-B467-9FDCBA765A9E}" destId="{6DB40020-D2D6-4899-A409-86A59ED43744}" srcOrd="3" destOrd="0" presId="urn:microsoft.com/office/officeart/2005/8/layout/vList2"/>
    <dgm:cxn modelId="{8AB10F52-3311-4F7C-97CF-E229CAA422FF}" type="presParOf" srcId="{3208F11A-39B5-49CB-B467-9FDCBA765A9E}" destId="{7CC345A7-556C-49D7-B32D-06B5C397F5D3}" srcOrd="4" destOrd="0" presId="urn:microsoft.com/office/officeart/2005/8/layout/vList2"/>
    <dgm:cxn modelId="{F2A003A7-28B9-4897-9E11-261C7FF4D876}" type="presParOf" srcId="{3208F11A-39B5-49CB-B467-9FDCBA765A9E}" destId="{99EAA92E-126C-4954-ACEB-64BCC59286E1}" srcOrd="5" destOrd="0" presId="urn:microsoft.com/office/officeart/2005/8/layout/vList2"/>
    <dgm:cxn modelId="{3AD447E2-F785-493C-A3F0-CB13969C3D72}" type="presParOf" srcId="{3208F11A-39B5-49CB-B467-9FDCBA765A9E}" destId="{03EE9506-68A2-43C5-BE1A-67632E5B5D94}" srcOrd="6" destOrd="0" presId="urn:microsoft.com/office/officeart/2005/8/layout/vList2"/>
    <dgm:cxn modelId="{60D52F5A-A384-4E95-BED0-98D1E235D825}" type="presParOf" srcId="{3208F11A-39B5-49CB-B467-9FDCBA765A9E}" destId="{58A857EB-3C0A-4F28-8801-FE58CBD73E82}" srcOrd="7" destOrd="0" presId="urn:microsoft.com/office/officeart/2005/8/layout/vList2"/>
    <dgm:cxn modelId="{503217C5-5C1E-4E58-BEA6-ADBD40FB6D75}" type="presParOf" srcId="{3208F11A-39B5-49CB-B467-9FDCBA765A9E}" destId="{E1CB1C13-E312-4F19-A063-60081C71D1F8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16D5A37F-D539-473C-BADA-CAD33BB7530B}" type="doc">
      <dgm:prSet loTypeId="urn:microsoft.com/office/officeart/2005/8/layout/vList2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310AD2BC-8FE9-4EF4-B588-986F705046F7}">
      <dgm:prSet custT="1"/>
      <dgm:spPr>
        <a:solidFill>
          <a:srgbClr val="CCFF99"/>
        </a:solidFill>
      </dgm:spPr>
      <dgm:t>
        <a:bodyPr/>
        <a:lstStyle/>
        <a:p>
          <a:pPr algn="just"/>
          <a:r>
            <a:rPr lang="ru-RU" sz="1800" noProof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Действие, предусмотренное частью первой настоящей статьи, совершенное лицом, которое в течение года было подвергнуто административному взысканию за такое же нарушение, - </a:t>
          </a:r>
          <a:r>
            <a:rPr lang="ru-RU" sz="1800" noProof="0" dirty="0" smtClean="0">
              <a:solidFill>
                <a:srgbClr val="990000"/>
              </a:solidFill>
              <a:latin typeface="Times New Roman" pitchFamily="18" charset="0"/>
              <a:cs typeface="Times New Roman" pitchFamily="18" charset="0"/>
            </a:rPr>
            <a:t>влечет наложение штрафа </a:t>
          </a:r>
          <a:r>
            <a:rPr lang="ru-RU" sz="1800" noProof="0" smtClean="0">
              <a:solidFill>
                <a:srgbClr val="990000"/>
              </a:solidFill>
              <a:latin typeface="Times New Roman" pitchFamily="18" charset="0"/>
              <a:cs typeface="Times New Roman" pitchFamily="18" charset="0"/>
            </a:rPr>
            <a:t>от пятисот </a:t>
          </a:r>
          <a:r>
            <a:rPr lang="ru-RU" sz="1800" noProof="0" dirty="0" smtClean="0">
              <a:solidFill>
                <a:srgbClr val="990000"/>
              </a:solidFill>
              <a:latin typeface="Times New Roman" pitchFamily="18" charset="0"/>
              <a:cs typeface="Times New Roman" pitchFamily="18" charset="0"/>
            </a:rPr>
            <a:t>до тысячи необлагаемых минимумов доходов граждан.</a:t>
          </a:r>
          <a:endParaRPr lang="ru-RU" sz="1800" noProof="0" dirty="0">
            <a:solidFill>
              <a:srgbClr val="9900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4033E1C8-C53C-4BE8-AB96-531FC348B302}" type="parTrans" cxnId="{CB5BEEDE-7590-486A-B56D-1A531DEED3CE}">
      <dgm:prSet/>
      <dgm:spPr/>
      <dgm:t>
        <a:bodyPr/>
        <a:lstStyle/>
        <a:p>
          <a:pPr algn="just"/>
          <a:endParaRPr lang="ru-RU" noProof="0"/>
        </a:p>
      </dgm:t>
    </dgm:pt>
    <dgm:pt modelId="{AA49351A-9DCC-4DC5-9EB7-23E051FD6CA9}" type="sibTrans" cxnId="{CB5BEEDE-7590-486A-B56D-1A531DEED3CE}">
      <dgm:prSet/>
      <dgm:spPr/>
      <dgm:t>
        <a:bodyPr/>
        <a:lstStyle/>
        <a:p>
          <a:pPr algn="just"/>
          <a:endParaRPr lang="ru-RU" noProof="0"/>
        </a:p>
      </dgm:t>
    </dgm:pt>
    <dgm:pt modelId="{19D183B8-6979-460B-BAAB-1B320952A989}">
      <dgm:prSet custT="1"/>
      <dgm:spPr>
        <a:solidFill>
          <a:srgbClr val="CCFF99"/>
        </a:solidFill>
      </dgm:spPr>
      <dgm:t>
        <a:bodyPr/>
        <a:lstStyle/>
        <a:p>
          <a:pPr algn="just"/>
          <a:r>
            <a:rPr lang="ru-RU" sz="1800" noProof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Нарушение законов Украины и нормативно-правовых актов Национального банка Украины касательно порядка осуществления операций с электронными деньгами - </a:t>
          </a:r>
          <a:r>
            <a:rPr lang="ru-RU" sz="1800" noProof="0" dirty="0" smtClean="0">
              <a:solidFill>
                <a:srgbClr val="990000"/>
              </a:solidFill>
              <a:latin typeface="Times New Roman" pitchFamily="18" charset="0"/>
              <a:cs typeface="Times New Roman" pitchFamily="18" charset="0"/>
            </a:rPr>
            <a:t>влечет наложение штрафа на должностных лиц юридического лица - субъекта хозяйствования от ста до двухсот необлагаемых минимумов доходов граждан.</a:t>
          </a:r>
          <a:endParaRPr lang="ru-RU" sz="1800" noProof="0" dirty="0">
            <a:solidFill>
              <a:srgbClr val="9900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1FE9B8B9-33B5-4A13-A3BD-E9204B683957}" type="parTrans" cxnId="{F2447949-A5B2-4640-BEBE-DD9F7EDC8F50}">
      <dgm:prSet/>
      <dgm:spPr/>
      <dgm:t>
        <a:bodyPr/>
        <a:lstStyle/>
        <a:p>
          <a:pPr algn="just"/>
          <a:endParaRPr lang="ru-RU" noProof="0"/>
        </a:p>
      </dgm:t>
    </dgm:pt>
    <dgm:pt modelId="{A3D1E521-E6DA-48D4-B213-786F4E7115F7}" type="sibTrans" cxnId="{F2447949-A5B2-4640-BEBE-DD9F7EDC8F50}">
      <dgm:prSet/>
      <dgm:spPr/>
      <dgm:t>
        <a:bodyPr/>
        <a:lstStyle/>
        <a:p>
          <a:pPr algn="just"/>
          <a:endParaRPr lang="ru-RU" noProof="0"/>
        </a:p>
      </dgm:t>
    </dgm:pt>
    <dgm:pt modelId="{2866FDDC-9CB4-420C-BFC8-1D2740F7CF03}">
      <dgm:prSet custT="1"/>
      <dgm:spPr>
        <a:solidFill>
          <a:srgbClr val="CCFF99"/>
        </a:solidFill>
      </dgm:spPr>
      <dgm:t>
        <a:bodyPr/>
        <a:lstStyle/>
        <a:p>
          <a:pPr algn="just"/>
          <a:r>
            <a:rPr lang="ru-RU" sz="1800" noProof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Кодекс Украины об административных правонарушениях. Статья 163-14. Нарушение порядка осуществления операций с электронными деньгами</a:t>
          </a:r>
          <a:endParaRPr lang="ru-RU" sz="1800" noProof="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5C501FB0-867C-4A7D-817E-42E627E98856}" type="parTrans" cxnId="{5D92126B-5003-4F8C-A774-B765314F4E3F}">
      <dgm:prSet/>
      <dgm:spPr/>
      <dgm:t>
        <a:bodyPr/>
        <a:lstStyle/>
        <a:p>
          <a:pPr algn="just"/>
          <a:endParaRPr lang="ru-RU" noProof="0"/>
        </a:p>
      </dgm:t>
    </dgm:pt>
    <dgm:pt modelId="{1CBBAC55-FFA1-41CD-BF87-4BA000EC6DB2}" type="sibTrans" cxnId="{5D92126B-5003-4F8C-A774-B765314F4E3F}">
      <dgm:prSet/>
      <dgm:spPr/>
      <dgm:t>
        <a:bodyPr/>
        <a:lstStyle/>
        <a:p>
          <a:pPr algn="just"/>
          <a:endParaRPr lang="ru-RU" noProof="0"/>
        </a:p>
      </dgm:t>
    </dgm:pt>
    <dgm:pt modelId="{3208F11A-39B5-49CB-B467-9FDCBA765A9E}" type="pres">
      <dgm:prSet presAssocID="{16D5A37F-D539-473C-BADA-CAD33BB7530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B10E46A3-9E08-4328-832C-25C8BCFCF827}" type="pres">
      <dgm:prSet presAssocID="{2866FDDC-9CB4-420C-BFC8-1D2740F7CF03}" presName="parentText" presStyleLbl="node1" presStyleIdx="0" presStyleCnt="3" custScaleY="61626" custLinFactY="-8676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4893B75-FA22-4452-BD46-A993F20384C2}" type="pres">
      <dgm:prSet presAssocID="{1CBBAC55-FFA1-41CD-BF87-4BA000EC6DB2}" presName="spacer" presStyleCnt="0"/>
      <dgm:spPr/>
    </dgm:pt>
    <dgm:pt modelId="{D6DFE2EF-EEEF-4EE3-9F74-1C3226D783C6}" type="pres">
      <dgm:prSet presAssocID="{19D183B8-6979-460B-BAAB-1B320952A989}" presName="parentText" presStyleLbl="node1" presStyleIdx="1" presStyleCnt="3" custLinFactNeighborY="-84543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3C7F0FDF-04AF-4768-8D3A-0B59225F1E24}" type="pres">
      <dgm:prSet presAssocID="{A3D1E521-E6DA-48D4-B213-786F4E7115F7}" presName="spacer" presStyleCnt="0"/>
      <dgm:spPr/>
    </dgm:pt>
    <dgm:pt modelId="{A97284D0-9204-486E-87BE-E1D30D27AA61}" type="pres">
      <dgm:prSet presAssocID="{310AD2BC-8FE9-4EF4-B588-986F705046F7}" presName="parentText" presStyleLbl="node1" presStyleIdx="2" presStyleCnt="3" custLinFactNeighborX="-862" custLinFactNeighborY="-71316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524C8B2B-3CFD-4738-BBA7-258980F26DD1}" type="presOf" srcId="{2866FDDC-9CB4-420C-BFC8-1D2740F7CF03}" destId="{B10E46A3-9E08-4328-832C-25C8BCFCF827}" srcOrd="0" destOrd="0" presId="urn:microsoft.com/office/officeart/2005/8/layout/vList2"/>
    <dgm:cxn modelId="{44471580-2DA5-4614-8E51-00D6D05F67B7}" type="presOf" srcId="{16D5A37F-D539-473C-BADA-CAD33BB7530B}" destId="{3208F11A-39B5-49CB-B467-9FDCBA765A9E}" srcOrd="0" destOrd="0" presId="urn:microsoft.com/office/officeart/2005/8/layout/vList2"/>
    <dgm:cxn modelId="{DE3BF561-E43A-4FB0-9942-20E9B714D317}" type="presOf" srcId="{19D183B8-6979-460B-BAAB-1B320952A989}" destId="{D6DFE2EF-EEEF-4EE3-9F74-1C3226D783C6}" srcOrd="0" destOrd="0" presId="urn:microsoft.com/office/officeart/2005/8/layout/vList2"/>
    <dgm:cxn modelId="{5D92126B-5003-4F8C-A774-B765314F4E3F}" srcId="{16D5A37F-D539-473C-BADA-CAD33BB7530B}" destId="{2866FDDC-9CB4-420C-BFC8-1D2740F7CF03}" srcOrd="0" destOrd="0" parTransId="{5C501FB0-867C-4A7D-817E-42E627E98856}" sibTransId="{1CBBAC55-FFA1-41CD-BF87-4BA000EC6DB2}"/>
    <dgm:cxn modelId="{F2447949-A5B2-4640-BEBE-DD9F7EDC8F50}" srcId="{16D5A37F-D539-473C-BADA-CAD33BB7530B}" destId="{19D183B8-6979-460B-BAAB-1B320952A989}" srcOrd="1" destOrd="0" parTransId="{1FE9B8B9-33B5-4A13-A3BD-E9204B683957}" sibTransId="{A3D1E521-E6DA-48D4-B213-786F4E7115F7}"/>
    <dgm:cxn modelId="{CB5BEEDE-7590-486A-B56D-1A531DEED3CE}" srcId="{16D5A37F-D539-473C-BADA-CAD33BB7530B}" destId="{310AD2BC-8FE9-4EF4-B588-986F705046F7}" srcOrd="2" destOrd="0" parTransId="{4033E1C8-C53C-4BE8-AB96-531FC348B302}" sibTransId="{AA49351A-9DCC-4DC5-9EB7-23E051FD6CA9}"/>
    <dgm:cxn modelId="{17FF7592-6075-4833-8044-6518C2119231}" type="presOf" srcId="{310AD2BC-8FE9-4EF4-B588-986F705046F7}" destId="{A97284D0-9204-486E-87BE-E1D30D27AA61}" srcOrd="0" destOrd="0" presId="urn:microsoft.com/office/officeart/2005/8/layout/vList2"/>
    <dgm:cxn modelId="{B8FBD2AB-B996-46AA-89CC-DCF10E5F1C6B}" type="presParOf" srcId="{3208F11A-39B5-49CB-B467-9FDCBA765A9E}" destId="{B10E46A3-9E08-4328-832C-25C8BCFCF827}" srcOrd="0" destOrd="0" presId="urn:microsoft.com/office/officeart/2005/8/layout/vList2"/>
    <dgm:cxn modelId="{B44C4DF8-0D8A-46AE-9299-04E67748C319}" type="presParOf" srcId="{3208F11A-39B5-49CB-B467-9FDCBA765A9E}" destId="{D4893B75-FA22-4452-BD46-A993F20384C2}" srcOrd="1" destOrd="0" presId="urn:microsoft.com/office/officeart/2005/8/layout/vList2"/>
    <dgm:cxn modelId="{1A4853DA-1AF8-48DF-B5DD-35CD25F7CC77}" type="presParOf" srcId="{3208F11A-39B5-49CB-B467-9FDCBA765A9E}" destId="{D6DFE2EF-EEEF-4EE3-9F74-1C3226D783C6}" srcOrd="2" destOrd="0" presId="urn:microsoft.com/office/officeart/2005/8/layout/vList2"/>
    <dgm:cxn modelId="{EDEE7ADD-2B07-48D3-8A86-D2E69B7EDE3A}" type="presParOf" srcId="{3208F11A-39B5-49CB-B467-9FDCBA765A9E}" destId="{3C7F0FDF-04AF-4768-8D3A-0B59225F1E24}" srcOrd="3" destOrd="0" presId="urn:microsoft.com/office/officeart/2005/8/layout/vList2"/>
    <dgm:cxn modelId="{71ECC949-91C7-4843-AF53-8FEEFAAE935B}" type="presParOf" srcId="{3208F11A-39B5-49CB-B467-9FDCBA765A9E}" destId="{A97284D0-9204-486E-87BE-E1D30D27AA61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DC753F1-6FBE-4651-8E8A-AE777CAF6261}" type="doc">
      <dgm:prSet loTypeId="urn:microsoft.com/office/officeart/2005/8/layout/vList2" loCatId="list" qsTypeId="urn:microsoft.com/office/officeart/2005/8/quickstyle/3d9" qsCatId="3D" csTypeId="urn:microsoft.com/office/officeart/2005/8/colors/accent1_2" csCatId="accent1" phldr="1"/>
      <dgm:spPr>
        <a:scene3d>
          <a:camera prst="perspectiveRelaxed" fov="600000">
            <a:rot lat="19800000" lon="19800000" rev="900000"/>
          </a:camera>
          <a:lightRig rig="soft" dir="t"/>
          <a:backdrop>
            <a:anchor x="0" y="0" z="-210000"/>
            <a:norm dx="0" dy="0" dz="914400"/>
            <a:up dx="0" dy="914400" dz="0"/>
          </a:backdrop>
        </a:scene3d>
      </dgm:spPr>
      <dgm:t>
        <a:bodyPr/>
        <a:lstStyle/>
        <a:p>
          <a:endParaRPr lang="uk-UA"/>
        </a:p>
      </dgm:t>
    </dgm:pt>
    <dgm:pt modelId="{EB0B9F04-E90B-4335-8362-37EC51731666}">
      <dgm:prSet phldrT="[Текст]"/>
      <dgm:spPr>
        <a:solidFill>
          <a:srgbClr val="CCECFF"/>
        </a:solidFill>
      </dgm:spPr>
      <dgm:t>
        <a:bodyPr/>
        <a:lstStyle/>
        <a:p>
          <a:pPr algn="l">
            <a:spcAft>
              <a:spcPts val="0"/>
            </a:spcAft>
          </a:pPr>
          <a:r>
            <a:rPr lang="ru-RU" b="0" dirty="0" smtClean="0">
              <a:solidFill>
                <a:srgbClr val="990000"/>
              </a:solidFill>
              <a:latin typeface="Arial" pitchFamily="34" charset="0"/>
            </a:rPr>
            <a:t>Закон Украины «О внесении изменений в некоторые законодательные акты Украины относительно функционирования платёжных систем и развития безналичных расчётов», </a:t>
          </a:r>
          <a:endParaRPr lang="en-US" b="0" dirty="0" smtClean="0">
            <a:solidFill>
              <a:srgbClr val="990000"/>
            </a:solidFill>
            <a:latin typeface="Arial" pitchFamily="34" charset="0"/>
          </a:endParaRPr>
        </a:p>
        <a:p>
          <a:pPr algn="l">
            <a:spcAft>
              <a:spcPts val="0"/>
            </a:spcAft>
          </a:pPr>
          <a:r>
            <a:rPr lang="ru-RU" b="0" dirty="0" smtClean="0">
              <a:solidFill>
                <a:srgbClr val="990000"/>
              </a:solidFill>
              <a:latin typeface="Arial" pitchFamily="34" charset="0"/>
            </a:rPr>
            <a:t>№ 5284 от 18.09.2012</a:t>
          </a:r>
          <a:endParaRPr lang="uk-UA" dirty="0">
            <a:solidFill>
              <a:srgbClr val="990000"/>
            </a:solidFill>
          </a:endParaRPr>
        </a:p>
      </dgm:t>
    </dgm:pt>
    <dgm:pt modelId="{F0C85A3E-2ABB-4172-A0A8-54C8EE88884F}" type="parTrans" cxnId="{4B065516-DE51-4950-9D08-D20634E01481}">
      <dgm:prSet/>
      <dgm:spPr/>
      <dgm:t>
        <a:bodyPr/>
        <a:lstStyle/>
        <a:p>
          <a:endParaRPr lang="uk-UA">
            <a:solidFill>
              <a:srgbClr val="990000"/>
            </a:solidFill>
          </a:endParaRPr>
        </a:p>
      </dgm:t>
    </dgm:pt>
    <dgm:pt modelId="{E79235BD-B074-49A2-B06B-0789FD1DB135}" type="sibTrans" cxnId="{4B065516-DE51-4950-9D08-D20634E01481}">
      <dgm:prSet/>
      <dgm:spPr/>
      <dgm:t>
        <a:bodyPr/>
        <a:lstStyle/>
        <a:p>
          <a:endParaRPr lang="uk-UA">
            <a:solidFill>
              <a:srgbClr val="990000"/>
            </a:solidFill>
          </a:endParaRPr>
        </a:p>
      </dgm:t>
    </dgm:pt>
    <dgm:pt modelId="{99596572-F950-4406-A3FB-AE1DBFCE0125}">
      <dgm:prSet phldrT="[Текст]"/>
      <dgm:spPr>
        <a:solidFill>
          <a:srgbClr val="CCECFF"/>
        </a:solidFill>
      </dgm:spPr>
      <dgm:t>
        <a:bodyPr/>
        <a:lstStyle/>
        <a:p>
          <a:pPr>
            <a:spcAft>
              <a:spcPts val="0"/>
            </a:spcAft>
          </a:pPr>
          <a:r>
            <a:rPr lang="ru-RU" b="0" dirty="0" smtClean="0">
              <a:solidFill>
                <a:srgbClr val="990000"/>
              </a:solidFill>
              <a:latin typeface="Arial" pitchFamily="34" charset="0"/>
            </a:rPr>
            <a:t>Закон Украины «О внесении изменений в некоторые законодательные акты Украины относительно дальнейшего усовершенствования администрирования налогов и сборов», </a:t>
          </a:r>
          <a:endParaRPr lang="en-US" b="0" dirty="0" smtClean="0">
            <a:solidFill>
              <a:srgbClr val="990000"/>
            </a:solidFill>
            <a:latin typeface="Arial" pitchFamily="34" charset="0"/>
          </a:endParaRPr>
        </a:p>
        <a:p>
          <a:pPr>
            <a:spcAft>
              <a:spcPts val="0"/>
            </a:spcAft>
          </a:pPr>
          <a:r>
            <a:rPr lang="ru-RU" b="0" dirty="0" smtClean="0">
              <a:solidFill>
                <a:srgbClr val="990000"/>
              </a:solidFill>
              <a:latin typeface="Arial" pitchFamily="34" charset="0"/>
            </a:rPr>
            <a:t>№ 5518 от 06.12.2012</a:t>
          </a:r>
          <a:endParaRPr lang="uk-UA" dirty="0">
            <a:solidFill>
              <a:srgbClr val="990000"/>
            </a:solidFill>
          </a:endParaRPr>
        </a:p>
      </dgm:t>
    </dgm:pt>
    <dgm:pt modelId="{2432D977-8B7E-46FE-8385-2610D5C07393}" type="parTrans" cxnId="{17691446-D4DA-4BEC-800E-EEBDEE27454D}">
      <dgm:prSet/>
      <dgm:spPr/>
      <dgm:t>
        <a:bodyPr/>
        <a:lstStyle/>
        <a:p>
          <a:endParaRPr lang="uk-UA">
            <a:solidFill>
              <a:srgbClr val="990000"/>
            </a:solidFill>
          </a:endParaRPr>
        </a:p>
      </dgm:t>
    </dgm:pt>
    <dgm:pt modelId="{4313A3CE-AA83-4F3B-A747-A8DB9968820E}" type="sibTrans" cxnId="{17691446-D4DA-4BEC-800E-EEBDEE27454D}">
      <dgm:prSet/>
      <dgm:spPr/>
      <dgm:t>
        <a:bodyPr/>
        <a:lstStyle/>
        <a:p>
          <a:endParaRPr lang="uk-UA">
            <a:solidFill>
              <a:srgbClr val="990000"/>
            </a:solidFill>
          </a:endParaRPr>
        </a:p>
      </dgm:t>
    </dgm:pt>
    <dgm:pt modelId="{D90679AB-6A72-4876-9F77-95B0C8EEF2AA}">
      <dgm:prSet/>
      <dgm:spPr>
        <a:solidFill>
          <a:srgbClr val="CCECFF"/>
        </a:solidFill>
      </dgm:spPr>
      <dgm:t>
        <a:bodyPr/>
        <a:lstStyle/>
        <a:p>
          <a:pPr>
            <a:spcAft>
              <a:spcPts val="0"/>
            </a:spcAft>
          </a:pPr>
          <a:r>
            <a:rPr lang="ru-RU" b="0" dirty="0" smtClean="0">
              <a:solidFill>
                <a:srgbClr val="990000"/>
              </a:solidFill>
              <a:latin typeface="Arial" pitchFamily="34" charset="0"/>
            </a:rPr>
            <a:t>Закон Украины «О депозитарной системе Украины», </a:t>
          </a:r>
          <a:endParaRPr lang="en-US" b="0" dirty="0" smtClean="0">
            <a:solidFill>
              <a:srgbClr val="990000"/>
            </a:solidFill>
            <a:latin typeface="Arial" pitchFamily="34" charset="0"/>
          </a:endParaRPr>
        </a:p>
        <a:p>
          <a:pPr>
            <a:spcAft>
              <a:spcPct val="35000"/>
            </a:spcAft>
          </a:pPr>
          <a:r>
            <a:rPr lang="ru-RU" b="0" dirty="0" smtClean="0">
              <a:solidFill>
                <a:srgbClr val="990000"/>
              </a:solidFill>
              <a:latin typeface="Arial" pitchFamily="34" charset="0"/>
            </a:rPr>
            <a:t>№ 5</a:t>
          </a:r>
          <a:r>
            <a:rPr lang="en-US" b="0" dirty="0" smtClean="0">
              <a:solidFill>
                <a:srgbClr val="990000"/>
              </a:solidFill>
              <a:latin typeface="Arial" pitchFamily="34" charset="0"/>
            </a:rPr>
            <a:t>17</a:t>
          </a:r>
          <a:r>
            <a:rPr lang="ru-RU" b="0" dirty="0" smtClean="0">
              <a:solidFill>
                <a:srgbClr val="990000"/>
              </a:solidFill>
              <a:latin typeface="Arial" pitchFamily="34" charset="0"/>
            </a:rPr>
            <a:t>8 от 06.</a:t>
          </a:r>
          <a:r>
            <a:rPr lang="en-US" b="0" dirty="0" smtClean="0">
              <a:solidFill>
                <a:srgbClr val="990000"/>
              </a:solidFill>
              <a:latin typeface="Arial" pitchFamily="34" charset="0"/>
            </a:rPr>
            <a:t>07</a:t>
          </a:r>
          <a:r>
            <a:rPr lang="ru-RU" b="0" dirty="0" smtClean="0">
              <a:solidFill>
                <a:srgbClr val="990000"/>
              </a:solidFill>
              <a:latin typeface="Arial" pitchFamily="34" charset="0"/>
            </a:rPr>
            <a:t>.2012</a:t>
          </a:r>
          <a:endParaRPr lang="uk-UA" b="0" dirty="0">
            <a:solidFill>
              <a:srgbClr val="990000"/>
            </a:solidFill>
            <a:latin typeface="Arial" pitchFamily="34" charset="0"/>
          </a:endParaRPr>
        </a:p>
      </dgm:t>
    </dgm:pt>
    <dgm:pt modelId="{149CD7CE-7723-41DA-8AC5-ACF590FB06B8}" type="parTrans" cxnId="{7253DE2B-2B8F-4620-80D5-B1F4325A349B}">
      <dgm:prSet/>
      <dgm:spPr/>
      <dgm:t>
        <a:bodyPr/>
        <a:lstStyle/>
        <a:p>
          <a:endParaRPr lang="uk-UA">
            <a:solidFill>
              <a:srgbClr val="990000"/>
            </a:solidFill>
          </a:endParaRPr>
        </a:p>
      </dgm:t>
    </dgm:pt>
    <dgm:pt modelId="{3A74F45E-052B-4C5F-81E6-80AEF69DE212}" type="sibTrans" cxnId="{7253DE2B-2B8F-4620-80D5-B1F4325A349B}">
      <dgm:prSet/>
      <dgm:spPr/>
      <dgm:t>
        <a:bodyPr/>
        <a:lstStyle/>
        <a:p>
          <a:endParaRPr lang="uk-UA">
            <a:solidFill>
              <a:srgbClr val="990000"/>
            </a:solidFill>
          </a:endParaRPr>
        </a:p>
      </dgm:t>
    </dgm:pt>
    <dgm:pt modelId="{8F4B2378-C356-40CF-BB81-7CEC01557961}" type="pres">
      <dgm:prSet presAssocID="{CDC753F1-6FBE-4651-8E8A-AE777CAF626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6FBD8AF0-3265-4D68-93AA-125EB8D0216C}" type="pres">
      <dgm:prSet presAssocID="{EB0B9F04-E90B-4335-8362-37EC51731666}" presName="parentText" presStyleLbl="node1" presStyleIdx="0" presStyleCnt="3" custLinFactY="-16169" custLinFactNeighborY="-100000">
        <dgm:presLayoutVars>
          <dgm:chMax val="0"/>
          <dgm:bulletEnabled val="1"/>
        </dgm:presLayoutVars>
      </dgm:prSet>
      <dgm:spPr>
        <a:prstGeom prst="snip2DiagRect">
          <a:avLst/>
        </a:prstGeom>
      </dgm:spPr>
      <dgm:t>
        <a:bodyPr/>
        <a:lstStyle/>
        <a:p>
          <a:endParaRPr lang="uk-UA"/>
        </a:p>
      </dgm:t>
    </dgm:pt>
    <dgm:pt modelId="{24411BBB-A5F5-4F89-BA86-EC4554550839}" type="pres">
      <dgm:prSet presAssocID="{E79235BD-B074-49A2-B06B-0789FD1DB135}" presName="spacer" presStyleCnt="0"/>
      <dgm:spPr/>
    </dgm:pt>
    <dgm:pt modelId="{A7CAD246-F3FB-4E4C-AA66-CCF2737F5A38}" type="pres">
      <dgm:prSet presAssocID="{99596572-F950-4406-A3FB-AE1DBFCE0125}" presName="parentText" presStyleLbl="node1" presStyleIdx="1" presStyleCnt="3" custLinFactNeighborY="-5742">
        <dgm:presLayoutVars>
          <dgm:chMax val="0"/>
          <dgm:bulletEnabled val="1"/>
        </dgm:presLayoutVars>
      </dgm:prSet>
      <dgm:spPr>
        <a:prstGeom prst="snip2DiagRect">
          <a:avLst/>
        </a:prstGeom>
      </dgm:spPr>
      <dgm:t>
        <a:bodyPr/>
        <a:lstStyle/>
        <a:p>
          <a:endParaRPr lang="uk-UA"/>
        </a:p>
      </dgm:t>
    </dgm:pt>
    <dgm:pt modelId="{831B5DEE-9BFA-4F12-952A-425D329BECDF}" type="pres">
      <dgm:prSet presAssocID="{4313A3CE-AA83-4F3B-A747-A8DB9968820E}" presName="spacer" presStyleCnt="0"/>
      <dgm:spPr/>
    </dgm:pt>
    <dgm:pt modelId="{8E066DAF-3221-4D9B-A083-E53442384EDE}" type="pres">
      <dgm:prSet presAssocID="{D90679AB-6A72-4876-9F77-95B0C8EEF2AA}" presName="parentText" presStyleLbl="node1" presStyleIdx="2" presStyleCnt="3" custLinFactY="10896" custLinFactNeighborX="826" custLinFactNeighborY="100000">
        <dgm:presLayoutVars>
          <dgm:chMax val="0"/>
          <dgm:bulletEnabled val="1"/>
        </dgm:presLayoutVars>
      </dgm:prSet>
      <dgm:spPr>
        <a:prstGeom prst="snip2DiagRect">
          <a:avLst/>
        </a:prstGeom>
      </dgm:spPr>
      <dgm:t>
        <a:bodyPr/>
        <a:lstStyle/>
        <a:p>
          <a:endParaRPr lang="uk-UA"/>
        </a:p>
      </dgm:t>
    </dgm:pt>
  </dgm:ptLst>
  <dgm:cxnLst>
    <dgm:cxn modelId="{7253DE2B-2B8F-4620-80D5-B1F4325A349B}" srcId="{CDC753F1-6FBE-4651-8E8A-AE777CAF6261}" destId="{D90679AB-6A72-4876-9F77-95B0C8EEF2AA}" srcOrd="2" destOrd="0" parTransId="{149CD7CE-7723-41DA-8AC5-ACF590FB06B8}" sibTransId="{3A74F45E-052B-4C5F-81E6-80AEF69DE212}"/>
    <dgm:cxn modelId="{95382401-7074-4899-8B58-A10B9D9424B3}" type="presOf" srcId="{99596572-F950-4406-A3FB-AE1DBFCE0125}" destId="{A7CAD246-F3FB-4E4C-AA66-CCF2737F5A38}" srcOrd="0" destOrd="0" presId="urn:microsoft.com/office/officeart/2005/8/layout/vList2"/>
    <dgm:cxn modelId="{4B065516-DE51-4950-9D08-D20634E01481}" srcId="{CDC753F1-6FBE-4651-8E8A-AE777CAF6261}" destId="{EB0B9F04-E90B-4335-8362-37EC51731666}" srcOrd="0" destOrd="0" parTransId="{F0C85A3E-2ABB-4172-A0A8-54C8EE88884F}" sibTransId="{E79235BD-B074-49A2-B06B-0789FD1DB135}"/>
    <dgm:cxn modelId="{1909251C-37D9-45E4-9D75-B9894375DBDD}" type="presOf" srcId="{D90679AB-6A72-4876-9F77-95B0C8EEF2AA}" destId="{8E066DAF-3221-4D9B-A083-E53442384EDE}" srcOrd="0" destOrd="0" presId="urn:microsoft.com/office/officeart/2005/8/layout/vList2"/>
    <dgm:cxn modelId="{000F9D9D-94A1-4798-9B24-3E3F4066DC0B}" type="presOf" srcId="{EB0B9F04-E90B-4335-8362-37EC51731666}" destId="{6FBD8AF0-3265-4D68-93AA-125EB8D0216C}" srcOrd="0" destOrd="0" presId="urn:microsoft.com/office/officeart/2005/8/layout/vList2"/>
    <dgm:cxn modelId="{63239AC6-CBE5-47E1-9FDE-73935B58FB36}" type="presOf" srcId="{CDC753F1-6FBE-4651-8E8A-AE777CAF6261}" destId="{8F4B2378-C356-40CF-BB81-7CEC01557961}" srcOrd="0" destOrd="0" presId="urn:microsoft.com/office/officeart/2005/8/layout/vList2"/>
    <dgm:cxn modelId="{17691446-D4DA-4BEC-800E-EEBDEE27454D}" srcId="{CDC753F1-6FBE-4651-8E8A-AE777CAF6261}" destId="{99596572-F950-4406-A3FB-AE1DBFCE0125}" srcOrd="1" destOrd="0" parTransId="{2432D977-8B7E-46FE-8385-2610D5C07393}" sibTransId="{4313A3CE-AA83-4F3B-A747-A8DB9968820E}"/>
    <dgm:cxn modelId="{F39FB58B-DCA2-42B3-96C4-F4343D52A275}" type="presParOf" srcId="{8F4B2378-C356-40CF-BB81-7CEC01557961}" destId="{6FBD8AF0-3265-4D68-93AA-125EB8D0216C}" srcOrd="0" destOrd="0" presId="urn:microsoft.com/office/officeart/2005/8/layout/vList2"/>
    <dgm:cxn modelId="{C152BAE6-EB04-401A-8177-5C787A02B1C9}" type="presParOf" srcId="{8F4B2378-C356-40CF-BB81-7CEC01557961}" destId="{24411BBB-A5F5-4F89-BA86-EC4554550839}" srcOrd="1" destOrd="0" presId="urn:microsoft.com/office/officeart/2005/8/layout/vList2"/>
    <dgm:cxn modelId="{E805DEB2-23E8-4A04-9002-8E6956F7BA4D}" type="presParOf" srcId="{8F4B2378-C356-40CF-BB81-7CEC01557961}" destId="{A7CAD246-F3FB-4E4C-AA66-CCF2737F5A38}" srcOrd="2" destOrd="0" presId="urn:microsoft.com/office/officeart/2005/8/layout/vList2"/>
    <dgm:cxn modelId="{6F2334CD-A241-4CF2-AF5C-3F0F200A2876}" type="presParOf" srcId="{8F4B2378-C356-40CF-BB81-7CEC01557961}" destId="{831B5DEE-9BFA-4F12-952A-425D329BECDF}" srcOrd="3" destOrd="0" presId="urn:microsoft.com/office/officeart/2005/8/layout/vList2"/>
    <dgm:cxn modelId="{06793377-2DCA-4EA0-A352-E77D91090551}" type="presParOf" srcId="{8F4B2378-C356-40CF-BB81-7CEC01557961}" destId="{8E066DAF-3221-4D9B-A083-E53442384EDE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6D5A37F-D539-473C-BADA-CAD33BB7530B}" type="doc">
      <dgm:prSet loTypeId="urn:microsoft.com/office/officeart/2005/8/layout/vList2" loCatId="list" qsTypeId="urn:microsoft.com/office/officeart/2005/8/quickstyle/3d9" qsCatId="3D" csTypeId="urn:microsoft.com/office/officeart/2005/8/colors/accent1_2" csCatId="accent1" phldr="1"/>
      <dgm:spPr>
        <a:scene3d>
          <a:camera prst="perspectiveRelaxed">
            <a:rot lat="19496244" lon="21088251" rev="668826"/>
          </a:camera>
          <a:lightRig rig="soft" dir="t"/>
          <a:backdrop>
            <a:anchor x="0" y="0" z="-210000"/>
            <a:norm dx="0" dy="0" dz="914400"/>
            <a:up dx="0" dy="914400" dz="0"/>
          </a:backdrop>
        </a:scene3d>
      </dgm:spPr>
      <dgm:t>
        <a:bodyPr/>
        <a:lstStyle/>
        <a:p>
          <a:endParaRPr lang="uk-UA"/>
        </a:p>
      </dgm:t>
    </dgm:pt>
    <dgm:pt modelId="{0EBCAE4A-1501-4BFC-93C9-D1E25D69B583}">
      <dgm:prSet phldrT="[Текст]"/>
      <dgm:spPr>
        <a:solidFill>
          <a:srgbClr val="00B0F0"/>
        </a:solidFill>
      </dgm:spPr>
      <dgm:t>
        <a:bodyPr/>
        <a:lstStyle/>
        <a:p>
          <a:pPr algn="l"/>
          <a:r>
            <a:rPr lang="ru-RU" dirty="0" smtClean="0">
              <a:solidFill>
                <a:srgbClr val="990000"/>
              </a:solidFill>
              <a:latin typeface="Arial" pitchFamily="34" charset="0"/>
            </a:rPr>
            <a:t>Закон Украины «О Национальном банке Украины» </a:t>
          </a:r>
          <a:endParaRPr lang="uk-UA" dirty="0">
            <a:solidFill>
              <a:srgbClr val="990000"/>
            </a:solidFill>
          </a:endParaRPr>
        </a:p>
      </dgm:t>
    </dgm:pt>
    <dgm:pt modelId="{6CFB7649-3DFE-4943-969C-6D9C064F70AD}" type="parTrans" cxnId="{B3D07D0D-D49A-414B-BFCB-1D2EFFDF2D63}">
      <dgm:prSet/>
      <dgm:spPr/>
      <dgm:t>
        <a:bodyPr/>
        <a:lstStyle/>
        <a:p>
          <a:pPr algn="l"/>
          <a:endParaRPr lang="uk-UA">
            <a:solidFill>
              <a:srgbClr val="990000"/>
            </a:solidFill>
          </a:endParaRPr>
        </a:p>
      </dgm:t>
    </dgm:pt>
    <dgm:pt modelId="{DE0FA75F-AB03-43EF-AA81-AAF6CD8DC4E6}" type="sibTrans" cxnId="{B3D07D0D-D49A-414B-BFCB-1D2EFFDF2D63}">
      <dgm:prSet/>
      <dgm:spPr/>
      <dgm:t>
        <a:bodyPr/>
        <a:lstStyle/>
        <a:p>
          <a:pPr algn="l"/>
          <a:endParaRPr lang="uk-UA">
            <a:solidFill>
              <a:srgbClr val="990000"/>
            </a:solidFill>
          </a:endParaRPr>
        </a:p>
      </dgm:t>
    </dgm:pt>
    <dgm:pt modelId="{9A7EBA3D-27B6-4B4B-942F-7342D2EAAD70}">
      <dgm:prSet custT="1"/>
      <dgm:spPr/>
      <dgm:t>
        <a:bodyPr/>
        <a:lstStyle/>
        <a:p>
          <a:pPr algn="l"/>
          <a:r>
            <a:rPr lang="ru-RU" sz="2000" b="0" dirty="0" smtClean="0">
              <a:solidFill>
                <a:srgbClr val="0070C0"/>
              </a:solidFill>
              <a:latin typeface="Arial" pitchFamily="34" charset="0"/>
            </a:rPr>
            <a:t>определять порядок осуществления в Украине маршрутизации, клиринга и взаиморасчётов между участниками платёжной системы по операциям, осуществленным в пределах Украины с применением платёжных карт, эмитированных банками-резидентами; </a:t>
          </a:r>
          <a:endParaRPr lang="ru-RU" sz="2000" b="0" dirty="0">
            <a:solidFill>
              <a:srgbClr val="0070C0"/>
            </a:solidFill>
            <a:latin typeface="Arial" pitchFamily="34" charset="0"/>
          </a:endParaRPr>
        </a:p>
      </dgm:t>
    </dgm:pt>
    <dgm:pt modelId="{C33FA08E-CC1F-4C2C-BA9A-61329574D1D4}" type="parTrans" cxnId="{E2A343F6-B6F7-4CFE-A37A-83790217B9F4}">
      <dgm:prSet/>
      <dgm:spPr/>
      <dgm:t>
        <a:bodyPr/>
        <a:lstStyle/>
        <a:p>
          <a:pPr algn="l"/>
          <a:endParaRPr lang="uk-UA">
            <a:solidFill>
              <a:srgbClr val="990000"/>
            </a:solidFill>
          </a:endParaRPr>
        </a:p>
      </dgm:t>
    </dgm:pt>
    <dgm:pt modelId="{CC248E5D-E1A3-4D3C-8E53-882A075FC804}" type="sibTrans" cxnId="{E2A343F6-B6F7-4CFE-A37A-83790217B9F4}">
      <dgm:prSet/>
      <dgm:spPr/>
      <dgm:t>
        <a:bodyPr/>
        <a:lstStyle/>
        <a:p>
          <a:pPr algn="l"/>
          <a:endParaRPr lang="uk-UA">
            <a:solidFill>
              <a:srgbClr val="990000"/>
            </a:solidFill>
          </a:endParaRPr>
        </a:p>
      </dgm:t>
    </dgm:pt>
    <dgm:pt modelId="{F6A665EF-4A0F-4611-9429-D87510EE75F4}">
      <dgm:prSet custT="1"/>
      <dgm:spPr/>
      <dgm:t>
        <a:bodyPr/>
        <a:lstStyle/>
        <a:p>
          <a:pPr algn="l"/>
          <a:r>
            <a:rPr lang="ru-RU" sz="2000" b="0" dirty="0" smtClean="0">
              <a:solidFill>
                <a:srgbClr val="0070C0"/>
              </a:solidFill>
              <a:latin typeface="Arial" pitchFamily="34" charset="0"/>
            </a:rPr>
            <a:t>осуществлять надзор (</a:t>
          </a:r>
          <a:r>
            <a:rPr lang="ru-RU" sz="2000" b="0" dirty="0" err="1" smtClean="0">
              <a:solidFill>
                <a:srgbClr val="0070C0"/>
              </a:solidFill>
              <a:latin typeface="Arial" pitchFamily="34" charset="0"/>
            </a:rPr>
            <a:t>оверсайт</a:t>
          </a:r>
          <a:r>
            <a:rPr lang="ru-RU" sz="2000" b="0" dirty="0" smtClean="0">
              <a:solidFill>
                <a:srgbClr val="0070C0"/>
              </a:solidFill>
              <a:latin typeface="Arial" pitchFamily="34" charset="0"/>
            </a:rPr>
            <a:t>) за платёжными системами и системами расчётов;</a:t>
          </a:r>
          <a:endParaRPr lang="ru-RU" sz="2000" b="0" dirty="0">
            <a:solidFill>
              <a:srgbClr val="0070C0"/>
            </a:solidFill>
            <a:latin typeface="Arial" pitchFamily="34" charset="0"/>
          </a:endParaRPr>
        </a:p>
      </dgm:t>
    </dgm:pt>
    <dgm:pt modelId="{88F2CA48-913B-438F-A929-F6CBE51DA582}" type="parTrans" cxnId="{5BFC9050-EE93-4880-B6E4-B06C7BE32453}">
      <dgm:prSet/>
      <dgm:spPr/>
      <dgm:t>
        <a:bodyPr/>
        <a:lstStyle/>
        <a:p>
          <a:pPr algn="l"/>
          <a:endParaRPr lang="uk-UA">
            <a:solidFill>
              <a:srgbClr val="990000"/>
            </a:solidFill>
          </a:endParaRPr>
        </a:p>
      </dgm:t>
    </dgm:pt>
    <dgm:pt modelId="{3D63827D-8DB3-4A9A-8CA4-DDC9BF8093E7}" type="sibTrans" cxnId="{5BFC9050-EE93-4880-B6E4-B06C7BE32453}">
      <dgm:prSet/>
      <dgm:spPr/>
      <dgm:t>
        <a:bodyPr/>
        <a:lstStyle/>
        <a:p>
          <a:pPr algn="l"/>
          <a:endParaRPr lang="uk-UA">
            <a:solidFill>
              <a:srgbClr val="990000"/>
            </a:solidFill>
          </a:endParaRPr>
        </a:p>
      </dgm:t>
    </dgm:pt>
    <dgm:pt modelId="{5C83EC95-2970-4FC3-8AB3-FBFE38FA1551}">
      <dgm:prSet custT="1"/>
      <dgm:spPr/>
      <dgm:t>
        <a:bodyPr/>
        <a:lstStyle/>
        <a:p>
          <a:pPr algn="l"/>
          <a:r>
            <a:rPr lang="ru-RU" sz="2000" b="0" dirty="0" smtClean="0">
              <a:solidFill>
                <a:srgbClr val="0070C0"/>
              </a:solidFill>
              <a:latin typeface="Arial" pitchFamily="34" charset="0"/>
            </a:rPr>
            <a:t>ведения реестра платёжных систем, систем расчётов, участников этих систем и операторов услуг платёжной инфраструктуры;</a:t>
          </a:r>
          <a:endParaRPr lang="ru-RU" sz="2000" b="0" dirty="0">
            <a:solidFill>
              <a:srgbClr val="0070C0"/>
            </a:solidFill>
            <a:latin typeface="Arial" pitchFamily="34" charset="0"/>
          </a:endParaRPr>
        </a:p>
      </dgm:t>
    </dgm:pt>
    <dgm:pt modelId="{DA445F31-9941-4511-9D8B-E66AEF507EB7}" type="parTrans" cxnId="{2B6889BA-787E-4BB9-8F85-DB91C9DE0BE0}">
      <dgm:prSet/>
      <dgm:spPr/>
      <dgm:t>
        <a:bodyPr/>
        <a:lstStyle/>
        <a:p>
          <a:pPr algn="l"/>
          <a:endParaRPr lang="uk-UA">
            <a:solidFill>
              <a:srgbClr val="990000"/>
            </a:solidFill>
          </a:endParaRPr>
        </a:p>
      </dgm:t>
    </dgm:pt>
    <dgm:pt modelId="{C61F96B2-5EB5-4BBF-8B2E-D205C4D592E2}" type="sibTrans" cxnId="{2B6889BA-787E-4BB9-8F85-DB91C9DE0BE0}">
      <dgm:prSet/>
      <dgm:spPr/>
      <dgm:t>
        <a:bodyPr/>
        <a:lstStyle/>
        <a:p>
          <a:pPr algn="l"/>
          <a:endParaRPr lang="uk-UA">
            <a:solidFill>
              <a:srgbClr val="990000"/>
            </a:solidFill>
          </a:endParaRPr>
        </a:p>
      </dgm:t>
    </dgm:pt>
    <dgm:pt modelId="{FA440E30-211C-4888-8553-ABACB874146B}">
      <dgm:prSet custT="1"/>
      <dgm:spPr/>
      <dgm:t>
        <a:bodyPr/>
        <a:lstStyle/>
        <a:p>
          <a:pPr algn="l"/>
          <a:r>
            <a:rPr lang="ru-RU" sz="2000" b="0" dirty="0" smtClean="0">
              <a:solidFill>
                <a:srgbClr val="0070C0"/>
              </a:solidFill>
              <a:latin typeface="Arial" pitchFamily="34" charset="0"/>
            </a:rPr>
            <a:t>выдавать лицензии небанковским финансовым учреждениям, которые намерены стать участниками платёжных систем, на перевод средств без открытия счетов, и отзывать их в соответствии с законодательством.</a:t>
          </a:r>
          <a:endParaRPr lang="ru-RU" sz="2000" b="0" dirty="0">
            <a:solidFill>
              <a:srgbClr val="0070C0"/>
            </a:solidFill>
            <a:latin typeface="Arial" pitchFamily="34" charset="0"/>
          </a:endParaRPr>
        </a:p>
      </dgm:t>
    </dgm:pt>
    <dgm:pt modelId="{F64274C6-E072-4E20-A185-A4B57F94AD89}" type="parTrans" cxnId="{C0F456C4-9085-448A-A556-980EA480AF7C}">
      <dgm:prSet/>
      <dgm:spPr/>
      <dgm:t>
        <a:bodyPr/>
        <a:lstStyle/>
        <a:p>
          <a:pPr algn="l"/>
          <a:endParaRPr lang="uk-UA">
            <a:solidFill>
              <a:srgbClr val="990000"/>
            </a:solidFill>
          </a:endParaRPr>
        </a:p>
      </dgm:t>
    </dgm:pt>
    <dgm:pt modelId="{1E30D64B-A516-431D-9A71-3CC960BC209F}" type="sibTrans" cxnId="{C0F456C4-9085-448A-A556-980EA480AF7C}">
      <dgm:prSet/>
      <dgm:spPr/>
      <dgm:t>
        <a:bodyPr/>
        <a:lstStyle/>
        <a:p>
          <a:pPr algn="l"/>
          <a:endParaRPr lang="uk-UA">
            <a:solidFill>
              <a:srgbClr val="990000"/>
            </a:solidFill>
          </a:endParaRPr>
        </a:p>
      </dgm:t>
    </dgm:pt>
    <dgm:pt modelId="{2BE04699-94F5-4F1A-91FE-F6B1AB765B71}">
      <dgm:prSet custT="1"/>
      <dgm:spPr/>
      <dgm:t>
        <a:bodyPr/>
        <a:lstStyle/>
        <a:p>
          <a:pPr algn="l"/>
          <a:endParaRPr lang="ru-RU" sz="2000" b="0" dirty="0">
            <a:solidFill>
              <a:srgbClr val="990000"/>
            </a:solidFill>
            <a:latin typeface="Arial" pitchFamily="34" charset="0"/>
          </a:endParaRPr>
        </a:p>
      </dgm:t>
    </dgm:pt>
    <dgm:pt modelId="{A374C30C-4B51-4294-8855-0F38F43903D4}" type="parTrans" cxnId="{7509BE5F-123C-438E-BC74-5EFEEEC8B0B2}">
      <dgm:prSet/>
      <dgm:spPr/>
      <dgm:t>
        <a:bodyPr/>
        <a:lstStyle/>
        <a:p>
          <a:pPr algn="l"/>
          <a:endParaRPr lang="uk-UA">
            <a:solidFill>
              <a:srgbClr val="990000"/>
            </a:solidFill>
          </a:endParaRPr>
        </a:p>
      </dgm:t>
    </dgm:pt>
    <dgm:pt modelId="{E123F1ED-BD3E-4CAA-AAAB-53166D601ECC}" type="sibTrans" cxnId="{7509BE5F-123C-438E-BC74-5EFEEEC8B0B2}">
      <dgm:prSet/>
      <dgm:spPr/>
      <dgm:t>
        <a:bodyPr/>
        <a:lstStyle/>
        <a:p>
          <a:pPr algn="l"/>
          <a:endParaRPr lang="uk-UA">
            <a:solidFill>
              <a:srgbClr val="990000"/>
            </a:solidFill>
          </a:endParaRPr>
        </a:p>
      </dgm:t>
    </dgm:pt>
    <dgm:pt modelId="{3208F11A-39B5-49CB-B467-9FDCBA765A9E}" type="pres">
      <dgm:prSet presAssocID="{16D5A37F-D539-473C-BADA-CAD33BB7530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47E68EA8-D996-4EE3-B402-C85FEB271632}" type="pres">
      <dgm:prSet presAssocID="{0EBCAE4A-1501-4BFC-93C9-D1E25D69B583}" presName="parentText" presStyleLbl="node1" presStyleIdx="0" presStyleCnt="1" custLinFactNeighborX="-847" custLinFactNeighborY="-7999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E64F88B-80B9-4767-9B83-57AD7BC652B6}" type="pres">
      <dgm:prSet presAssocID="{0EBCAE4A-1501-4BFC-93C9-D1E25D69B583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2B6889BA-787E-4BB9-8F85-DB91C9DE0BE0}" srcId="{0EBCAE4A-1501-4BFC-93C9-D1E25D69B583}" destId="{5C83EC95-2970-4FC3-8AB3-FBFE38FA1551}" srcOrd="3" destOrd="0" parTransId="{DA445F31-9941-4511-9D8B-E66AEF507EB7}" sibTransId="{C61F96B2-5EB5-4BBF-8B2E-D205C4D592E2}"/>
    <dgm:cxn modelId="{4A25E703-75BD-4C53-8BDC-95744C5E1A61}" type="presOf" srcId="{16D5A37F-D539-473C-BADA-CAD33BB7530B}" destId="{3208F11A-39B5-49CB-B467-9FDCBA765A9E}" srcOrd="0" destOrd="0" presId="urn:microsoft.com/office/officeart/2005/8/layout/vList2"/>
    <dgm:cxn modelId="{4783860D-1D1D-41B8-AED6-58A2825149BC}" type="presOf" srcId="{0EBCAE4A-1501-4BFC-93C9-D1E25D69B583}" destId="{47E68EA8-D996-4EE3-B402-C85FEB271632}" srcOrd="0" destOrd="0" presId="urn:microsoft.com/office/officeart/2005/8/layout/vList2"/>
    <dgm:cxn modelId="{9BC9DBE3-AC03-4AED-9A24-B33B03700DF6}" type="presOf" srcId="{9A7EBA3D-27B6-4B4B-942F-7342D2EAAD70}" destId="{4E64F88B-80B9-4767-9B83-57AD7BC652B6}" srcOrd="0" destOrd="1" presId="urn:microsoft.com/office/officeart/2005/8/layout/vList2"/>
    <dgm:cxn modelId="{E2A343F6-B6F7-4CFE-A37A-83790217B9F4}" srcId="{0EBCAE4A-1501-4BFC-93C9-D1E25D69B583}" destId="{9A7EBA3D-27B6-4B4B-942F-7342D2EAAD70}" srcOrd="1" destOrd="0" parTransId="{C33FA08E-CC1F-4C2C-BA9A-61329574D1D4}" sibTransId="{CC248E5D-E1A3-4D3C-8E53-882A075FC804}"/>
    <dgm:cxn modelId="{68DB1E75-AEDC-4AAB-A856-7C2A9F7E7789}" type="presOf" srcId="{2BE04699-94F5-4F1A-91FE-F6B1AB765B71}" destId="{4E64F88B-80B9-4767-9B83-57AD7BC652B6}" srcOrd="0" destOrd="0" presId="urn:microsoft.com/office/officeart/2005/8/layout/vList2"/>
    <dgm:cxn modelId="{B225E00B-D501-47F8-92FA-70E157BD38D0}" type="presOf" srcId="{F6A665EF-4A0F-4611-9429-D87510EE75F4}" destId="{4E64F88B-80B9-4767-9B83-57AD7BC652B6}" srcOrd="0" destOrd="2" presId="urn:microsoft.com/office/officeart/2005/8/layout/vList2"/>
    <dgm:cxn modelId="{B3D07D0D-D49A-414B-BFCB-1D2EFFDF2D63}" srcId="{16D5A37F-D539-473C-BADA-CAD33BB7530B}" destId="{0EBCAE4A-1501-4BFC-93C9-D1E25D69B583}" srcOrd="0" destOrd="0" parTransId="{6CFB7649-3DFE-4943-969C-6D9C064F70AD}" sibTransId="{DE0FA75F-AB03-43EF-AA81-AAF6CD8DC4E6}"/>
    <dgm:cxn modelId="{C0F456C4-9085-448A-A556-980EA480AF7C}" srcId="{0EBCAE4A-1501-4BFC-93C9-D1E25D69B583}" destId="{FA440E30-211C-4888-8553-ABACB874146B}" srcOrd="4" destOrd="0" parTransId="{F64274C6-E072-4E20-A185-A4B57F94AD89}" sibTransId="{1E30D64B-A516-431D-9A71-3CC960BC209F}"/>
    <dgm:cxn modelId="{4F3CA799-004D-46EB-8EAF-34D0020E17C9}" type="presOf" srcId="{FA440E30-211C-4888-8553-ABACB874146B}" destId="{4E64F88B-80B9-4767-9B83-57AD7BC652B6}" srcOrd="0" destOrd="4" presId="urn:microsoft.com/office/officeart/2005/8/layout/vList2"/>
    <dgm:cxn modelId="{2ADEA602-4A5B-4AB8-B66E-7BE9D4011C81}" type="presOf" srcId="{5C83EC95-2970-4FC3-8AB3-FBFE38FA1551}" destId="{4E64F88B-80B9-4767-9B83-57AD7BC652B6}" srcOrd="0" destOrd="3" presId="urn:microsoft.com/office/officeart/2005/8/layout/vList2"/>
    <dgm:cxn modelId="{5BFC9050-EE93-4880-B6E4-B06C7BE32453}" srcId="{0EBCAE4A-1501-4BFC-93C9-D1E25D69B583}" destId="{F6A665EF-4A0F-4611-9429-D87510EE75F4}" srcOrd="2" destOrd="0" parTransId="{88F2CA48-913B-438F-A929-F6CBE51DA582}" sibTransId="{3D63827D-8DB3-4A9A-8CA4-DDC9BF8093E7}"/>
    <dgm:cxn modelId="{7509BE5F-123C-438E-BC74-5EFEEEC8B0B2}" srcId="{0EBCAE4A-1501-4BFC-93C9-D1E25D69B583}" destId="{2BE04699-94F5-4F1A-91FE-F6B1AB765B71}" srcOrd="0" destOrd="0" parTransId="{A374C30C-4B51-4294-8855-0F38F43903D4}" sibTransId="{E123F1ED-BD3E-4CAA-AAAB-53166D601ECC}"/>
    <dgm:cxn modelId="{47DBB1A3-D3C9-4880-9FB9-3008D84EDD24}" type="presParOf" srcId="{3208F11A-39B5-49CB-B467-9FDCBA765A9E}" destId="{47E68EA8-D996-4EE3-B402-C85FEB271632}" srcOrd="0" destOrd="0" presId="urn:microsoft.com/office/officeart/2005/8/layout/vList2"/>
    <dgm:cxn modelId="{59CBC5D5-2CBC-4075-8BC3-AB9AC9D09C4E}" type="presParOf" srcId="{3208F11A-39B5-49CB-B467-9FDCBA765A9E}" destId="{4E64F88B-80B9-4767-9B83-57AD7BC652B6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6D5A37F-D539-473C-BADA-CAD33BB7530B}" type="doc">
      <dgm:prSet loTypeId="urn:microsoft.com/office/officeart/2005/8/layout/vList2" loCatId="list" qsTypeId="urn:microsoft.com/office/officeart/2005/8/quickstyle/3d9" qsCatId="3D" csTypeId="urn:microsoft.com/office/officeart/2005/8/colors/accent1_2" csCatId="accent1" phldr="1"/>
      <dgm:spPr>
        <a:scene3d>
          <a:camera prst="perspectiveRelaxed">
            <a:rot lat="20611157" lon="21143790" rev="409862"/>
          </a:camera>
          <a:lightRig rig="soft" dir="t"/>
          <a:backdrop>
            <a:anchor x="0" y="0" z="-210000"/>
            <a:norm dx="0" dy="0" dz="914400"/>
            <a:up dx="0" dy="914400" dz="0"/>
          </a:backdrop>
        </a:scene3d>
      </dgm:spPr>
      <dgm:t>
        <a:bodyPr/>
        <a:lstStyle/>
        <a:p>
          <a:endParaRPr lang="uk-UA"/>
        </a:p>
      </dgm:t>
    </dgm:pt>
    <dgm:pt modelId="{0EBCAE4A-1501-4BFC-93C9-D1E25D69B583}">
      <dgm:prSet phldrT="[Текст]" custT="1"/>
      <dgm:spPr>
        <a:solidFill>
          <a:srgbClr val="00B0F0"/>
        </a:solidFill>
      </dgm:spPr>
      <dgm:t>
        <a:bodyPr/>
        <a:lstStyle/>
        <a:p>
          <a:r>
            <a:rPr lang="ru-RU" sz="2400" b="0" dirty="0" smtClean="0">
              <a:solidFill>
                <a:srgbClr val="990000"/>
              </a:solidFill>
              <a:latin typeface="Arial" pitchFamily="34" charset="0"/>
            </a:rPr>
            <a:t>Закон Украины «О платёжных системах и переводе денежных средств в Украине».</a:t>
          </a:r>
          <a:endParaRPr lang="uk-UA" sz="2400" b="0" dirty="0">
            <a:solidFill>
              <a:srgbClr val="990000"/>
            </a:solidFill>
          </a:endParaRPr>
        </a:p>
      </dgm:t>
    </dgm:pt>
    <dgm:pt modelId="{6CFB7649-3DFE-4943-969C-6D9C064F70AD}" type="parTrans" cxnId="{B3D07D0D-D49A-414B-BFCB-1D2EFFDF2D63}">
      <dgm:prSet/>
      <dgm:spPr/>
      <dgm:t>
        <a:bodyPr/>
        <a:lstStyle/>
        <a:p>
          <a:endParaRPr lang="uk-UA" sz="2400">
            <a:solidFill>
              <a:srgbClr val="990000"/>
            </a:solidFill>
          </a:endParaRPr>
        </a:p>
      </dgm:t>
    </dgm:pt>
    <dgm:pt modelId="{DE0FA75F-AB03-43EF-AA81-AAF6CD8DC4E6}" type="sibTrans" cxnId="{B3D07D0D-D49A-414B-BFCB-1D2EFFDF2D63}">
      <dgm:prSet/>
      <dgm:spPr/>
      <dgm:t>
        <a:bodyPr/>
        <a:lstStyle/>
        <a:p>
          <a:endParaRPr lang="uk-UA" sz="2400">
            <a:solidFill>
              <a:srgbClr val="990000"/>
            </a:solidFill>
          </a:endParaRPr>
        </a:p>
      </dgm:t>
    </dgm:pt>
    <dgm:pt modelId="{F47B5075-270F-42B5-8CD5-72CDFF0E623C}">
      <dgm:prSet custT="1"/>
      <dgm:spPr/>
      <dgm:t>
        <a:bodyPr/>
        <a:lstStyle/>
        <a:p>
          <a:r>
            <a:rPr lang="ru-RU" sz="2400" dirty="0" smtClean="0">
              <a:solidFill>
                <a:srgbClr val="0070C0"/>
              </a:solidFill>
              <a:latin typeface="Arial" pitchFamily="34" charset="0"/>
            </a:rPr>
            <a:t>построения национального платёжного пространства; </a:t>
          </a:r>
          <a:endParaRPr lang="ru-RU" sz="2400" dirty="0">
            <a:solidFill>
              <a:srgbClr val="0070C0"/>
            </a:solidFill>
            <a:latin typeface="Arial" pitchFamily="34" charset="0"/>
          </a:endParaRPr>
        </a:p>
      </dgm:t>
    </dgm:pt>
    <dgm:pt modelId="{A0074BA9-2E70-4E7A-9636-7EF804F00011}" type="parTrans" cxnId="{85D203B5-3AFF-4BE2-9FA0-A5A76EAA448E}">
      <dgm:prSet/>
      <dgm:spPr/>
      <dgm:t>
        <a:bodyPr/>
        <a:lstStyle/>
        <a:p>
          <a:endParaRPr lang="uk-UA" sz="2400">
            <a:solidFill>
              <a:srgbClr val="990000"/>
            </a:solidFill>
          </a:endParaRPr>
        </a:p>
      </dgm:t>
    </dgm:pt>
    <dgm:pt modelId="{0DBE1D6F-BFF6-4630-9D74-57487232A67D}" type="sibTrans" cxnId="{85D203B5-3AFF-4BE2-9FA0-A5A76EAA448E}">
      <dgm:prSet/>
      <dgm:spPr/>
      <dgm:t>
        <a:bodyPr/>
        <a:lstStyle/>
        <a:p>
          <a:endParaRPr lang="uk-UA" sz="2400">
            <a:solidFill>
              <a:srgbClr val="990000"/>
            </a:solidFill>
          </a:endParaRPr>
        </a:p>
      </dgm:t>
    </dgm:pt>
    <dgm:pt modelId="{F221EB45-3DA3-4BC5-84C5-F19D7D23FC1B}">
      <dgm:prSet custT="1"/>
      <dgm:spPr/>
      <dgm:t>
        <a:bodyPr/>
        <a:lstStyle/>
        <a:p>
          <a:r>
            <a:rPr lang="ru-RU" sz="2400" dirty="0" smtClean="0">
              <a:solidFill>
                <a:srgbClr val="0070C0"/>
              </a:solidFill>
              <a:latin typeface="Arial" pitchFamily="34" charset="0"/>
            </a:rPr>
            <a:t>эмиссии и использования электронных платёжных средств (в части защиты прав пользователей электронных платёжных средств и стимулирования развития инфраструктуры );</a:t>
          </a:r>
          <a:endParaRPr lang="ru-RU" sz="2400" dirty="0">
            <a:solidFill>
              <a:srgbClr val="0070C0"/>
            </a:solidFill>
            <a:latin typeface="Arial" pitchFamily="34" charset="0"/>
          </a:endParaRPr>
        </a:p>
      </dgm:t>
    </dgm:pt>
    <dgm:pt modelId="{73724068-46DB-4355-828F-CBB59A4F3C2D}" type="parTrans" cxnId="{A8ADE07E-6F81-4108-B46F-DCDFF84B54D4}">
      <dgm:prSet/>
      <dgm:spPr/>
      <dgm:t>
        <a:bodyPr/>
        <a:lstStyle/>
        <a:p>
          <a:endParaRPr lang="uk-UA" sz="2400">
            <a:solidFill>
              <a:srgbClr val="990000"/>
            </a:solidFill>
          </a:endParaRPr>
        </a:p>
      </dgm:t>
    </dgm:pt>
    <dgm:pt modelId="{FA8CDDC4-49FD-4077-88F9-46E4C82AD1BE}" type="sibTrans" cxnId="{A8ADE07E-6F81-4108-B46F-DCDFF84B54D4}">
      <dgm:prSet/>
      <dgm:spPr/>
      <dgm:t>
        <a:bodyPr/>
        <a:lstStyle/>
        <a:p>
          <a:endParaRPr lang="uk-UA" sz="2400">
            <a:solidFill>
              <a:srgbClr val="990000"/>
            </a:solidFill>
          </a:endParaRPr>
        </a:p>
      </dgm:t>
    </dgm:pt>
    <dgm:pt modelId="{BF3C4AE0-F34B-497E-9CD4-32D50DB1BB03}">
      <dgm:prSet custT="1"/>
      <dgm:spPr/>
      <dgm:t>
        <a:bodyPr/>
        <a:lstStyle/>
        <a:p>
          <a:r>
            <a:rPr lang="ru-RU" sz="2400" dirty="0" smtClean="0">
              <a:solidFill>
                <a:srgbClr val="0070C0"/>
              </a:solidFill>
              <a:latin typeface="Arial" pitchFamily="34" charset="0"/>
            </a:rPr>
            <a:t>эмиссии и обращения электронных денег;</a:t>
          </a:r>
          <a:endParaRPr lang="ru-RU" sz="2400" dirty="0">
            <a:solidFill>
              <a:srgbClr val="0070C0"/>
            </a:solidFill>
            <a:latin typeface="Arial" pitchFamily="34" charset="0"/>
          </a:endParaRPr>
        </a:p>
      </dgm:t>
    </dgm:pt>
    <dgm:pt modelId="{0529891E-5B1F-4507-BB41-CDC84E74CAF1}" type="parTrans" cxnId="{2AC33AB5-4520-4901-873C-660E857F4D34}">
      <dgm:prSet/>
      <dgm:spPr/>
      <dgm:t>
        <a:bodyPr/>
        <a:lstStyle/>
        <a:p>
          <a:endParaRPr lang="uk-UA" sz="2400">
            <a:solidFill>
              <a:srgbClr val="990000"/>
            </a:solidFill>
          </a:endParaRPr>
        </a:p>
      </dgm:t>
    </dgm:pt>
    <dgm:pt modelId="{74B979F0-A837-4583-AB70-CF7256A6F5BF}" type="sibTrans" cxnId="{2AC33AB5-4520-4901-873C-660E857F4D34}">
      <dgm:prSet/>
      <dgm:spPr/>
      <dgm:t>
        <a:bodyPr/>
        <a:lstStyle/>
        <a:p>
          <a:endParaRPr lang="uk-UA" sz="2400">
            <a:solidFill>
              <a:srgbClr val="990000"/>
            </a:solidFill>
          </a:endParaRPr>
        </a:p>
      </dgm:t>
    </dgm:pt>
    <dgm:pt modelId="{324D009E-A8B9-4EA8-B8CA-0A7F04818AC6}">
      <dgm:prSet custT="1"/>
      <dgm:spPr/>
      <dgm:t>
        <a:bodyPr/>
        <a:lstStyle/>
        <a:p>
          <a:r>
            <a:rPr lang="ru-RU" sz="2400" dirty="0" smtClean="0">
              <a:solidFill>
                <a:srgbClr val="0070C0"/>
              </a:solidFill>
              <a:latin typeface="Arial" pitchFamily="34" charset="0"/>
            </a:rPr>
            <a:t>осуществления надзора (</a:t>
          </a:r>
          <a:r>
            <a:rPr lang="ru-RU" sz="2400" dirty="0" err="1" smtClean="0">
              <a:solidFill>
                <a:srgbClr val="0070C0"/>
              </a:solidFill>
              <a:latin typeface="Arial" pitchFamily="34" charset="0"/>
            </a:rPr>
            <a:t>оверсайта</a:t>
          </a:r>
          <a:r>
            <a:rPr lang="ru-RU" sz="2400" dirty="0" smtClean="0">
              <a:solidFill>
                <a:srgbClr val="0070C0"/>
              </a:solidFill>
              <a:latin typeface="Arial" pitchFamily="34" charset="0"/>
            </a:rPr>
            <a:t>) за платёжными системами и системами расчётов. </a:t>
          </a:r>
          <a:endParaRPr lang="ru-RU" sz="2400" dirty="0">
            <a:solidFill>
              <a:srgbClr val="0070C0"/>
            </a:solidFill>
            <a:latin typeface="Arial" pitchFamily="34" charset="0"/>
          </a:endParaRPr>
        </a:p>
      </dgm:t>
    </dgm:pt>
    <dgm:pt modelId="{742745ED-F2FE-4138-AF1E-82774A84961A}" type="parTrans" cxnId="{B5506131-045A-4400-B5D8-A28EABD912CB}">
      <dgm:prSet/>
      <dgm:spPr/>
      <dgm:t>
        <a:bodyPr/>
        <a:lstStyle/>
        <a:p>
          <a:endParaRPr lang="uk-UA" sz="2400">
            <a:solidFill>
              <a:srgbClr val="990000"/>
            </a:solidFill>
          </a:endParaRPr>
        </a:p>
      </dgm:t>
    </dgm:pt>
    <dgm:pt modelId="{7FC08876-460A-4A26-84C7-1897DF805189}" type="sibTrans" cxnId="{B5506131-045A-4400-B5D8-A28EABD912CB}">
      <dgm:prSet/>
      <dgm:spPr/>
      <dgm:t>
        <a:bodyPr/>
        <a:lstStyle/>
        <a:p>
          <a:endParaRPr lang="uk-UA" sz="2400">
            <a:solidFill>
              <a:srgbClr val="990000"/>
            </a:solidFill>
          </a:endParaRPr>
        </a:p>
      </dgm:t>
    </dgm:pt>
    <dgm:pt modelId="{3208F11A-39B5-49CB-B467-9FDCBA765A9E}" type="pres">
      <dgm:prSet presAssocID="{16D5A37F-D539-473C-BADA-CAD33BB7530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47E68EA8-D996-4EE3-B402-C85FEB271632}" type="pres">
      <dgm:prSet presAssocID="{0EBCAE4A-1501-4BFC-93C9-D1E25D69B583}" presName="parentText" presStyleLbl="node1" presStyleIdx="0" presStyleCnt="1" custLinFactNeighborX="-885" custLinFactNeighborY="-10688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E64F88B-80B9-4767-9B83-57AD7BC652B6}" type="pres">
      <dgm:prSet presAssocID="{0EBCAE4A-1501-4BFC-93C9-D1E25D69B583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F7AD17DE-67AE-4887-B989-EE3A93AA55D1}" type="presOf" srcId="{F47B5075-270F-42B5-8CD5-72CDFF0E623C}" destId="{4E64F88B-80B9-4767-9B83-57AD7BC652B6}" srcOrd="0" destOrd="0" presId="urn:microsoft.com/office/officeart/2005/8/layout/vList2"/>
    <dgm:cxn modelId="{A0D871CF-734A-4103-8BE5-DF5544477F2C}" type="presOf" srcId="{324D009E-A8B9-4EA8-B8CA-0A7F04818AC6}" destId="{4E64F88B-80B9-4767-9B83-57AD7BC652B6}" srcOrd="0" destOrd="3" presId="urn:microsoft.com/office/officeart/2005/8/layout/vList2"/>
    <dgm:cxn modelId="{917A9777-CE57-4942-93C4-042A0CC52BE0}" type="presOf" srcId="{F221EB45-3DA3-4BC5-84C5-F19D7D23FC1B}" destId="{4E64F88B-80B9-4767-9B83-57AD7BC652B6}" srcOrd="0" destOrd="1" presId="urn:microsoft.com/office/officeart/2005/8/layout/vList2"/>
    <dgm:cxn modelId="{2AC33AB5-4520-4901-873C-660E857F4D34}" srcId="{0EBCAE4A-1501-4BFC-93C9-D1E25D69B583}" destId="{BF3C4AE0-F34B-497E-9CD4-32D50DB1BB03}" srcOrd="2" destOrd="0" parTransId="{0529891E-5B1F-4507-BB41-CDC84E74CAF1}" sibTransId="{74B979F0-A837-4583-AB70-CF7256A6F5BF}"/>
    <dgm:cxn modelId="{D9C60CE9-6408-446B-B205-F2F499D2D204}" type="presOf" srcId="{16D5A37F-D539-473C-BADA-CAD33BB7530B}" destId="{3208F11A-39B5-49CB-B467-9FDCBA765A9E}" srcOrd="0" destOrd="0" presId="urn:microsoft.com/office/officeart/2005/8/layout/vList2"/>
    <dgm:cxn modelId="{55A1D7AF-CD04-488D-A77B-53FD43689918}" type="presOf" srcId="{BF3C4AE0-F34B-497E-9CD4-32D50DB1BB03}" destId="{4E64F88B-80B9-4767-9B83-57AD7BC652B6}" srcOrd="0" destOrd="2" presId="urn:microsoft.com/office/officeart/2005/8/layout/vList2"/>
    <dgm:cxn modelId="{910D0A54-155D-4742-83E9-8E914DC4401A}" type="presOf" srcId="{0EBCAE4A-1501-4BFC-93C9-D1E25D69B583}" destId="{47E68EA8-D996-4EE3-B402-C85FEB271632}" srcOrd="0" destOrd="0" presId="urn:microsoft.com/office/officeart/2005/8/layout/vList2"/>
    <dgm:cxn modelId="{85D203B5-3AFF-4BE2-9FA0-A5A76EAA448E}" srcId="{0EBCAE4A-1501-4BFC-93C9-D1E25D69B583}" destId="{F47B5075-270F-42B5-8CD5-72CDFF0E623C}" srcOrd="0" destOrd="0" parTransId="{A0074BA9-2E70-4E7A-9636-7EF804F00011}" sibTransId="{0DBE1D6F-BFF6-4630-9D74-57487232A67D}"/>
    <dgm:cxn modelId="{B3D07D0D-D49A-414B-BFCB-1D2EFFDF2D63}" srcId="{16D5A37F-D539-473C-BADA-CAD33BB7530B}" destId="{0EBCAE4A-1501-4BFC-93C9-D1E25D69B583}" srcOrd="0" destOrd="0" parTransId="{6CFB7649-3DFE-4943-969C-6D9C064F70AD}" sibTransId="{DE0FA75F-AB03-43EF-AA81-AAF6CD8DC4E6}"/>
    <dgm:cxn modelId="{A8ADE07E-6F81-4108-B46F-DCDFF84B54D4}" srcId="{0EBCAE4A-1501-4BFC-93C9-D1E25D69B583}" destId="{F221EB45-3DA3-4BC5-84C5-F19D7D23FC1B}" srcOrd="1" destOrd="0" parTransId="{73724068-46DB-4355-828F-CBB59A4F3C2D}" sibTransId="{FA8CDDC4-49FD-4077-88F9-46E4C82AD1BE}"/>
    <dgm:cxn modelId="{B5506131-045A-4400-B5D8-A28EABD912CB}" srcId="{0EBCAE4A-1501-4BFC-93C9-D1E25D69B583}" destId="{324D009E-A8B9-4EA8-B8CA-0A7F04818AC6}" srcOrd="3" destOrd="0" parTransId="{742745ED-F2FE-4138-AF1E-82774A84961A}" sibTransId="{7FC08876-460A-4A26-84C7-1897DF805189}"/>
    <dgm:cxn modelId="{2322498F-6613-4463-A0FC-23C7E6FC8542}" type="presParOf" srcId="{3208F11A-39B5-49CB-B467-9FDCBA765A9E}" destId="{47E68EA8-D996-4EE3-B402-C85FEB271632}" srcOrd="0" destOrd="0" presId="urn:microsoft.com/office/officeart/2005/8/layout/vList2"/>
    <dgm:cxn modelId="{DFFDDAF0-98B2-42D6-B635-2ECAA6776245}" type="presParOf" srcId="{3208F11A-39B5-49CB-B467-9FDCBA765A9E}" destId="{4E64F88B-80B9-4767-9B83-57AD7BC652B6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6D5A37F-D539-473C-BADA-CAD33BB7530B}" type="doc">
      <dgm:prSet loTypeId="urn:microsoft.com/office/officeart/2005/8/layout/vList2" loCatId="list" qsTypeId="urn:microsoft.com/office/officeart/2005/8/quickstyle/3d9" qsCatId="3D" csTypeId="urn:microsoft.com/office/officeart/2005/8/colors/accent1_2" csCatId="accent1" phldr="1"/>
      <dgm:spPr>
        <a:scene3d>
          <a:camera prst="perspectiveRelaxed" fov="1500000">
            <a:rot lat="20400000" lon="19800000" rev="600000"/>
          </a:camera>
          <a:lightRig rig="soft" dir="t"/>
          <a:backdrop>
            <a:anchor x="0" y="0" z="-210000"/>
            <a:norm dx="0" dy="0" dz="914400"/>
            <a:up dx="0" dy="914400" dz="0"/>
          </a:backdrop>
        </a:scene3d>
      </dgm:spPr>
      <dgm:t>
        <a:bodyPr/>
        <a:lstStyle/>
        <a:p>
          <a:endParaRPr lang="uk-UA"/>
        </a:p>
      </dgm:t>
    </dgm:pt>
    <dgm:pt modelId="{0EBCAE4A-1501-4BFC-93C9-D1E25D69B583}">
      <dgm:prSet phldrT="[Текст]" custT="1"/>
      <dgm:spPr>
        <a:solidFill>
          <a:srgbClr val="00B0F0"/>
        </a:solidFill>
      </dgm:spPr>
      <dgm:t>
        <a:bodyPr/>
        <a:lstStyle/>
        <a:p>
          <a:r>
            <a:rPr lang="ru-RU" sz="2400" b="1" dirty="0" smtClean="0">
              <a:solidFill>
                <a:srgbClr val="990000"/>
              </a:solidFill>
            </a:rPr>
            <a:t>Закон Украины «О защите прав потребителей». </a:t>
          </a:r>
          <a:endParaRPr lang="uk-UA" sz="2400" b="1" dirty="0">
            <a:solidFill>
              <a:srgbClr val="990000"/>
            </a:solidFill>
          </a:endParaRPr>
        </a:p>
      </dgm:t>
    </dgm:pt>
    <dgm:pt modelId="{6CFB7649-3DFE-4943-969C-6D9C064F70AD}" type="parTrans" cxnId="{B3D07D0D-D49A-414B-BFCB-1D2EFFDF2D63}">
      <dgm:prSet/>
      <dgm:spPr/>
      <dgm:t>
        <a:bodyPr/>
        <a:lstStyle/>
        <a:p>
          <a:endParaRPr lang="uk-UA">
            <a:solidFill>
              <a:srgbClr val="990000"/>
            </a:solidFill>
          </a:endParaRPr>
        </a:p>
      </dgm:t>
    </dgm:pt>
    <dgm:pt modelId="{DE0FA75F-AB03-43EF-AA81-AAF6CD8DC4E6}" type="sibTrans" cxnId="{B3D07D0D-D49A-414B-BFCB-1D2EFFDF2D63}">
      <dgm:prSet/>
      <dgm:spPr/>
      <dgm:t>
        <a:bodyPr/>
        <a:lstStyle/>
        <a:p>
          <a:endParaRPr lang="uk-UA">
            <a:solidFill>
              <a:srgbClr val="990000"/>
            </a:solidFill>
          </a:endParaRPr>
        </a:p>
      </dgm:t>
    </dgm:pt>
    <dgm:pt modelId="{7A8822FA-F348-4582-86AF-F47BDDDE9449}">
      <dgm:prSet custT="1"/>
      <dgm:spPr>
        <a:solidFill>
          <a:srgbClr val="00B0F0"/>
        </a:solidFill>
      </dgm:spPr>
      <dgm:t>
        <a:bodyPr/>
        <a:lstStyle/>
        <a:p>
          <a:r>
            <a:rPr lang="ru-RU" sz="2400" b="1" dirty="0" smtClean="0">
              <a:solidFill>
                <a:srgbClr val="990000"/>
              </a:solidFill>
            </a:rPr>
            <a:t>Гражданский кодекс Украины.</a:t>
          </a:r>
          <a:endParaRPr lang="ru-RU" sz="2400" b="1" dirty="0">
            <a:solidFill>
              <a:srgbClr val="990000"/>
            </a:solidFill>
          </a:endParaRPr>
        </a:p>
      </dgm:t>
    </dgm:pt>
    <dgm:pt modelId="{6C80FB08-4018-44B6-8BD2-B69781CFAF67}" type="parTrans" cxnId="{FA958B47-08F8-4AB0-B379-7A576D5D0EF2}">
      <dgm:prSet/>
      <dgm:spPr/>
      <dgm:t>
        <a:bodyPr/>
        <a:lstStyle/>
        <a:p>
          <a:endParaRPr lang="uk-UA">
            <a:solidFill>
              <a:srgbClr val="990000"/>
            </a:solidFill>
          </a:endParaRPr>
        </a:p>
      </dgm:t>
    </dgm:pt>
    <dgm:pt modelId="{20DFCC2C-8887-40A4-87D6-BB6C04AA1DB2}" type="sibTrans" cxnId="{FA958B47-08F8-4AB0-B379-7A576D5D0EF2}">
      <dgm:prSet/>
      <dgm:spPr/>
      <dgm:t>
        <a:bodyPr/>
        <a:lstStyle/>
        <a:p>
          <a:endParaRPr lang="uk-UA">
            <a:solidFill>
              <a:srgbClr val="990000"/>
            </a:solidFill>
          </a:endParaRPr>
        </a:p>
      </dgm:t>
    </dgm:pt>
    <dgm:pt modelId="{5A8B07AB-FC6F-4C81-8B22-EA880E71A032}">
      <dgm:prSet phldrT="[Текст]" custT="1"/>
      <dgm:spPr>
        <a:noFill/>
      </dgm:spPr>
      <dgm:t>
        <a:bodyPr/>
        <a:lstStyle/>
        <a:p>
          <a:r>
            <a:rPr lang="ru-RU" sz="2000" b="1" dirty="0" smtClean="0">
              <a:solidFill>
                <a:srgbClr val="0070C0"/>
              </a:solidFill>
            </a:rPr>
            <a:t>Установлена ответственность торговцев за ограничение или отказ в реализации прав потребителей на использование электронных платёжных средств (в размере пятисот необлагаемых минимумов доходов граждан).</a:t>
          </a:r>
          <a:endParaRPr lang="uk-UA" sz="2000" b="1" dirty="0">
            <a:solidFill>
              <a:srgbClr val="0070C0"/>
            </a:solidFill>
          </a:endParaRPr>
        </a:p>
      </dgm:t>
    </dgm:pt>
    <dgm:pt modelId="{A6BCC16F-E7A3-4E82-9F24-274DFDB67A4B}" type="parTrans" cxnId="{ADD6F648-C794-45EE-A049-45562F688C7F}">
      <dgm:prSet/>
      <dgm:spPr/>
      <dgm:t>
        <a:bodyPr/>
        <a:lstStyle/>
        <a:p>
          <a:endParaRPr lang="uk-UA">
            <a:solidFill>
              <a:srgbClr val="990000"/>
            </a:solidFill>
          </a:endParaRPr>
        </a:p>
      </dgm:t>
    </dgm:pt>
    <dgm:pt modelId="{D5977116-E86D-45E4-B12D-64DA2F2BBA7D}" type="sibTrans" cxnId="{ADD6F648-C794-45EE-A049-45562F688C7F}">
      <dgm:prSet/>
      <dgm:spPr/>
      <dgm:t>
        <a:bodyPr/>
        <a:lstStyle/>
        <a:p>
          <a:endParaRPr lang="uk-UA">
            <a:solidFill>
              <a:srgbClr val="990000"/>
            </a:solidFill>
          </a:endParaRPr>
        </a:p>
      </dgm:t>
    </dgm:pt>
    <dgm:pt modelId="{112AEC6B-EB8A-4902-874B-92A2CC042E38}">
      <dgm:prSet custT="1"/>
      <dgm:spPr>
        <a:noFill/>
      </dgm:spPr>
      <dgm:t>
        <a:bodyPr/>
        <a:lstStyle/>
        <a:p>
          <a:r>
            <a:rPr lang="ru-RU" sz="2000" b="1" dirty="0" smtClean="0">
              <a:solidFill>
                <a:srgbClr val="0070C0"/>
              </a:solidFill>
            </a:rPr>
            <a:t>Национальный банк Украины устанавливает предельную сумму расчётов наличными для физических, юридических лиц, а также физических лиц-предпринимателей.</a:t>
          </a:r>
          <a:endParaRPr lang="ru-RU" sz="2000" b="1" dirty="0">
            <a:solidFill>
              <a:srgbClr val="0070C0"/>
            </a:solidFill>
          </a:endParaRPr>
        </a:p>
      </dgm:t>
    </dgm:pt>
    <dgm:pt modelId="{F1780B84-A9E1-4AF6-8E29-D7FA13777D80}" type="parTrans" cxnId="{9284FF3E-9A18-4013-AAC0-1B62AB6CE9EE}">
      <dgm:prSet/>
      <dgm:spPr/>
      <dgm:t>
        <a:bodyPr/>
        <a:lstStyle/>
        <a:p>
          <a:endParaRPr lang="uk-UA">
            <a:solidFill>
              <a:srgbClr val="990000"/>
            </a:solidFill>
          </a:endParaRPr>
        </a:p>
      </dgm:t>
    </dgm:pt>
    <dgm:pt modelId="{2EE6FE29-CE48-44AE-BABC-0FA4D77FD595}" type="sibTrans" cxnId="{9284FF3E-9A18-4013-AAC0-1B62AB6CE9EE}">
      <dgm:prSet/>
      <dgm:spPr/>
      <dgm:t>
        <a:bodyPr/>
        <a:lstStyle/>
        <a:p>
          <a:endParaRPr lang="uk-UA">
            <a:solidFill>
              <a:srgbClr val="990000"/>
            </a:solidFill>
          </a:endParaRPr>
        </a:p>
      </dgm:t>
    </dgm:pt>
    <dgm:pt modelId="{3208F11A-39B5-49CB-B467-9FDCBA765A9E}" type="pres">
      <dgm:prSet presAssocID="{16D5A37F-D539-473C-BADA-CAD33BB7530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47E68EA8-D996-4EE3-B402-C85FEB271632}" type="pres">
      <dgm:prSet presAssocID="{0EBCAE4A-1501-4BFC-93C9-D1E25D69B583}" presName="parentText" presStyleLbl="node1" presStyleIdx="0" presStyleCnt="4" custLinFactNeighborY="-85820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8DBE396F-7793-404E-8926-A65E7D71790E}" type="pres">
      <dgm:prSet presAssocID="{DE0FA75F-AB03-43EF-AA81-AAF6CD8DC4E6}" presName="spacer" presStyleCnt="0"/>
      <dgm:spPr/>
    </dgm:pt>
    <dgm:pt modelId="{86D96C6A-EAB6-43D1-98C4-E7E0039901F8}" type="pres">
      <dgm:prSet presAssocID="{5A8B07AB-FC6F-4C81-8B22-EA880E71A032}" presName="parentText" presStyleLbl="node1" presStyleIdx="1" presStyleCnt="4" custLinFactY="-4281" custLinFactNeighborX="-69023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82F1FEC-B6CE-4026-B332-BD7ED8FF605E}" type="pres">
      <dgm:prSet presAssocID="{D5977116-E86D-45E4-B12D-64DA2F2BBA7D}" presName="spacer" presStyleCnt="0"/>
      <dgm:spPr/>
    </dgm:pt>
    <dgm:pt modelId="{0B7F2378-D1FD-4BBE-A341-99160DDDDEEE}" type="pres">
      <dgm:prSet presAssocID="{7A8822FA-F348-4582-86AF-F47BDDDE9449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2511E94D-09B6-4726-8AA1-69317929E9FD}" type="pres">
      <dgm:prSet presAssocID="{20DFCC2C-8887-40A4-87D6-BB6C04AA1DB2}" presName="spacer" presStyleCnt="0"/>
      <dgm:spPr/>
    </dgm:pt>
    <dgm:pt modelId="{DCD72BFF-FD1A-40DE-973C-97BDC7D72386}" type="pres">
      <dgm:prSet presAssocID="{112AEC6B-EB8A-4902-874B-92A2CC042E38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E74FA457-A5D8-45A0-89DF-3F07844B570F}" type="presOf" srcId="{5A8B07AB-FC6F-4C81-8B22-EA880E71A032}" destId="{86D96C6A-EAB6-43D1-98C4-E7E0039901F8}" srcOrd="0" destOrd="0" presId="urn:microsoft.com/office/officeart/2005/8/layout/vList2"/>
    <dgm:cxn modelId="{E96FDF61-7FEF-4B06-B55A-5C8E7BD0D8DA}" type="presOf" srcId="{112AEC6B-EB8A-4902-874B-92A2CC042E38}" destId="{DCD72BFF-FD1A-40DE-973C-97BDC7D72386}" srcOrd="0" destOrd="0" presId="urn:microsoft.com/office/officeart/2005/8/layout/vList2"/>
    <dgm:cxn modelId="{FA958B47-08F8-4AB0-B379-7A576D5D0EF2}" srcId="{16D5A37F-D539-473C-BADA-CAD33BB7530B}" destId="{7A8822FA-F348-4582-86AF-F47BDDDE9449}" srcOrd="2" destOrd="0" parTransId="{6C80FB08-4018-44B6-8BD2-B69781CFAF67}" sibTransId="{20DFCC2C-8887-40A4-87D6-BB6C04AA1DB2}"/>
    <dgm:cxn modelId="{F2E5A97C-1E83-4EB4-ABA3-2026B6DECF7C}" type="presOf" srcId="{16D5A37F-D539-473C-BADA-CAD33BB7530B}" destId="{3208F11A-39B5-49CB-B467-9FDCBA765A9E}" srcOrd="0" destOrd="0" presId="urn:microsoft.com/office/officeart/2005/8/layout/vList2"/>
    <dgm:cxn modelId="{9284FF3E-9A18-4013-AAC0-1B62AB6CE9EE}" srcId="{16D5A37F-D539-473C-BADA-CAD33BB7530B}" destId="{112AEC6B-EB8A-4902-874B-92A2CC042E38}" srcOrd="3" destOrd="0" parTransId="{F1780B84-A9E1-4AF6-8E29-D7FA13777D80}" sibTransId="{2EE6FE29-CE48-44AE-BABC-0FA4D77FD595}"/>
    <dgm:cxn modelId="{B3D07D0D-D49A-414B-BFCB-1D2EFFDF2D63}" srcId="{16D5A37F-D539-473C-BADA-CAD33BB7530B}" destId="{0EBCAE4A-1501-4BFC-93C9-D1E25D69B583}" srcOrd="0" destOrd="0" parTransId="{6CFB7649-3DFE-4943-969C-6D9C064F70AD}" sibTransId="{DE0FA75F-AB03-43EF-AA81-AAF6CD8DC4E6}"/>
    <dgm:cxn modelId="{B36B0453-AA5E-4569-BFC2-18004A0A83DD}" type="presOf" srcId="{0EBCAE4A-1501-4BFC-93C9-D1E25D69B583}" destId="{47E68EA8-D996-4EE3-B402-C85FEB271632}" srcOrd="0" destOrd="0" presId="urn:microsoft.com/office/officeart/2005/8/layout/vList2"/>
    <dgm:cxn modelId="{ADD6F648-C794-45EE-A049-45562F688C7F}" srcId="{16D5A37F-D539-473C-BADA-CAD33BB7530B}" destId="{5A8B07AB-FC6F-4C81-8B22-EA880E71A032}" srcOrd="1" destOrd="0" parTransId="{A6BCC16F-E7A3-4E82-9F24-274DFDB67A4B}" sibTransId="{D5977116-E86D-45E4-B12D-64DA2F2BBA7D}"/>
    <dgm:cxn modelId="{850DA320-3754-4FE6-8E36-5D22F3F62C3A}" type="presOf" srcId="{7A8822FA-F348-4582-86AF-F47BDDDE9449}" destId="{0B7F2378-D1FD-4BBE-A341-99160DDDDEEE}" srcOrd="0" destOrd="0" presId="urn:microsoft.com/office/officeart/2005/8/layout/vList2"/>
    <dgm:cxn modelId="{90619383-FDA1-4F7E-B57C-2DCC2692E509}" type="presParOf" srcId="{3208F11A-39B5-49CB-B467-9FDCBA765A9E}" destId="{47E68EA8-D996-4EE3-B402-C85FEB271632}" srcOrd="0" destOrd="0" presId="urn:microsoft.com/office/officeart/2005/8/layout/vList2"/>
    <dgm:cxn modelId="{63D009F2-EB11-4E82-ABF8-08C41D40F444}" type="presParOf" srcId="{3208F11A-39B5-49CB-B467-9FDCBA765A9E}" destId="{8DBE396F-7793-404E-8926-A65E7D71790E}" srcOrd="1" destOrd="0" presId="urn:microsoft.com/office/officeart/2005/8/layout/vList2"/>
    <dgm:cxn modelId="{BC481DBA-B274-4394-AB3F-CA409C6D0A1D}" type="presParOf" srcId="{3208F11A-39B5-49CB-B467-9FDCBA765A9E}" destId="{86D96C6A-EAB6-43D1-98C4-E7E0039901F8}" srcOrd="2" destOrd="0" presId="urn:microsoft.com/office/officeart/2005/8/layout/vList2"/>
    <dgm:cxn modelId="{B1F40770-EC25-42CF-BC17-17236BEC0399}" type="presParOf" srcId="{3208F11A-39B5-49CB-B467-9FDCBA765A9E}" destId="{E82F1FEC-B6CE-4026-B332-BD7ED8FF605E}" srcOrd="3" destOrd="0" presId="urn:microsoft.com/office/officeart/2005/8/layout/vList2"/>
    <dgm:cxn modelId="{064CFDE7-9625-4D79-96E3-C3F28CD4FADB}" type="presParOf" srcId="{3208F11A-39B5-49CB-B467-9FDCBA765A9E}" destId="{0B7F2378-D1FD-4BBE-A341-99160DDDDEEE}" srcOrd="4" destOrd="0" presId="urn:microsoft.com/office/officeart/2005/8/layout/vList2"/>
    <dgm:cxn modelId="{41FE83F7-7C72-46C6-ABC5-93E251FD2BFE}" type="presParOf" srcId="{3208F11A-39B5-49CB-B467-9FDCBA765A9E}" destId="{2511E94D-09B6-4726-8AA1-69317929E9FD}" srcOrd="5" destOrd="0" presId="urn:microsoft.com/office/officeart/2005/8/layout/vList2"/>
    <dgm:cxn modelId="{28C86E27-C2A3-49D3-BA5B-3A7CADF6C2B3}" type="presParOf" srcId="{3208F11A-39B5-49CB-B467-9FDCBA765A9E}" destId="{DCD72BFF-FD1A-40DE-973C-97BDC7D72386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98F11C4-2C93-4404-BC2D-925E8F9950EF}" type="doc">
      <dgm:prSet loTypeId="urn:microsoft.com/office/officeart/2005/8/layout/hierarchy3" loCatId="list" qsTypeId="urn:microsoft.com/office/officeart/2005/8/quickstyle/3d6" qsCatId="3D" csTypeId="urn:microsoft.com/office/officeart/2005/8/colors/accent1_2" csCatId="accent1" phldr="1"/>
      <dgm:spPr>
        <a:scene3d>
          <a:camera prst="perspectiveRelaxedModerately" zoom="92000">
            <a:rot lat="21000000" lon="21000000" rev="300000"/>
          </a:camera>
          <a:lightRig rig="balanced" dir="t">
            <a:rot lat="0" lon="0" rev="12700000"/>
          </a:lightRig>
        </a:scene3d>
      </dgm:spPr>
      <dgm:t>
        <a:bodyPr/>
        <a:lstStyle/>
        <a:p>
          <a:endParaRPr lang="uk-UA"/>
        </a:p>
      </dgm:t>
    </dgm:pt>
    <dgm:pt modelId="{91B90E35-93D8-4AFE-B2BA-CF3AF89D59EF}">
      <dgm:prSet phldrT="[Текст]" custT="1"/>
      <dgm:spPr>
        <a:solidFill>
          <a:srgbClr val="00B0F0"/>
        </a:solidFill>
      </dgm:spPr>
      <dgm:t>
        <a:bodyPr/>
        <a:lstStyle/>
        <a:p>
          <a:r>
            <a:rPr lang="ru-RU" sz="2000" dirty="0" smtClean="0">
              <a:solidFill>
                <a:srgbClr val="C00000"/>
              </a:solidFill>
              <a:latin typeface="Arial" pitchFamily="34" charset="0"/>
            </a:rPr>
            <a:t>Изменения в законодательство</a:t>
          </a:r>
          <a:r>
            <a:rPr lang="en-US" sz="2000" dirty="0" smtClean="0">
              <a:solidFill>
                <a:srgbClr val="C00000"/>
              </a:solidFill>
              <a:latin typeface="Arial" pitchFamily="34" charset="0"/>
            </a:rPr>
            <a:t> </a:t>
          </a:r>
          <a:r>
            <a:rPr lang="ru-RU" sz="2000" dirty="0" smtClean="0">
              <a:solidFill>
                <a:srgbClr val="C00000"/>
              </a:solidFill>
              <a:latin typeface="Arial" pitchFamily="34" charset="0"/>
            </a:rPr>
            <a:t>направлены на:</a:t>
          </a:r>
          <a:endParaRPr lang="uk-UA" sz="2000" dirty="0">
            <a:solidFill>
              <a:srgbClr val="C00000"/>
            </a:solidFill>
          </a:endParaRPr>
        </a:p>
      </dgm:t>
    </dgm:pt>
    <dgm:pt modelId="{6F3E628E-F1B4-44B5-864D-8C9F65B4A262}" type="parTrans" cxnId="{94906590-073A-44F8-B631-D233E2186B0D}">
      <dgm:prSet/>
      <dgm:spPr/>
      <dgm:t>
        <a:bodyPr/>
        <a:lstStyle/>
        <a:p>
          <a:endParaRPr lang="uk-UA"/>
        </a:p>
      </dgm:t>
    </dgm:pt>
    <dgm:pt modelId="{58AAE348-2998-4787-BF30-258B2D18C012}" type="sibTrans" cxnId="{94906590-073A-44F8-B631-D233E2186B0D}">
      <dgm:prSet/>
      <dgm:spPr/>
      <dgm:t>
        <a:bodyPr/>
        <a:lstStyle/>
        <a:p>
          <a:endParaRPr lang="uk-UA"/>
        </a:p>
      </dgm:t>
    </dgm:pt>
    <dgm:pt modelId="{4B824FA1-D60D-419B-A7D3-F76B2A394A27}">
      <dgm:prSet phldrT="[Текст]" custT="1"/>
      <dgm:spPr>
        <a:solidFill>
          <a:srgbClr val="CCFF99">
            <a:alpha val="90000"/>
          </a:srgbClr>
        </a:solidFill>
      </dgm:spPr>
      <dgm:t>
        <a:bodyPr/>
        <a:lstStyle/>
        <a:p>
          <a:pPr algn="l"/>
          <a:r>
            <a:rPr lang="ru-RU" sz="2000" dirty="0" smtClean="0">
              <a:solidFill>
                <a:srgbClr val="0000FF"/>
              </a:solidFill>
              <a:latin typeface="Arial" pitchFamily="34" charset="0"/>
            </a:rPr>
            <a:t>ввести единый подход к государственному регулированию деятельности различных платёжных систем в Украине;</a:t>
          </a:r>
          <a:endParaRPr lang="uk-UA" sz="2000" dirty="0">
            <a:solidFill>
              <a:srgbClr val="0000FF"/>
            </a:solidFill>
          </a:endParaRPr>
        </a:p>
      </dgm:t>
    </dgm:pt>
    <dgm:pt modelId="{5C9EC2B5-D798-4A97-952F-BEBA9008509B}" type="parTrans" cxnId="{3AE96FB9-9405-45D4-8C74-9E62C6CB2166}">
      <dgm:prSet/>
      <dgm:spPr/>
      <dgm:t>
        <a:bodyPr/>
        <a:lstStyle/>
        <a:p>
          <a:endParaRPr lang="uk-UA"/>
        </a:p>
      </dgm:t>
    </dgm:pt>
    <dgm:pt modelId="{FF6D8311-96F2-4A87-98EB-59D91D75FE95}" type="sibTrans" cxnId="{3AE96FB9-9405-45D4-8C74-9E62C6CB2166}">
      <dgm:prSet/>
      <dgm:spPr/>
      <dgm:t>
        <a:bodyPr/>
        <a:lstStyle/>
        <a:p>
          <a:endParaRPr lang="uk-UA"/>
        </a:p>
      </dgm:t>
    </dgm:pt>
    <dgm:pt modelId="{08B75DBE-2F8C-4A5C-91C0-F09F4BD2DCC1}">
      <dgm:prSet phldrT="[Текст]" custT="1"/>
      <dgm:spPr>
        <a:solidFill>
          <a:srgbClr val="CCFF99">
            <a:alpha val="90000"/>
          </a:srgbClr>
        </a:solidFill>
      </dgm:spPr>
      <dgm:t>
        <a:bodyPr/>
        <a:lstStyle/>
        <a:p>
          <a:pPr algn="l"/>
          <a:r>
            <a:rPr lang="ru-RU" sz="2000" dirty="0" smtClean="0">
              <a:solidFill>
                <a:srgbClr val="0000FF"/>
              </a:solidFill>
              <a:latin typeface="Arial" pitchFamily="34" charset="0"/>
            </a:rPr>
            <a:t>увеличить долю безналичных расчётов и уменьшить расходы государства и бизнеса на поддержание наличного обращения;</a:t>
          </a:r>
          <a:endParaRPr lang="uk-UA" sz="2000" dirty="0">
            <a:solidFill>
              <a:srgbClr val="0000FF"/>
            </a:solidFill>
          </a:endParaRPr>
        </a:p>
      </dgm:t>
    </dgm:pt>
    <dgm:pt modelId="{3A5BB25F-4FF2-499C-BF54-29E5597870D3}" type="parTrans" cxnId="{81883B03-0F57-4BB5-89F4-9805F6A1F24F}">
      <dgm:prSet/>
      <dgm:spPr/>
      <dgm:t>
        <a:bodyPr/>
        <a:lstStyle/>
        <a:p>
          <a:endParaRPr lang="uk-UA"/>
        </a:p>
      </dgm:t>
    </dgm:pt>
    <dgm:pt modelId="{FF008509-926B-447D-A3CD-B0C57782AD12}" type="sibTrans" cxnId="{81883B03-0F57-4BB5-89F4-9805F6A1F24F}">
      <dgm:prSet/>
      <dgm:spPr/>
      <dgm:t>
        <a:bodyPr/>
        <a:lstStyle/>
        <a:p>
          <a:endParaRPr lang="uk-UA"/>
        </a:p>
      </dgm:t>
    </dgm:pt>
    <dgm:pt modelId="{0E509EFF-B6DA-43BE-9EDF-BD4DF7F9DCA3}">
      <dgm:prSet phldrT="[Текст]" custT="1"/>
      <dgm:spPr>
        <a:solidFill>
          <a:srgbClr val="CCFF99">
            <a:alpha val="90000"/>
          </a:srgbClr>
        </a:solidFill>
      </dgm:spPr>
      <dgm:t>
        <a:bodyPr/>
        <a:lstStyle/>
        <a:p>
          <a:pPr algn="l"/>
          <a:r>
            <a:rPr lang="ru-RU" sz="2000" dirty="0" smtClean="0">
              <a:solidFill>
                <a:srgbClr val="0000FF"/>
              </a:solidFill>
              <a:latin typeface="+mn-lt"/>
            </a:rPr>
            <a:t>обеспечить экономическую независимость страны и граждан - пользователей платёжных систем, что будет иметь дополнительное положительное влияние на развитие экономики государства, повышение конкурентоспособности субъектов хозяйствования и финансового сектора. </a:t>
          </a:r>
          <a:endParaRPr lang="uk-UA" sz="2000" dirty="0">
            <a:solidFill>
              <a:srgbClr val="0000FF"/>
            </a:solidFill>
            <a:latin typeface="+mn-lt"/>
          </a:endParaRPr>
        </a:p>
      </dgm:t>
    </dgm:pt>
    <dgm:pt modelId="{4E8ED90B-120D-4A6F-9726-A47C78C4458E}" type="parTrans" cxnId="{B2D8DECD-98E1-4D2A-A098-184AF87FE71A}">
      <dgm:prSet/>
      <dgm:spPr/>
      <dgm:t>
        <a:bodyPr/>
        <a:lstStyle/>
        <a:p>
          <a:endParaRPr lang="uk-UA"/>
        </a:p>
      </dgm:t>
    </dgm:pt>
    <dgm:pt modelId="{1464E1FB-1385-4BD3-A7C3-D8E36708D2F4}" type="sibTrans" cxnId="{B2D8DECD-98E1-4D2A-A098-184AF87FE71A}">
      <dgm:prSet/>
      <dgm:spPr/>
      <dgm:t>
        <a:bodyPr/>
        <a:lstStyle/>
        <a:p>
          <a:endParaRPr lang="uk-UA"/>
        </a:p>
      </dgm:t>
    </dgm:pt>
    <dgm:pt modelId="{A451336C-5515-4B72-831C-7B0E4B28847A}" type="pres">
      <dgm:prSet presAssocID="{498F11C4-2C93-4404-BC2D-925E8F9950EF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uk-UA"/>
        </a:p>
      </dgm:t>
    </dgm:pt>
    <dgm:pt modelId="{B6314BC6-C889-4C24-A7BC-630FD5B55CBE}" type="pres">
      <dgm:prSet presAssocID="{91B90E35-93D8-4AFE-B2BA-CF3AF89D59EF}" presName="root" presStyleCnt="0"/>
      <dgm:spPr/>
    </dgm:pt>
    <dgm:pt modelId="{988681E6-86DD-4AB9-8E9B-F22F0F3B4198}" type="pres">
      <dgm:prSet presAssocID="{91B90E35-93D8-4AFE-B2BA-CF3AF89D59EF}" presName="rootComposite" presStyleCnt="0"/>
      <dgm:spPr/>
    </dgm:pt>
    <dgm:pt modelId="{3192D663-F67B-45D9-AB55-F31BFFB45F1B}" type="pres">
      <dgm:prSet presAssocID="{91B90E35-93D8-4AFE-B2BA-CF3AF89D59EF}" presName="rootText" presStyleLbl="node1" presStyleIdx="0" presStyleCnt="1" custScaleX="1020427" custLinFactY="-100000" custLinFactNeighborX="19955" custLinFactNeighborY="-112181"/>
      <dgm:spPr/>
      <dgm:t>
        <a:bodyPr/>
        <a:lstStyle/>
        <a:p>
          <a:endParaRPr lang="uk-UA"/>
        </a:p>
      </dgm:t>
    </dgm:pt>
    <dgm:pt modelId="{F44A75E0-7041-4F3A-B0FB-01E37C4522CC}" type="pres">
      <dgm:prSet presAssocID="{91B90E35-93D8-4AFE-B2BA-CF3AF89D59EF}" presName="rootConnector" presStyleLbl="node1" presStyleIdx="0" presStyleCnt="1"/>
      <dgm:spPr/>
      <dgm:t>
        <a:bodyPr/>
        <a:lstStyle/>
        <a:p>
          <a:endParaRPr lang="uk-UA"/>
        </a:p>
      </dgm:t>
    </dgm:pt>
    <dgm:pt modelId="{CC946861-79F4-42BD-A2C2-59BE6327FB88}" type="pres">
      <dgm:prSet presAssocID="{91B90E35-93D8-4AFE-B2BA-CF3AF89D59EF}" presName="childShape" presStyleCnt="0"/>
      <dgm:spPr/>
    </dgm:pt>
    <dgm:pt modelId="{401E82CA-4C74-448F-BFDC-EA97F581D97A}" type="pres">
      <dgm:prSet presAssocID="{5C9EC2B5-D798-4A97-952F-BEBA9008509B}" presName="Name13" presStyleLbl="parChTrans1D2" presStyleIdx="0" presStyleCnt="3"/>
      <dgm:spPr/>
      <dgm:t>
        <a:bodyPr/>
        <a:lstStyle/>
        <a:p>
          <a:endParaRPr lang="uk-UA"/>
        </a:p>
      </dgm:t>
    </dgm:pt>
    <dgm:pt modelId="{9418F890-421E-4C3E-A9C2-D84EEF152F55}" type="pres">
      <dgm:prSet presAssocID="{4B824FA1-D60D-419B-A7D3-F76B2A394A27}" presName="childText" presStyleLbl="bgAcc1" presStyleIdx="0" presStyleCnt="3" custScaleX="1269634" custScaleY="209920" custLinFactY="-2967" custLinFactNeighborX="-72117" custLinFactNeighborY="-100000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516E62C-B03D-4734-9124-8E4E1757148D}" type="pres">
      <dgm:prSet presAssocID="{3A5BB25F-4FF2-499C-BF54-29E5597870D3}" presName="Name13" presStyleLbl="parChTrans1D2" presStyleIdx="1" presStyleCnt="3"/>
      <dgm:spPr/>
      <dgm:t>
        <a:bodyPr/>
        <a:lstStyle/>
        <a:p>
          <a:endParaRPr lang="uk-UA"/>
        </a:p>
      </dgm:t>
    </dgm:pt>
    <dgm:pt modelId="{18F424DC-C38D-45F0-AAD5-26E6B88E0EDE}" type="pres">
      <dgm:prSet presAssocID="{08B75DBE-2F8C-4A5C-91C0-F09F4BD2DCC1}" presName="childText" presStyleLbl="bgAcc1" presStyleIdx="1" presStyleCnt="3" custScaleX="1270471" custScaleY="222224" custLinFactNeighborX="-74247" custLinFactNeighborY="33888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C1867D8-70C9-42D5-8F62-E368B03B030D}" type="pres">
      <dgm:prSet presAssocID="{4E8ED90B-120D-4A6F-9726-A47C78C4458E}" presName="Name13" presStyleLbl="parChTrans1D2" presStyleIdx="2" presStyleCnt="3"/>
      <dgm:spPr/>
      <dgm:t>
        <a:bodyPr/>
        <a:lstStyle/>
        <a:p>
          <a:endParaRPr lang="uk-UA"/>
        </a:p>
      </dgm:t>
    </dgm:pt>
    <dgm:pt modelId="{DCC9527E-E206-48BD-8179-1E3D4B39BBC9}" type="pres">
      <dgm:prSet presAssocID="{0E509EFF-B6DA-43BE-9EDF-BD4DF7F9DCA3}" presName="childText" presStyleLbl="bgAcc1" presStyleIdx="2" presStyleCnt="3" custScaleX="1276617" custScaleY="322814" custLinFactY="19894" custLinFactNeighborX="-80393" custLinFactNeighborY="100000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3AE96FB9-9405-45D4-8C74-9E62C6CB2166}" srcId="{91B90E35-93D8-4AFE-B2BA-CF3AF89D59EF}" destId="{4B824FA1-D60D-419B-A7D3-F76B2A394A27}" srcOrd="0" destOrd="0" parTransId="{5C9EC2B5-D798-4A97-952F-BEBA9008509B}" sibTransId="{FF6D8311-96F2-4A87-98EB-59D91D75FE95}"/>
    <dgm:cxn modelId="{DDC641D2-E472-4244-9992-DF6B1D4650F1}" type="presOf" srcId="{5C9EC2B5-D798-4A97-952F-BEBA9008509B}" destId="{401E82CA-4C74-448F-BFDC-EA97F581D97A}" srcOrd="0" destOrd="0" presId="urn:microsoft.com/office/officeart/2005/8/layout/hierarchy3"/>
    <dgm:cxn modelId="{81883B03-0F57-4BB5-89F4-9805F6A1F24F}" srcId="{91B90E35-93D8-4AFE-B2BA-CF3AF89D59EF}" destId="{08B75DBE-2F8C-4A5C-91C0-F09F4BD2DCC1}" srcOrd="1" destOrd="0" parTransId="{3A5BB25F-4FF2-499C-BF54-29E5597870D3}" sibTransId="{FF008509-926B-447D-A3CD-B0C57782AD12}"/>
    <dgm:cxn modelId="{B20CED1B-CA85-413D-B296-32A654658908}" type="presOf" srcId="{91B90E35-93D8-4AFE-B2BA-CF3AF89D59EF}" destId="{3192D663-F67B-45D9-AB55-F31BFFB45F1B}" srcOrd="0" destOrd="0" presId="urn:microsoft.com/office/officeart/2005/8/layout/hierarchy3"/>
    <dgm:cxn modelId="{E53E70B5-A273-4243-95ED-7C39D716B17C}" type="presOf" srcId="{0E509EFF-B6DA-43BE-9EDF-BD4DF7F9DCA3}" destId="{DCC9527E-E206-48BD-8179-1E3D4B39BBC9}" srcOrd="0" destOrd="0" presId="urn:microsoft.com/office/officeart/2005/8/layout/hierarchy3"/>
    <dgm:cxn modelId="{271C39B3-7ECE-490A-9524-6E0BBB45A5EA}" type="presOf" srcId="{4B824FA1-D60D-419B-A7D3-F76B2A394A27}" destId="{9418F890-421E-4C3E-A9C2-D84EEF152F55}" srcOrd="0" destOrd="0" presId="urn:microsoft.com/office/officeart/2005/8/layout/hierarchy3"/>
    <dgm:cxn modelId="{A2BBFC1B-2A8C-4B16-8671-3F51F37FFE00}" type="presOf" srcId="{4E8ED90B-120D-4A6F-9726-A47C78C4458E}" destId="{1C1867D8-70C9-42D5-8F62-E368B03B030D}" srcOrd="0" destOrd="0" presId="urn:microsoft.com/office/officeart/2005/8/layout/hierarchy3"/>
    <dgm:cxn modelId="{3006C2E2-28F8-4C09-A673-92470F6BE41B}" type="presOf" srcId="{498F11C4-2C93-4404-BC2D-925E8F9950EF}" destId="{A451336C-5515-4B72-831C-7B0E4B28847A}" srcOrd="0" destOrd="0" presId="urn:microsoft.com/office/officeart/2005/8/layout/hierarchy3"/>
    <dgm:cxn modelId="{9F65539B-00E6-4ACC-BB08-49C40B0AF143}" type="presOf" srcId="{08B75DBE-2F8C-4A5C-91C0-F09F4BD2DCC1}" destId="{18F424DC-C38D-45F0-AAD5-26E6B88E0EDE}" srcOrd="0" destOrd="0" presId="urn:microsoft.com/office/officeart/2005/8/layout/hierarchy3"/>
    <dgm:cxn modelId="{94906590-073A-44F8-B631-D233E2186B0D}" srcId="{498F11C4-2C93-4404-BC2D-925E8F9950EF}" destId="{91B90E35-93D8-4AFE-B2BA-CF3AF89D59EF}" srcOrd="0" destOrd="0" parTransId="{6F3E628E-F1B4-44B5-864D-8C9F65B4A262}" sibTransId="{58AAE348-2998-4787-BF30-258B2D18C012}"/>
    <dgm:cxn modelId="{B2D8DECD-98E1-4D2A-A098-184AF87FE71A}" srcId="{91B90E35-93D8-4AFE-B2BA-CF3AF89D59EF}" destId="{0E509EFF-B6DA-43BE-9EDF-BD4DF7F9DCA3}" srcOrd="2" destOrd="0" parTransId="{4E8ED90B-120D-4A6F-9726-A47C78C4458E}" sibTransId="{1464E1FB-1385-4BD3-A7C3-D8E36708D2F4}"/>
    <dgm:cxn modelId="{1B4B29C1-A376-4BCA-A071-5C770C36F0C0}" type="presOf" srcId="{3A5BB25F-4FF2-499C-BF54-29E5597870D3}" destId="{7516E62C-B03D-4734-9124-8E4E1757148D}" srcOrd="0" destOrd="0" presId="urn:microsoft.com/office/officeart/2005/8/layout/hierarchy3"/>
    <dgm:cxn modelId="{48BB5F64-41BE-41F6-8B7E-D97289749905}" type="presOf" srcId="{91B90E35-93D8-4AFE-B2BA-CF3AF89D59EF}" destId="{F44A75E0-7041-4F3A-B0FB-01E37C4522CC}" srcOrd="1" destOrd="0" presId="urn:microsoft.com/office/officeart/2005/8/layout/hierarchy3"/>
    <dgm:cxn modelId="{1858AA15-8090-418E-8E81-668CF25CB58E}" type="presParOf" srcId="{A451336C-5515-4B72-831C-7B0E4B28847A}" destId="{B6314BC6-C889-4C24-A7BC-630FD5B55CBE}" srcOrd="0" destOrd="0" presId="urn:microsoft.com/office/officeart/2005/8/layout/hierarchy3"/>
    <dgm:cxn modelId="{4BCF5471-C2B1-4DDC-A272-6575EF55FEB9}" type="presParOf" srcId="{B6314BC6-C889-4C24-A7BC-630FD5B55CBE}" destId="{988681E6-86DD-4AB9-8E9B-F22F0F3B4198}" srcOrd="0" destOrd="0" presId="urn:microsoft.com/office/officeart/2005/8/layout/hierarchy3"/>
    <dgm:cxn modelId="{B42E373E-08AE-4804-8D8F-4D3A4396DCFB}" type="presParOf" srcId="{988681E6-86DD-4AB9-8E9B-F22F0F3B4198}" destId="{3192D663-F67B-45D9-AB55-F31BFFB45F1B}" srcOrd="0" destOrd="0" presId="urn:microsoft.com/office/officeart/2005/8/layout/hierarchy3"/>
    <dgm:cxn modelId="{6A0DA82E-BC56-4EAC-857E-71329D716847}" type="presParOf" srcId="{988681E6-86DD-4AB9-8E9B-F22F0F3B4198}" destId="{F44A75E0-7041-4F3A-B0FB-01E37C4522CC}" srcOrd="1" destOrd="0" presId="urn:microsoft.com/office/officeart/2005/8/layout/hierarchy3"/>
    <dgm:cxn modelId="{D6077144-9FA2-45CC-8876-E9EEA9227B66}" type="presParOf" srcId="{B6314BC6-C889-4C24-A7BC-630FD5B55CBE}" destId="{CC946861-79F4-42BD-A2C2-59BE6327FB88}" srcOrd="1" destOrd="0" presId="urn:microsoft.com/office/officeart/2005/8/layout/hierarchy3"/>
    <dgm:cxn modelId="{F05996F2-12CD-4943-A223-E5D3AC9908BD}" type="presParOf" srcId="{CC946861-79F4-42BD-A2C2-59BE6327FB88}" destId="{401E82CA-4C74-448F-BFDC-EA97F581D97A}" srcOrd="0" destOrd="0" presId="urn:microsoft.com/office/officeart/2005/8/layout/hierarchy3"/>
    <dgm:cxn modelId="{8D8487D2-B23B-41FE-840E-05B74D80BF92}" type="presParOf" srcId="{CC946861-79F4-42BD-A2C2-59BE6327FB88}" destId="{9418F890-421E-4C3E-A9C2-D84EEF152F55}" srcOrd="1" destOrd="0" presId="urn:microsoft.com/office/officeart/2005/8/layout/hierarchy3"/>
    <dgm:cxn modelId="{BCBCA99F-4E9B-40B7-B1C9-289DB1A497AB}" type="presParOf" srcId="{CC946861-79F4-42BD-A2C2-59BE6327FB88}" destId="{7516E62C-B03D-4734-9124-8E4E1757148D}" srcOrd="2" destOrd="0" presId="urn:microsoft.com/office/officeart/2005/8/layout/hierarchy3"/>
    <dgm:cxn modelId="{C5571EC8-C3CD-48CD-BD43-D6FA40BCBDAE}" type="presParOf" srcId="{CC946861-79F4-42BD-A2C2-59BE6327FB88}" destId="{18F424DC-C38D-45F0-AAD5-26E6B88E0EDE}" srcOrd="3" destOrd="0" presId="urn:microsoft.com/office/officeart/2005/8/layout/hierarchy3"/>
    <dgm:cxn modelId="{2D9A5F9F-2503-47A2-AC33-2BA38758ACA2}" type="presParOf" srcId="{CC946861-79F4-42BD-A2C2-59BE6327FB88}" destId="{1C1867D8-70C9-42D5-8F62-E368B03B030D}" srcOrd="4" destOrd="0" presId="urn:microsoft.com/office/officeart/2005/8/layout/hierarchy3"/>
    <dgm:cxn modelId="{07AA000F-EBCE-40F4-9B64-596E55F120D0}" type="presParOf" srcId="{CC946861-79F4-42BD-A2C2-59BE6327FB88}" destId="{DCC9527E-E206-48BD-8179-1E3D4B39BBC9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3925418-0351-4EE2-BC44-11E8E585A388}" type="doc">
      <dgm:prSet loTypeId="urn:microsoft.com/office/officeart/2005/8/layout/list1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6923B41B-EAE3-4AAB-BCFB-400D80907FCE}">
      <dgm:prSet phldrT="[Текст]" custT="1"/>
      <dgm:spPr>
        <a:solidFill>
          <a:srgbClr val="00B0F0"/>
        </a:solidFill>
      </dgm:spPr>
      <dgm:t>
        <a:bodyPr/>
        <a:lstStyle/>
        <a:p>
          <a:r>
            <a:rPr lang="ru-RU" sz="1600" b="0" dirty="0" smtClean="0">
              <a:solidFill>
                <a:schemeClr val="bg1"/>
              </a:solidFill>
              <a:latin typeface="+mn-lt"/>
            </a:rPr>
            <a:t>увеличение использования электронных платежей для государственных нужд (оплата в безналичной форме налогов и сборов).</a:t>
          </a:r>
          <a:endParaRPr lang="uk-UA" sz="1600" b="1" dirty="0">
            <a:solidFill>
              <a:schemeClr val="bg1"/>
            </a:solidFill>
            <a:latin typeface="+mn-lt"/>
          </a:endParaRPr>
        </a:p>
      </dgm:t>
    </dgm:pt>
    <dgm:pt modelId="{239FC607-2015-4FC0-9EB6-A82512084F79}" type="parTrans" cxnId="{0B0F9937-7ABA-49B4-8344-EF536DFE110A}">
      <dgm:prSet/>
      <dgm:spPr/>
      <dgm:t>
        <a:bodyPr/>
        <a:lstStyle/>
        <a:p>
          <a:endParaRPr lang="uk-UA" sz="1600">
            <a:latin typeface="+mn-lt"/>
          </a:endParaRPr>
        </a:p>
      </dgm:t>
    </dgm:pt>
    <dgm:pt modelId="{6397C925-A511-46A5-9311-B03FB54E1148}" type="sibTrans" cxnId="{0B0F9937-7ABA-49B4-8344-EF536DFE110A}">
      <dgm:prSet/>
      <dgm:spPr/>
      <dgm:t>
        <a:bodyPr/>
        <a:lstStyle/>
        <a:p>
          <a:endParaRPr lang="uk-UA" sz="1600">
            <a:latin typeface="+mn-lt"/>
          </a:endParaRPr>
        </a:p>
      </dgm:t>
    </dgm:pt>
    <dgm:pt modelId="{C90639C2-C993-4F45-BE8A-B823ACB53E0C}">
      <dgm:prSet custT="1"/>
      <dgm:spPr>
        <a:solidFill>
          <a:srgbClr val="00B0F0"/>
        </a:solidFill>
      </dgm:spPr>
      <dgm:t>
        <a:bodyPr/>
        <a:lstStyle/>
        <a:p>
          <a:r>
            <a:rPr lang="ru-RU" sz="1600" b="0" dirty="0" smtClean="0">
              <a:solidFill>
                <a:schemeClr val="bg1"/>
              </a:solidFill>
              <a:latin typeface="+mn-lt"/>
            </a:rPr>
            <a:t>стимулирование развития электронной торговли.</a:t>
          </a:r>
        </a:p>
      </dgm:t>
    </dgm:pt>
    <dgm:pt modelId="{F42EA08E-09DE-4FA7-B880-2C22DD17D5AF}" type="parTrans" cxnId="{4FE2AD47-088D-40FE-97B3-74E3FF26D4BE}">
      <dgm:prSet/>
      <dgm:spPr/>
      <dgm:t>
        <a:bodyPr/>
        <a:lstStyle/>
        <a:p>
          <a:endParaRPr lang="uk-UA" sz="1600">
            <a:latin typeface="+mn-lt"/>
          </a:endParaRPr>
        </a:p>
      </dgm:t>
    </dgm:pt>
    <dgm:pt modelId="{1A1E9FA5-8D78-4C5E-9CE1-B8DFEE5E8278}" type="sibTrans" cxnId="{4FE2AD47-088D-40FE-97B3-74E3FF26D4BE}">
      <dgm:prSet/>
      <dgm:spPr/>
      <dgm:t>
        <a:bodyPr/>
        <a:lstStyle/>
        <a:p>
          <a:endParaRPr lang="uk-UA" sz="1600">
            <a:latin typeface="+mn-lt"/>
          </a:endParaRPr>
        </a:p>
      </dgm:t>
    </dgm:pt>
    <dgm:pt modelId="{76DAD99C-4084-4F8D-84E9-83CAAB091A12}">
      <dgm:prSet custT="1"/>
      <dgm:spPr>
        <a:solidFill>
          <a:srgbClr val="00B0F0"/>
        </a:solidFill>
      </dgm:spPr>
      <dgm:t>
        <a:bodyPr/>
        <a:lstStyle/>
        <a:p>
          <a:r>
            <a:rPr lang="ru-RU" sz="1600" b="0" dirty="0" smtClean="0">
              <a:solidFill>
                <a:schemeClr val="bg1"/>
              </a:solidFill>
              <a:latin typeface="+mn-lt"/>
            </a:rPr>
            <a:t>расширение сферы использования платежных карт путем внедрения многофункциональных карт и реализации сопутствующих проектов в социальной сфере, на транспорте и т.п.</a:t>
          </a:r>
        </a:p>
      </dgm:t>
    </dgm:pt>
    <dgm:pt modelId="{3354F423-2C59-407B-8D3E-F417A2F11677}" type="parTrans" cxnId="{AD2CECF2-7AEE-4310-B4BD-DA7421DBB1D6}">
      <dgm:prSet/>
      <dgm:spPr/>
      <dgm:t>
        <a:bodyPr/>
        <a:lstStyle/>
        <a:p>
          <a:endParaRPr lang="uk-UA" sz="1600">
            <a:latin typeface="+mn-lt"/>
          </a:endParaRPr>
        </a:p>
      </dgm:t>
    </dgm:pt>
    <dgm:pt modelId="{64A684B0-B8F2-4222-B312-D0ACC136EB30}" type="sibTrans" cxnId="{AD2CECF2-7AEE-4310-B4BD-DA7421DBB1D6}">
      <dgm:prSet/>
      <dgm:spPr/>
      <dgm:t>
        <a:bodyPr/>
        <a:lstStyle/>
        <a:p>
          <a:endParaRPr lang="uk-UA" sz="1600">
            <a:latin typeface="+mn-lt"/>
          </a:endParaRPr>
        </a:p>
      </dgm:t>
    </dgm:pt>
    <dgm:pt modelId="{16B7EDD2-8CCC-4775-BB0E-B7CC7AFD3714}">
      <dgm:prSet custT="1"/>
      <dgm:spPr>
        <a:solidFill>
          <a:srgbClr val="00B0F0"/>
        </a:solidFill>
      </dgm:spPr>
      <dgm:t>
        <a:bodyPr/>
        <a:lstStyle/>
        <a:p>
          <a:r>
            <a:rPr lang="ru-RU" sz="1600" b="0" dirty="0" smtClean="0">
              <a:solidFill>
                <a:schemeClr val="bg1"/>
              </a:solidFill>
              <a:latin typeface="+mn-lt"/>
            </a:rPr>
            <a:t>развитие инфраструктуры приема платежных карт.</a:t>
          </a:r>
        </a:p>
      </dgm:t>
    </dgm:pt>
    <dgm:pt modelId="{45D43667-A114-4649-B478-2A9DFBF0C8C0}" type="parTrans" cxnId="{BFEC2035-6734-4465-B42B-96359EB17608}">
      <dgm:prSet/>
      <dgm:spPr/>
      <dgm:t>
        <a:bodyPr/>
        <a:lstStyle/>
        <a:p>
          <a:endParaRPr lang="uk-UA" sz="1600">
            <a:latin typeface="+mn-lt"/>
          </a:endParaRPr>
        </a:p>
      </dgm:t>
    </dgm:pt>
    <dgm:pt modelId="{760E9F80-88D7-46E0-BB32-65C223380BD1}" type="sibTrans" cxnId="{BFEC2035-6734-4465-B42B-96359EB17608}">
      <dgm:prSet/>
      <dgm:spPr/>
      <dgm:t>
        <a:bodyPr/>
        <a:lstStyle/>
        <a:p>
          <a:endParaRPr lang="uk-UA" sz="1600">
            <a:latin typeface="+mn-lt"/>
          </a:endParaRPr>
        </a:p>
      </dgm:t>
    </dgm:pt>
    <dgm:pt modelId="{87DB9568-C0B7-4D52-A335-41A234B242DA}">
      <dgm:prSet custT="1"/>
      <dgm:spPr>
        <a:solidFill>
          <a:srgbClr val="00B0F0"/>
        </a:solidFill>
      </dgm:spPr>
      <dgm:t>
        <a:bodyPr/>
        <a:lstStyle/>
        <a:p>
          <a:r>
            <a:rPr lang="ru-RU" sz="1600" b="0" dirty="0" smtClean="0">
              <a:solidFill>
                <a:schemeClr val="bg1"/>
              </a:solidFill>
              <a:latin typeface="+mn-lt"/>
            </a:rPr>
            <a:t>разработка предложений к проектам нормативных актов по стимулированию развития безналичных расчетов с использованием платежных карт.</a:t>
          </a:r>
        </a:p>
      </dgm:t>
    </dgm:pt>
    <dgm:pt modelId="{4054BA99-BA5B-4823-A12D-9D497AA2D79E}" type="parTrans" cxnId="{48F5188A-AF97-46D3-B242-79EEF044FDC7}">
      <dgm:prSet/>
      <dgm:spPr/>
      <dgm:t>
        <a:bodyPr/>
        <a:lstStyle/>
        <a:p>
          <a:endParaRPr lang="uk-UA" sz="1600">
            <a:latin typeface="+mn-lt"/>
          </a:endParaRPr>
        </a:p>
      </dgm:t>
    </dgm:pt>
    <dgm:pt modelId="{A266BE5D-B89B-47DD-A5A7-6FDFD7E7867F}" type="sibTrans" cxnId="{48F5188A-AF97-46D3-B242-79EEF044FDC7}">
      <dgm:prSet/>
      <dgm:spPr/>
      <dgm:t>
        <a:bodyPr/>
        <a:lstStyle/>
        <a:p>
          <a:endParaRPr lang="uk-UA" sz="1600">
            <a:latin typeface="+mn-lt"/>
          </a:endParaRPr>
        </a:p>
      </dgm:t>
    </dgm:pt>
    <dgm:pt modelId="{40BB641B-4D6A-43C2-B479-D26B01C62CA5}">
      <dgm:prSet custT="1"/>
      <dgm:spPr>
        <a:solidFill>
          <a:srgbClr val="00B0F0"/>
        </a:solidFill>
      </dgm:spPr>
      <dgm:t>
        <a:bodyPr/>
        <a:lstStyle/>
        <a:p>
          <a:r>
            <a:rPr lang="ru-RU" sz="1600" b="0" dirty="0" smtClean="0">
              <a:solidFill>
                <a:schemeClr val="bg1"/>
              </a:solidFill>
              <a:latin typeface="+mn-lt"/>
            </a:rPr>
            <a:t>повышение финансовой грамотности населения.</a:t>
          </a:r>
          <a:endParaRPr lang="ru-RU" sz="1600" b="0" dirty="0">
            <a:solidFill>
              <a:schemeClr val="bg1"/>
            </a:solidFill>
            <a:latin typeface="+mn-lt"/>
          </a:endParaRPr>
        </a:p>
      </dgm:t>
    </dgm:pt>
    <dgm:pt modelId="{80E0766F-5D44-4456-B2E8-E3CAF678387A}" type="parTrans" cxnId="{415BFFC6-3645-4EA4-9BFD-40E2A2184219}">
      <dgm:prSet/>
      <dgm:spPr/>
      <dgm:t>
        <a:bodyPr/>
        <a:lstStyle/>
        <a:p>
          <a:endParaRPr lang="uk-UA" sz="1600">
            <a:latin typeface="+mn-lt"/>
          </a:endParaRPr>
        </a:p>
      </dgm:t>
    </dgm:pt>
    <dgm:pt modelId="{079E3D87-2067-4D2E-AB0A-C1639C2985F0}" type="sibTrans" cxnId="{415BFFC6-3645-4EA4-9BFD-40E2A2184219}">
      <dgm:prSet/>
      <dgm:spPr/>
      <dgm:t>
        <a:bodyPr/>
        <a:lstStyle/>
        <a:p>
          <a:endParaRPr lang="uk-UA" sz="1600">
            <a:latin typeface="+mn-lt"/>
          </a:endParaRPr>
        </a:p>
      </dgm:t>
    </dgm:pt>
    <dgm:pt modelId="{A2409FC7-6AE0-4A81-824B-9EFFDF5D9A23}" type="pres">
      <dgm:prSet presAssocID="{13925418-0351-4EE2-BC44-11E8E585A38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5E9DB52F-B079-4654-B35A-CB44B5305B81}" type="pres">
      <dgm:prSet presAssocID="{6923B41B-EAE3-4AAB-BCFB-400D80907FCE}" presName="parentLin" presStyleCnt="0"/>
      <dgm:spPr/>
    </dgm:pt>
    <dgm:pt modelId="{D2AF62D7-5BC4-48A0-AA3B-44D86D0C7504}" type="pres">
      <dgm:prSet presAssocID="{6923B41B-EAE3-4AAB-BCFB-400D80907FCE}" presName="parentLeftMargin" presStyleLbl="node1" presStyleIdx="0" presStyleCnt="6"/>
      <dgm:spPr/>
      <dgm:t>
        <a:bodyPr/>
        <a:lstStyle/>
        <a:p>
          <a:endParaRPr lang="uk-UA"/>
        </a:p>
      </dgm:t>
    </dgm:pt>
    <dgm:pt modelId="{2CE9A165-7DEF-43AD-8616-D0866429A80F}" type="pres">
      <dgm:prSet presAssocID="{6923B41B-EAE3-4AAB-BCFB-400D80907FCE}" presName="parentText" presStyleLbl="node1" presStyleIdx="0" presStyleCnt="6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7C3A57D-AFCB-45C9-AA4A-BA0124F3EEFC}" type="pres">
      <dgm:prSet presAssocID="{6923B41B-EAE3-4AAB-BCFB-400D80907FCE}" presName="negativeSpace" presStyleCnt="0"/>
      <dgm:spPr/>
    </dgm:pt>
    <dgm:pt modelId="{99DD53C1-3617-478B-B138-0E9E400FD0BD}" type="pres">
      <dgm:prSet presAssocID="{6923B41B-EAE3-4AAB-BCFB-400D80907FCE}" presName="childText" presStyleLbl="conFgAcc1" presStyleIdx="0" presStyleCnt="6">
        <dgm:presLayoutVars>
          <dgm:bulletEnabled val="1"/>
        </dgm:presLayoutVars>
      </dgm:prSet>
      <dgm:spPr>
        <a:prstGeom prst="roundRect">
          <a:avLst/>
        </a:prstGeom>
        <a:solidFill>
          <a:srgbClr val="CCFF99">
            <a:alpha val="90000"/>
          </a:srgbClr>
        </a:solidFill>
      </dgm:spPr>
    </dgm:pt>
    <dgm:pt modelId="{B6214DDC-D94E-47E1-9A6E-6E26D46607FC}" type="pres">
      <dgm:prSet presAssocID="{6397C925-A511-46A5-9311-B03FB54E1148}" presName="spaceBetweenRectangles" presStyleCnt="0"/>
      <dgm:spPr/>
    </dgm:pt>
    <dgm:pt modelId="{D3570A4D-D805-4F56-AED3-B3F16624987B}" type="pres">
      <dgm:prSet presAssocID="{C90639C2-C993-4F45-BE8A-B823ACB53E0C}" presName="parentLin" presStyleCnt="0"/>
      <dgm:spPr/>
    </dgm:pt>
    <dgm:pt modelId="{9C4144E7-33A4-4D89-9058-27308B40771F}" type="pres">
      <dgm:prSet presAssocID="{C90639C2-C993-4F45-BE8A-B823ACB53E0C}" presName="parentLeftMargin" presStyleLbl="node1" presStyleIdx="0" presStyleCnt="6"/>
      <dgm:spPr/>
      <dgm:t>
        <a:bodyPr/>
        <a:lstStyle/>
        <a:p>
          <a:endParaRPr lang="uk-UA"/>
        </a:p>
      </dgm:t>
    </dgm:pt>
    <dgm:pt modelId="{6F24F9EF-801A-404D-8959-7A23E0A145F0}" type="pres">
      <dgm:prSet presAssocID="{C90639C2-C993-4F45-BE8A-B823ACB53E0C}" presName="parentText" presStyleLbl="node1" presStyleIdx="1" presStyleCnt="6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7B0D066-EDD0-4C7B-81DE-DAEAF971FBA4}" type="pres">
      <dgm:prSet presAssocID="{C90639C2-C993-4F45-BE8A-B823ACB53E0C}" presName="negativeSpace" presStyleCnt="0"/>
      <dgm:spPr/>
    </dgm:pt>
    <dgm:pt modelId="{2B331C7A-B1D9-46D0-A22B-3A09CCBDA04B}" type="pres">
      <dgm:prSet presAssocID="{C90639C2-C993-4F45-BE8A-B823ACB53E0C}" presName="childText" presStyleLbl="conFgAcc1" presStyleIdx="1" presStyleCnt="6">
        <dgm:presLayoutVars>
          <dgm:bulletEnabled val="1"/>
        </dgm:presLayoutVars>
      </dgm:prSet>
      <dgm:spPr>
        <a:prstGeom prst="roundRect">
          <a:avLst/>
        </a:prstGeom>
        <a:solidFill>
          <a:srgbClr val="CCFF99">
            <a:alpha val="90000"/>
          </a:srgbClr>
        </a:solidFill>
      </dgm:spPr>
    </dgm:pt>
    <dgm:pt modelId="{FABB4F63-5ADF-49F6-B4C1-B8E57E2DBED1}" type="pres">
      <dgm:prSet presAssocID="{1A1E9FA5-8D78-4C5E-9CE1-B8DFEE5E8278}" presName="spaceBetweenRectangles" presStyleCnt="0"/>
      <dgm:spPr/>
    </dgm:pt>
    <dgm:pt modelId="{6EA67F67-9E38-4EE2-8AC8-4875B1C798A5}" type="pres">
      <dgm:prSet presAssocID="{76DAD99C-4084-4F8D-84E9-83CAAB091A12}" presName="parentLin" presStyleCnt="0"/>
      <dgm:spPr/>
    </dgm:pt>
    <dgm:pt modelId="{14BF63E2-88CA-4F04-9243-367A7FA2C123}" type="pres">
      <dgm:prSet presAssocID="{76DAD99C-4084-4F8D-84E9-83CAAB091A12}" presName="parentLeftMargin" presStyleLbl="node1" presStyleIdx="1" presStyleCnt="6"/>
      <dgm:spPr/>
      <dgm:t>
        <a:bodyPr/>
        <a:lstStyle/>
        <a:p>
          <a:endParaRPr lang="uk-UA"/>
        </a:p>
      </dgm:t>
    </dgm:pt>
    <dgm:pt modelId="{4F162288-E349-4C65-A69B-95E73D7D0746}" type="pres">
      <dgm:prSet presAssocID="{76DAD99C-4084-4F8D-84E9-83CAAB091A12}" presName="parentText" presStyleLbl="node1" presStyleIdx="2" presStyleCnt="6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9907B6C3-445A-4732-AB0A-F8548B4B6031}" type="pres">
      <dgm:prSet presAssocID="{76DAD99C-4084-4F8D-84E9-83CAAB091A12}" presName="negativeSpace" presStyleCnt="0"/>
      <dgm:spPr/>
    </dgm:pt>
    <dgm:pt modelId="{25B3DA0B-D27F-4F2C-BDCC-4F6B34F8E228}" type="pres">
      <dgm:prSet presAssocID="{76DAD99C-4084-4F8D-84E9-83CAAB091A12}" presName="childText" presStyleLbl="conFgAcc1" presStyleIdx="2" presStyleCnt="6">
        <dgm:presLayoutVars>
          <dgm:bulletEnabled val="1"/>
        </dgm:presLayoutVars>
      </dgm:prSet>
      <dgm:spPr>
        <a:prstGeom prst="roundRect">
          <a:avLst/>
        </a:prstGeom>
        <a:solidFill>
          <a:srgbClr val="CCFF99">
            <a:alpha val="90000"/>
          </a:srgbClr>
        </a:solidFill>
      </dgm:spPr>
    </dgm:pt>
    <dgm:pt modelId="{B186A98D-617E-438E-8F9A-3297936F872D}" type="pres">
      <dgm:prSet presAssocID="{64A684B0-B8F2-4222-B312-D0ACC136EB30}" presName="spaceBetweenRectangles" presStyleCnt="0"/>
      <dgm:spPr/>
    </dgm:pt>
    <dgm:pt modelId="{5981E19E-B714-427F-AD66-59DECA76A688}" type="pres">
      <dgm:prSet presAssocID="{16B7EDD2-8CCC-4775-BB0E-B7CC7AFD3714}" presName="parentLin" presStyleCnt="0"/>
      <dgm:spPr/>
    </dgm:pt>
    <dgm:pt modelId="{DE1E8B9B-8AD0-4172-9460-0CEDD62AC875}" type="pres">
      <dgm:prSet presAssocID="{16B7EDD2-8CCC-4775-BB0E-B7CC7AFD3714}" presName="parentLeftMargin" presStyleLbl="node1" presStyleIdx="2" presStyleCnt="6"/>
      <dgm:spPr/>
      <dgm:t>
        <a:bodyPr/>
        <a:lstStyle/>
        <a:p>
          <a:endParaRPr lang="uk-UA"/>
        </a:p>
      </dgm:t>
    </dgm:pt>
    <dgm:pt modelId="{E4C440C6-85DB-4E54-9B3D-3A3DFE6B0AFB}" type="pres">
      <dgm:prSet presAssocID="{16B7EDD2-8CCC-4775-BB0E-B7CC7AFD3714}" presName="parentText" presStyleLbl="node1" presStyleIdx="3" presStyleCnt="6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5582D175-A842-4A16-BE9D-FFE41EAD0A6A}" type="pres">
      <dgm:prSet presAssocID="{16B7EDD2-8CCC-4775-BB0E-B7CC7AFD3714}" presName="negativeSpace" presStyleCnt="0"/>
      <dgm:spPr/>
    </dgm:pt>
    <dgm:pt modelId="{17474795-C62F-450C-A09D-81190FF9C798}" type="pres">
      <dgm:prSet presAssocID="{16B7EDD2-8CCC-4775-BB0E-B7CC7AFD3714}" presName="childText" presStyleLbl="conFgAcc1" presStyleIdx="3" presStyleCnt="6">
        <dgm:presLayoutVars>
          <dgm:bulletEnabled val="1"/>
        </dgm:presLayoutVars>
      </dgm:prSet>
      <dgm:spPr>
        <a:prstGeom prst="roundRect">
          <a:avLst/>
        </a:prstGeom>
        <a:solidFill>
          <a:srgbClr val="CCFF99">
            <a:alpha val="90000"/>
          </a:srgbClr>
        </a:solidFill>
      </dgm:spPr>
    </dgm:pt>
    <dgm:pt modelId="{82EE83FC-743E-4C44-AC76-56D6D350549F}" type="pres">
      <dgm:prSet presAssocID="{760E9F80-88D7-46E0-BB32-65C223380BD1}" presName="spaceBetweenRectangles" presStyleCnt="0"/>
      <dgm:spPr/>
    </dgm:pt>
    <dgm:pt modelId="{BD277B83-C440-4F8E-BD35-7219E8BF1030}" type="pres">
      <dgm:prSet presAssocID="{87DB9568-C0B7-4D52-A335-41A234B242DA}" presName="parentLin" presStyleCnt="0"/>
      <dgm:spPr/>
    </dgm:pt>
    <dgm:pt modelId="{B6AEF076-10D6-4CD9-8F90-E554D803D206}" type="pres">
      <dgm:prSet presAssocID="{87DB9568-C0B7-4D52-A335-41A234B242DA}" presName="parentLeftMargin" presStyleLbl="node1" presStyleIdx="3" presStyleCnt="6"/>
      <dgm:spPr/>
      <dgm:t>
        <a:bodyPr/>
        <a:lstStyle/>
        <a:p>
          <a:endParaRPr lang="uk-UA"/>
        </a:p>
      </dgm:t>
    </dgm:pt>
    <dgm:pt modelId="{B902EBED-0DAC-4313-AB56-6357E2DBC6CD}" type="pres">
      <dgm:prSet presAssocID="{87DB9568-C0B7-4D52-A335-41A234B242DA}" presName="parentText" presStyleLbl="node1" presStyleIdx="4" presStyleCnt="6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20AEC3E5-0797-4086-9F26-20AECB91E4AB}" type="pres">
      <dgm:prSet presAssocID="{87DB9568-C0B7-4D52-A335-41A234B242DA}" presName="negativeSpace" presStyleCnt="0"/>
      <dgm:spPr/>
    </dgm:pt>
    <dgm:pt modelId="{8C93D9B6-EEE7-4447-B9ED-5589FE599AE8}" type="pres">
      <dgm:prSet presAssocID="{87DB9568-C0B7-4D52-A335-41A234B242DA}" presName="childText" presStyleLbl="conFgAcc1" presStyleIdx="4" presStyleCnt="6">
        <dgm:presLayoutVars>
          <dgm:bulletEnabled val="1"/>
        </dgm:presLayoutVars>
      </dgm:prSet>
      <dgm:spPr>
        <a:prstGeom prst="roundRect">
          <a:avLst/>
        </a:prstGeom>
        <a:solidFill>
          <a:srgbClr val="CCFF99">
            <a:alpha val="90000"/>
          </a:srgbClr>
        </a:solidFill>
      </dgm:spPr>
    </dgm:pt>
    <dgm:pt modelId="{4B335825-512B-495C-A20F-A449D89B225E}" type="pres">
      <dgm:prSet presAssocID="{A266BE5D-B89B-47DD-A5A7-6FDFD7E7867F}" presName="spaceBetweenRectangles" presStyleCnt="0"/>
      <dgm:spPr/>
    </dgm:pt>
    <dgm:pt modelId="{1AB7C57B-A21D-4156-9B48-EF47D6D67934}" type="pres">
      <dgm:prSet presAssocID="{40BB641B-4D6A-43C2-B479-D26B01C62CA5}" presName="parentLin" presStyleCnt="0"/>
      <dgm:spPr/>
    </dgm:pt>
    <dgm:pt modelId="{9AE761F9-8757-42C3-B0FE-F2EB49B94C8E}" type="pres">
      <dgm:prSet presAssocID="{40BB641B-4D6A-43C2-B479-D26B01C62CA5}" presName="parentLeftMargin" presStyleLbl="node1" presStyleIdx="4" presStyleCnt="6"/>
      <dgm:spPr/>
      <dgm:t>
        <a:bodyPr/>
        <a:lstStyle/>
        <a:p>
          <a:endParaRPr lang="uk-UA"/>
        </a:p>
      </dgm:t>
    </dgm:pt>
    <dgm:pt modelId="{EE02B7D4-4E23-47B9-AFF9-5133CA26EBA6}" type="pres">
      <dgm:prSet presAssocID="{40BB641B-4D6A-43C2-B479-D26B01C62CA5}" presName="parentText" presStyleLbl="node1" presStyleIdx="5" presStyleCnt="6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B3A05220-3350-4199-828D-49FBFACD4C4F}" type="pres">
      <dgm:prSet presAssocID="{40BB641B-4D6A-43C2-B479-D26B01C62CA5}" presName="negativeSpace" presStyleCnt="0"/>
      <dgm:spPr/>
    </dgm:pt>
    <dgm:pt modelId="{5326B1C4-B0EB-4696-A041-F120D2644BB9}" type="pres">
      <dgm:prSet presAssocID="{40BB641B-4D6A-43C2-B479-D26B01C62CA5}" presName="childText" presStyleLbl="conFgAcc1" presStyleIdx="5" presStyleCnt="6">
        <dgm:presLayoutVars>
          <dgm:bulletEnabled val="1"/>
        </dgm:presLayoutVars>
      </dgm:prSet>
      <dgm:spPr>
        <a:prstGeom prst="roundRect">
          <a:avLst/>
        </a:prstGeom>
        <a:solidFill>
          <a:srgbClr val="CCFF99">
            <a:alpha val="90000"/>
          </a:srgbClr>
        </a:solidFill>
      </dgm:spPr>
    </dgm:pt>
  </dgm:ptLst>
  <dgm:cxnLst>
    <dgm:cxn modelId="{EE8F30F8-BB28-4BF5-A033-7DF9D90B89D6}" type="presOf" srcId="{87DB9568-C0B7-4D52-A335-41A234B242DA}" destId="{B902EBED-0DAC-4313-AB56-6357E2DBC6CD}" srcOrd="1" destOrd="0" presId="urn:microsoft.com/office/officeart/2005/8/layout/list1"/>
    <dgm:cxn modelId="{0B0F9937-7ABA-49B4-8344-EF536DFE110A}" srcId="{13925418-0351-4EE2-BC44-11E8E585A388}" destId="{6923B41B-EAE3-4AAB-BCFB-400D80907FCE}" srcOrd="0" destOrd="0" parTransId="{239FC607-2015-4FC0-9EB6-A82512084F79}" sibTransId="{6397C925-A511-46A5-9311-B03FB54E1148}"/>
    <dgm:cxn modelId="{BFEC2035-6734-4465-B42B-96359EB17608}" srcId="{13925418-0351-4EE2-BC44-11E8E585A388}" destId="{16B7EDD2-8CCC-4775-BB0E-B7CC7AFD3714}" srcOrd="3" destOrd="0" parTransId="{45D43667-A114-4649-B478-2A9DFBF0C8C0}" sibTransId="{760E9F80-88D7-46E0-BB32-65C223380BD1}"/>
    <dgm:cxn modelId="{415BFFC6-3645-4EA4-9BFD-40E2A2184219}" srcId="{13925418-0351-4EE2-BC44-11E8E585A388}" destId="{40BB641B-4D6A-43C2-B479-D26B01C62CA5}" srcOrd="5" destOrd="0" parTransId="{80E0766F-5D44-4456-B2E8-E3CAF678387A}" sibTransId="{079E3D87-2067-4D2E-AB0A-C1639C2985F0}"/>
    <dgm:cxn modelId="{E69FC512-101B-42FF-9F37-9B8D14D3599D}" type="presOf" srcId="{16B7EDD2-8CCC-4775-BB0E-B7CC7AFD3714}" destId="{DE1E8B9B-8AD0-4172-9460-0CEDD62AC875}" srcOrd="0" destOrd="0" presId="urn:microsoft.com/office/officeart/2005/8/layout/list1"/>
    <dgm:cxn modelId="{A5F58192-F0AA-4A58-AE47-33D10698E05B}" type="presOf" srcId="{16B7EDD2-8CCC-4775-BB0E-B7CC7AFD3714}" destId="{E4C440C6-85DB-4E54-9B3D-3A3DFE6B0AFB}" srcOrd="1" destOrd="0" presId="urn:microsoft.com/office/officeart/2005/8/layout/list1"/>
    <dgm:cxn modelId="{D3EE2E0B-1999-4CED-B59E-7A9A46EA2C12}" type="presOf" srcId="{40BB641B-4D6A-43C2-B479-D26B01C62CA5}" destId="{EE02B7D4-4E23-47B9-AFF9-5133CA26EBA6}" srcOrd="1" destOrd="0" presId="urn:microsoft.com/office/officeart/2005/8/layout/list1"/>
    <dgm:cxn modelId="{33332E36-3B2D-4A0C-832F-4D5887FB8B4F}" type="presOf" srcId="{76DAD99C-4084-4F8D-84E9-83CAAB091A12}" destId="{4F162288-E349-4C65-A69B-95E73D7D0746}" srcOrd="1" destOrd="0" presId="urn:microsoft.com/office/officeart/2005/8/layout/list1"/>
    <dgm:cxn modelId="{734F78F9-4F5A-4525-87F5-BC9074A253DC}" type="presOf" srcId="{6923B41B-EAE3-4AAB-BCFB-400D80907FCE}" destId="{2CE9A165-7DEF-43AD-8616-D0866429A80F}" srcOrd="1" destOrd="0" presId="urn:microsoft.com/office/officeart/2005/8/layout/list1"/>
    <dgm:cxn modelId="{7F4FDA61-EA34-47D8-BC8C-A17D4560879C}" type="presOf" srcId="{87DB9568-C0B7-4D52-A335-41A234B242DA}" destId="{B6AEF076-10D6-4CD9-8F90-E554D803D206}" srcOrd="0" destOrd="0" presId="urn:microsoft.com/office/officeart/2005/8/layout/list1"/>
    <dgm:cxn modelId="{E22065EE-D51A-4910-BEE9-DD0D599F46F4}" type="presOf" srcId="{6923B41B-EAE3-4AAB-BCFB-400D80907FCE}" destId="{D2AF62D7-5BC4-48A0-AA3B-44D86D0C7504}" srcOrd="0" destOrd="0" presId="urn:microsoft.com/office/officeart/2005/8/layout/list1"/>
    <dgm:cxn modelId="{4F0A74EB-3856-428B-AE64-E45BFC77D01C}" type="presOf" srcId="{40BB641B-4D6A-43C2-B479-D26B01C62CA5}" destId="{9AE761F9-8757-42C3-B0FE-F2EB49B94C8E}" srcOrd="0" destOrd="0" presId="urn:microsoft.com/office/officeart/2005/8/layout/list1"/>
    <dgm:cxn modelId="{AD2CECF2-7AEE-4310-B4BD-DA7421DBB1D6}" srcId="{13925418-0351-4EE2-BC44-11E8E585A388}" destId="{76DAD99C-4084-4F8D-84E9-83CAAB091A12}" srcOrd="2" destOrd="0" parTransId="{3354F423-2C59-407B-8D3E-F417A2F11677}" sibTransId="{64A684B0-B8F2-4222-B312-D0ACC136EB30}"/>
    <dgm:cxn modelId="{EB2E6996-66AD-4C01-9C34-59C1BA3E9999}" type="presOf" srcId="{13925418-0351-4EE2-BC44-11E8E585A388}" destId="{A2409FC7-6AE0-4A81-824B-9EFFDF5D9A23}" srcOrd="0" destOrd="0" presId="urn:microsoft.com/office/officeart/2005/8/layout/list1"/>
    <dgm:cxn modelId="{48F5188A-AF97-46D3-B242-79EEF044FDC7}" srcId="{13925418-0351-4EE2-BC44-11E8E585A388}" destId="{87DB9568-C0B7-4D52-A335-41A234B242DA}" srcOrd="4" destOrd="0" parTransId="{4054BA99-BA5B-4823-A12D-9D497AA2D79E}" sibTransId="{A266BE5D-B89B-47DD-A5A7-6FDFD7E7867F}"/>
    <dgm:cxn modelId="{FDAF46A7-E801-44B9-973B-596F7EA0299A}" type="presOf" srcId="{C90639C2-C993-4F45-BE8A-B823ACB53E0C}" destId="{6F24F9EF-801A-404D-8959-7A23E0A145F0}" srcOrd="1" destOrd="0" presId="urn:microsoft.com/office/officeart/2005/8/layout/list1"/>
    <dgm:cxn modelId="{4FE2AD47-088D-40FE-97B3-74E3FF26D4BE}" srcId="{13925418-0351-4EE2-BC44-11E8E585A388}" destId="{C90639C2-C993-4F45-BE8A-B823ACB53E0C}" srcOrd="1" destOrd="0" parTransId="{F42EA08E-09DE-4FA7-B880-2C22DD17D5AF}" sibTransId="{1A1E9FA5-8D78-4C5E-9CE1-B8DFEE5E8278}"/>
    <dgm:cxn modelId="{51BC2FEB-B900-4658-98DF-7DAB8C9A651B}" type="presOf" srcId="{76DAD99C-4084-4F8D-84E9-83CAAB091A12}" destId="{14BF63E2-88CA-4F04-9243-367A7FA2C123}" srcOrd="0" destOrd="0" presId="urn:microsoft.com/office/officeart/2005/8/layout/list1"/>
    <dgm:cxn modelId="{79C05832-BD6B-4851-9072-CC068182904F}" type="presOf" srcId="{C90639C2-C993-4F45-BE8A-B823ACB53E0C}" destId="{9C4144E7-33A4-4D89-9058-27308B40771F}" srcOrd="0" destOrd="0" presId="urn:microsoft.com/office/officeart/2005/8/layout/list1"/>
    <dgm:cxn modelId="{CE788CC3-07D7-43BE-A30E-A93A0306E86C}" type="presParOf" srcId="{A2409FC7-6AE0-4A81-824B-9EFFDF5D9A23}" destId="{5E9DB52F-B079-4654-B35A-CB44B5305B81}" srcOrd="0" destOrd="0" presId="urn:microsoft.com/office/officeart/2005/8/layout/list1"/>
    <dgm:cxn modelId="{27EB1DA3-3F8E-4527-921A-AD3753F7A6C2}" type="presParOf" srcId="{5E9DB52F-B079-4654-B35A-CB44B5305B81}" destId="{D2AF62D7-5BC4-48A0-AA3B-44D86D0C7504}" srcOrd="0" destOrd="0" presId="urn:microsoft.com/office/officeart/2005/8/layout/list1"/>
    <dgm:cxn modelId="{E643F9BC-0A14-462F-9742-D79CEAC427E2}" type="presParOf" srcId="{5E9DB52F-B079-4654-B35A-CB44B5305B81}" destId="{2CE9A165-7DEF-43AD-8616-D0866429A80F}" srcOrd="1" destOrd="0" presId="urn:microsoft.com/office/officeart/2005/8/layout/list1"/>
    <dgm:cxn modelId="{EBDBB337-F43E-4223-9348-E4BD1121EA19}" type="presParOf" srcId="{A2409FC7-6AE0-4A81-824B-9EFFDF5D9A23}" destId="{17C3A57D-AFCB-45C9-AA4A-BA0124F3EEFC}" srcOrd="1" destOrd="0" presId="urn:microsoft.com/office/officeart/2005/8/layout/list1"/>
    <dgm:cxn modelId="{33324AEB-2E0D-44ED-A77F-19375D5F7ADF}" type="presParOf" srcId="{A2409FC7-6AE0-4A81-824B-9EFFDF5D9A23}" destId="{99DD53C1-3617-478B-B138-0E9E400FD0BD}" srcOrd="2" destOrd="0" presId="urn:microsoft.com/office/officeart/2005/8/layout/list1"/>
    <dgm:cxn modelId="{88DC72BC-3FA7-4CC5-94C2-25C570BCBA91}" type="presParOf" srcId="{A2409FC7-6AE0-4A81-824B-9EFFDF5D9A23}" destId="{B6214DDC-D94E-47E1-9A6E-6E26D46607FC}" srcOrd="3" destOrd="0" presId="urn:microsoft.com/office/officeart/2005/8/layout/list1"/>
    <dgm:cxn modelId="{9A908786-47D4-4FE7-B8E8-4A526207D9EA}" type="presParOf" srcId="{A2409FC7-6AE0-4A81-824B-9EFFDF5D9A23}" destId="{D3570A4D-D805-4F56-AED3-B3F16624987B}" srcOrd="4" destOrd="0" presId="urn:microsoft.com/office/officeart/2005/8/layout/list1"/>
    <dgm:cxn modelId="{FC24358D-1BA9-46B8-9FF6-E7CAC7BD7C4A}" type="presParOf" srcId="{D3570A4D-D805-4F56-AED3-B3F16624987B}" destId="{9C4144E7-33A4-4D89-9058-27308B40771F}" srcOrd="0" destOrd="0" presId="urn:microsoft.com/office/officeart/2005/8/layout/list1"/>
    <dgm:cxn modelId="{B1F57CEF-6C49-4723-B8AF-D4F164D2235A}" type="presParOf" srcId="{D3570A4D-D805-4F56-AED3-B3F16624987B}" destId="{6F24F9EF-801A-404D-8959-7A23E0A145F0}" srcOrd="1" destOrd="0" presId="urn:microsoft.com/office/officeart/2005/8/layout/list1"/>
    <dgm:cxn modelId="{35352D39-3536-4449-8931-F043D66888F5}" type="presParOf" srcId="{A2409FC7-6AE0-4A81-824B-9EFFDF5D9A23}" destId="{77B0D066-EDD0-4C7B-81DE-DAEAF971FBA4}" srcOrd="5" destOrd="0" presId="urn:microsoft.com/office/officeart/2005/8/layout/list1"/>
    <dgm:cxn modelId="{069DB1DC-61EF-4F9F-8A6C-9CDFE6087D1A}" type="presParOf" srcId="{A2409FC7-6AE0-4A81-824B-9EFFDF5D9A23}" destId="{2B331C7A-B1D9-46D0-A22B-3A09CCBDA04B}" srcOrd="6" destOrd="0" presId="urn:microsoft.com/office/officeart/2005/8/layout/list1"/>
    <dgm:cxn modelId="{135D8E55-C9F9-48BA-ACF3-301E19734CAB}" type="presParOf" srcId="{A2409FC7-6AE0-4A81-824B-9EFFDF5D9A23}" destId="{FABB4F63-5ADF-49F6-B4C1-B8E57E2DBED1}" srcOrd="7" destOrd="0" presId="urn:microsoft.com/office/officeart/2005/8/layout/list1"/>
    <dgm:cxn modelId="{F654071B-F1A3-484C-A649-07B8D5338EC2}" type="presParOf" srcId="{A2409FC7-6AE0-4A81-824B-9EFFDF5D9A23}" destId="{6EA67F67-9E38-4EE2-8AC8-4875B1C798A5}" srcOrd="8" destOrd="0" presId="urn:microsoft.com/office/officeart/2005/8/layout/list1"/>
    <dgm:cxn modelId="{B4388A8B-EDE9-4B5F-87D8-5F080609A3D8}" type="presParOf" srcId="{6EA67F67-9E38-4EE2-8AC8-4875B1C798A5}" destId="{14BF63E2-88CA-4F04-9243-367A7FA2C123}" srcOrd="0" destOrd="0" presId="urn:microsoft.com/office/officeart/2005/8/layout/list1"/>
    <dgm:cxn modelId="{F693C8E6-092B-48E4-954D-C1CA4650595B}" type="presParOf" srcId="{6EA67F67-9E38-4EE2-8AC8-4875B1C798A5}" destId="{4F162288-E349-4C65-A69B-95E73D7D0746}" srcOrd="1" destOrd="0" presId="urn:microsoft.com/office/officeart/2005/8/layout/list1"/>
    <dgm:cxn modelId="{6BEB2E34-90A8-4749-9356-816A61C56F48}" type="presParOf" srcId="{A2409FC7-6AE0-4A81-824B-9EFFDF5D9A23}" destId="{9907B6C3-445A-4732-AB0A-F8548B4B6031}" srcOrd="9" destOrd="0" presId="urn:microsoft.com/office/officeart/2005/8/layout/list1"/>
    <dgm:cxn modelId="{D3AC4D86-867F-4F2E-90E6-2CE84551E311}" type="presParOf" srcId="{A2409FC7-6AE0-4A81-824B-9EFFDF5D9A23}" destId="{25B3DA0B-D27F-4F2C-BDCC-4F6B34F8E228}" srcOrd="10" destOrd="0" presId="urn:microsoft.com/office/officeart/2005/8/layout/list1"/>
    <dgm:cxn modelId="{69177614-7E4B-4701-9BDE-10B816C208C4}" type="presParOf" srcId="{A2409FC7-6AE0-4A81-824B-9EFFDF5D9A23}" destId="{B186A98D-617E-438E-8F9A-3297936F872D}" srcOrd="11" destOrd="0" presId="urn:microsoft.com/office/officeart/2005/8/layout/list1"/>
    <dgm:cxn modelId="{FA9883BA-D2A1-4EC7-BF1F-AF33A2604072}" type="presParOf" srcId="{A2409FC7-6AE0-4A81-824B-9EFFDF5D9A23}" destId="{5981E19E-B714-427F-AD66-59DECA76A688}" srcOrd="12" destOrd="0" presId="urn:microsoft.com/office/officeart/2005/8/layout/list1"/>
    <dgm:cxn modelId="{4F838141-250D-48BB-B5CD-8A3845FA384F}" type="presParOf" srcId="{5981E19E-B714-427F-AD66-59DECA76A688}" destId="{DE1E8B9B-8AD0-4172-9460-0CEDD62AC875}" srcOrd="0" destOrd="0" presId="urn:microsoft.com/office/officeart/2005/8/layout/list1"/>
    <dgm:cxn modelId="{59A28B74-6C4C-4C59-B612-ADD851242BDC}" type="presParOf" srcId="{5981E19E-B714-427F-AD66-59DECA76A688}" destId="{E4C440C6-85DB-4E54-9B3D-3A3DFE6B0AFB}" srcOrd="1" destOrd="0" presId="urn:microsoft.com/office/officeart/2005/8/layout/list1"/>
    <dgm:cxn modelId="{F6D7B91B-3934-4408-85C6-6C40C9777D08}" type="presParOf" srcId="{A2409FC7-6AE0-4A81-824B-9EFFDF5D9A23}" destId="{5582D175-A842-4A16-BE9D-FFE41EAD0A6A}" srcOrd="13" destOrd="0" presId="urn:microsoft.com/office/officeart/2005/8/layout/list1"/>
    <dgm:cxn modelId="{A82AD739-68DF-4757-B0A6-EF2CD70866F1}" type="presParOf" srcId="{A2409FC7-6AE0-4A81-824B-9EFFDF5D9A23}" destId="{17474795-C62F-450C-A09D-81190FF9C798}" srcOrd="14" destOrd="0" presId="urn:microsoft.com/office/officeart/2005/8/layout/list1"/>
    <dgm:cxn modelId="{A2FDBF89-B636-40A2-A33A-6A5222E6E896}" type="presParOf" srcId="{A2409FC7-6AE0-4A81-824B-9EFFDF5D9A23}" destId="{82EE83FC-743E-4C44-AC76-56D6D350549F}" srcOrd="15" destOrd="0" presId="urn:microsoft.com/office/officeart/2005/8/layout/list1"/>
    <dgm:cxn modelId="{35EC09B2-55E7-40A8-9318-BA791A1C0348}" type="presParOf" srcId="{A2409FC7-6AE0-4A81-824B-9EFFDF5D9A23}" destId="{BD277B83-C440-4F8E-BD35-7219E8BF1030}" srcOrd="16" destOrd="0" presId="urn:microsoft.com/office/officeart/2005/8/layout/list1"/>
    <dgm:cxn modelId="{1F71D9FC-7D07-41E2-85E9-83EAACD6FA18}" type="presParOf" srcId="{BD277B83-C440-4F8E-BD35-7219E8BF1030}" destId="{B6AEF076-10D6-4CD9-8F90-E554D803D206}" srcOrd="0" destOrd="0" presId="urn:microsoft.com/office/officeart/2005/8/layout/list1"/>
    <dgm:cxn modelId="{203DD205-B511-4294-A3E1-EAB388184275}" type="presParOf" srcId="{BD277B83-C440-4F8E-BD35-7219E8BF1030}" destId="{B902EBED-0DAC-4313-AB56-6357E2DBC6CD}" srcOrd="1" destOrd="0" presId="urn:microsoft.com/office/officeart/2005/8/layout/list1"/>
    <dgm:cxn modelId="{54D00864-6132-4174-9AC3-B7543F411AA4}" type="presParOf" srcId="{A2409FC7-6AE0-4A81-824B-9EFFDF5D9A23}" destId="{20AEC3E5-0797-4086-9F26-20AECB91E4AB}" srcOrd="17" destOrd="0" presId="urn:microsoft.com/office/officeart/2005/8/layout/list1"/>
    <dgm:cxn modelId="{2773AD08-3326-4059-9A81-F2E4690E8CD4}" type="presParOf" srcId="{A2409FC7-6AE0-4A81-824B-9EFFDF5D9A23}" destId="{8C93D9B6-EEE7-4447-B9ED-5589FE599AE8}" srcOrd="18" destOrd="0" presId="urn:microsoft.com/office/officeart/2005/8/layout/list1"/>
    <dgm:cxn modelId="{F29E700A-8580-4412-8F86-C54F2C5EFE5E}" type="presParOf" srcId="{A2409FC7-6AE0-4A81-824B-9EFFDF5D9A23}" destId="{4B335825-512B-495C-A20F-A449D89B225E}" srcOrd="19" destOrd="0" presId="urn:microsoft.com/office/officeart/2005/8/layout/list1"/>
    <dgm:cxn modelId="{332DF19B-9060-4774-8F0E-CBE7C2A04EFB}" type="presParOf" srcId="{A2409FC7-6AE0-4A81-824B-9EFFDF5D9A23}" destId="{1AB7C57B-A21D-4156-9B48-EF47D6D67934}" srcOrd="20" destOrd="0" presId="urn:microsoft.com/office/officeart/2005/8/layout/list1"/>
    <dgm:cxn modelId="{5D11DDE3-3974-4402-BB82-B61E055F8007}" type="presParOf" srcId="{1AB7C57B-A21D-4156-9B48-EF47D6D67934}" destId="{9AE761F9-8757-42C3-B0FE-F2EB49B94C8E}" srcOrd="0" destOrd="0" presId="urn:microsoft.com/office/officeart/2005/8/layout/list1"/>
    <dgm:cxn modelId="{6E85BB31-8573-47EF-90C6-BB879A39E8F9}" type="presParOf" srcId="{1AB7C57B-A21D-4156-9B48-EF47D6D67934}" destId="{EE02B7D4-4E23-47B9-AFF9-5133CA26EBA6}" srcOrd="1" destOrd="0" presId="urn:microsoft.com/office/officeart/2005/8/layout/list1"/>
    <dgm:cxn modelId="{20AE3853-B53E-4C55-8D10-6B3B69E85973}" type="presParOf" srcId="{A2409FC7-6AE0-4A81-824B-9EFFDF5D9A23}" destId="{B3A05220-3350-4199-828D-49FBFACD4C4F}" srcOrd="21" destOrd="0" presId="urn:microsoft.com/office/officeart/2005/8/layout/list1"/>
    <dgm:cxn modelId="{1368D89E-49AE-4E3B-9F4D-A3012C013EDC}" type="presParOf" srcId="{A2409FC7-6AE0-4A81-824B-9EFFDF5D9A23}" destId="{5326B1C4-B0EB-4696-A041-F120D2644BB9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1D032E7-70FB-4F64-83CE-BFF6565EA919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</dgm:pt>
    <dgm:pt modelId="{D38B98F5-C445-4667-87AE-48841E7D335A}">
      <dgm:prSet phldrT="[Текст]"/>
      <dgm:spPr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endParaRPr lang="uk-UA" dirty="0"/>
        </a:p>
      </dgm:t>
    </dgm:pt>
    <dgm:pt modelId="{289B9093-36EB-474E-B661-1E0D4122E42B}" type="parTrans" cxnId="{00570A32-ECC3-4EEA-830B-2EC09F3FFE8A}">
      <dgm:prSet/>
      <dgm:spPr/>
      <dgm:t>
        <a:bodyPr/>
        <a:lstStyle/>
        <a:p>
          <a:endParaRPr lang="uk-UA"/>
        </a:p>
      </dgm:t>
    </dgm:pt>
    <dgm:pt modelId="{5A101472-7F8E-4120-A161-2E710629F156}" type="sibTrans" cxnId="{00570A32-ECC3-4EEA-830B-2EC09F3FFE8A}">
      <dgm:prSet/>
      <dgm:spPr/>
      <dgm:t>
        <a:bodyPr/>
        <a:lstStyle/>
        <a:p>
          <a:endParaRPr lang="uk-UA"/>
        </a:p>
      </dgm:t>
    </dgm:pt>
    <dgm:pt modelId="{C1A4B4D0-25D6-40FF-A9A9-B79CDE0FD404}">
      <dgm:prSet phldrT="[Текст]"/>
      <dgm:spPr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endParaRPr lang="uk-UA" dirty="0"/>
        </a:p>
      </dgm:t>
    </dgm:pt>
    <dgm:pt modelId="{806AA16E-9661-4D71-978C-D04D82938A04}" type="parTrans" cxnId="{9F49D28C-23C4-44C3-83D3-6CDBA25E5678}">
      <dgm:prSet/>
      <dgm:spPr/>
      <dgm:t>
        <a:bodyPr/>
        <a:lstStyle/>
        <a:p>
          <a:endParaRPr lang="uk-UA"/>
        </a:p>
      </dgm:t>
    </dgm:pt>
    <dgm:pt modelId="{519C735A-1C3C-41BB-B2EE-D16F4AC9A9E4}" type="sibTrans" cxnId="{9F49D28C-23C4-44C3-83D3-6CDBA25E5678}">
      <dgm:prSet/>
      <dgm:spPr/>
      <dgm:t>
        <a:bodyPr/>
        <a:lstStyle/>
        <a:p>
          <a:endParaRPr lang="uk-UA"/>
        </a:p>
      </dgm:t>
    </dgm:pt>
    <dgm:pt modelId="{219C2C68-AE1D-46DC-92A3-E83C743219A7}">
      <dgm:prSet phldrT="[Текст]"/>
      <dgm:spPr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endParaRPr lang="uk-UA" dirty="0"/>
        </a:p>
      </dgm:t>
    </dgm:pt>
    <dgm:pt modelId="{72332AE4-E267-47A6-8B62-77FC19A23418}" type="parTrans" cxnId="{D46C1897-0199-4111-B4F7-F7271EF8D1A8}">
      <dgm:prSet/>
      <dgm:spPr/>
      <dgm:t>
        <a:bodyPr/>
        <a:lstStyle/>
        <a:p>
          <a:endParaRPr lang="uk-UA"/>
        </a:p>
      </dgm:t>
    </dgm:pt>
    <dgm:pt modelId="{FB13A5DC-3145-417B-9B70-0CF2BC116C32}" type="sibTrans" cxnId="{D46C1897-0199-4111-B4F7-F7271EF8D1A8}">
      <dgm:prSet/>
      <dgm:spPr/>
      <dgm:t>
        <a:bodyPr/>
        <a:lstStyle/>
        <a:p>
          <a:endParaRPr lang="uk-UA"/>
        </a:p>
      </dgm:t>
    </dgm:pt>
    <dgm:pt modelId="{52C22933-1582-4CE8-BBD7-836F494B551F}" type="pres">
      <dgm:prSet presAssocID="{F1D032E7-70FB-4F64-83CE-BFF6565EA919}" presName="arrowDiagram" presStyleCnt="0">
        <dgm:presLayoutVars>
          <dgm:chMax val="5"/>
          <dgm:dir/>
          <dgm:resizeHandles val="exact"/>
        </dgm:presLayoutVars>
      </dgm:prSet>
      <dgm:spPr/>
    </dgm:pt>
    <dgm:pt modelId="{538A9D80-F240-490E-8205-52EEF0C2358F}" type="pres">
      <dgm:prSet presAssocID="{F1D032E7-70FB-4F64-83CE-BFF6565EA919}" presName="arrow" presStyleLbl="bgShp" presStyleIdx="0" presStyleCnt="1" custLinFactNeighborX="15234" custLinFactNeighborY="2292"/>
      <dgm:spPr>
        <a:solidFill>
          <a:srgbClr val="CCECFF"/>
        </a:solidFill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9D57444E-37BD-4FCD-BC9D-2BCC5BBD3AC4}" type="pres">
      <dgm:prSet presAssocID="{F1D032E7-70FB-4F64-83CE-BFF6565EA919}" presName="arrowDiagram3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AD7D3F03-B6FA-43A6-96C2-E99A1FF2E1DF}" type="pres">
      <dgm:prSet presAssocID="{D38B98F5-C445-4667-87AE-48841E7D335A}" presName="bullet3a" presStyleLbl="node1" presStyleIdx="0" presStyleCnt="3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BE617B98-C7A7-460E-856E-1C8220147821}" type="pres">
      <dgm:prSet presAssocID="{D38B98F5-C445-4667-87AE-48841E7D335A}" presName="textBox3a" presStyleLbl="revTx" presStyleIdx="0" presStyleCnt="3" custScaleX="39645" custScaleY="22144" custLinFactNeighborX="-50027" custLinFactNeighborY="-88869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00912975-96AE-4700-8810-1DB4A6B5D3A7}" type="pres">
      <dgm:prSet presAssocID="{219C2C68-AE1D-46DC-92A3-E83C743219A7}" presName="bullet3b" presStyleLbl="node1" presStyleIdx="1" presStyleCnt="3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BEBF9D4C-BA50-4BC9-ADA1-71BE13A67BEF}" type="pres">
      <dgm:prSet presAssocID="{219C2C68-AE1D-46DC-92A3-E83C743219A7}" presName="textBox3b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C51BCAE-82D8-4911-B1AA-1CB06C32F479}" type="pres">
      <dgm:prSet presAssocID="{C1A4B4D0-25D6-40FF-A9A9-B79CDE0FD404}" presName="bullet3c" presStyleLbl="node1" presStyleIdx="2" presStyleCnt="3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BF4DFA2F-C32E-49E3-9E57-00808BADE303}" type="pres">
      <dgm:prSet presAssocID="{C1A4B4D0-25D6-40FF-A9A9-B79CDE0FD404}" presName="textBox3c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00570A32-ECC3-4EEA-830B-2EC09F3FFE8A}" srcId="{F1D032E7-70FB-4F64-83CE-BFF6565EA919}" destId="{D38B98F5-C445-4667-87AE-48841E7D335A}" srcOrd="0" destOrd="0" parTransId="{289B9093-36EB-474E-B661-1E0D4122E42B}" sibTransId="{5A101472-7F8E-4120-A161-2E710629F156}"/>
    <dgm:cxn modelId="{40A281BB-9E1E-453F-8511-8AC8C8062765}" type="presOf" srcId="{219C2C68-AE1D-46DC-92A3-E83C743219A7}" destId="{BEBF9D4C-BA50-4BC9-ADA1-71BE13A67BEF}" srcOrd="0" destOrd="0" presId="urn:microsoft.com/office/officeart/2005/8/layout/arrow2"/>
    <dgm:cxn modelId="{9F49D28C-23C4-44C3-83D3-6CDBA25E5678}" srcId="{F1D032E7-70FB-4F64-83CE-BFF6565EA919}" destId="{C1A4B4D0-25D6-40FF-A9A9-B79CDE0FD404}" srcOrd="2" destOrd="0" parTransId="{806AA16E-9661-4D71-978C-D04D82938A04}" sibTransId="{519C735A-1C3C-41BB-B2EE-D16F4AC9A9E4}"/>
    <dgm:cxn modelId="{D46C1897-0199-4111-B4F7-F7271EF8D1A8}" srcId="{F1D032E7-70FB-4F64-83CE-BFF6565EA919}" destId="{219C2C68-AE1D-46DC-92A3-E83C743219A7}" srcOrd="1" destOrd="0" parTransId="{72332AE4-E267-47A6-8B62-77FC19A23418}" sibTransId="{FB13A5DC-3145-417B-9B70-0CF2BC116C32}"/>
    <dgm:cxn modelId="{F45D90E3-F208-497C-9673-786D77F88A84}" type="presOf" srcId="{C1A4B4D0-25D6-40FF-A9A9-B79CDE0FD404}" destId="{BF4DFA2F-C32E-49E3-9E57-00808BADE303}" srcOrd="0" destOrd="0" presId="urn:microsoft.com/office/officeart/2005/8/layout/arrow2"/>
    <dgm:cxn modelId="{376DBD22-3DA3-4CBB-8D08-B9343673CF61}" type="presOf" srcId="{F1D032E7-70FB-4F64-83CE-BFF6565EA919}" destId="{52C22933-1582-4CE8-BBD7-836F494B551F}" srcOrd="0" destOrd="0" presId="urn:microsoft.com/office/officeart/2005/8/layout/arrow2"/>
    <dgm:cxn modelId="{C281D7DB-78C6-4A66-9AC1-8DCE9B66EE3B}" type="presOf" srcId="{D38B98F5-C445-4667-87AE-48841E7D335A}" destId="{BE617B98-C7A7-460E-856E-1C8220147821}" srcOrd="0" destOrd="0" presId="urn:microsoft.com/office/officeart/2005/8/layout/arrow2"/>
    <dgm:cxn modelId="{D311C7DD-4C6D-4C0B-A018-90EDE8755442}" type="presParOf" srcId="{52C22933-1582-4CE8-BBD7-836F494B551F}" destId="{538A9D80-F240-490E-8205-52EEF0C2358F}" srcOrd="0" destOrd="0" presId="urn:microsoft.com/office/officeart/2005/8/layout/arrow2"/>
    <dgm:cxn modelId="{D3E9054C-1D3F-4DDB-94FE-6B7A522BF8F8}" type="presParOf" srcId="{52C22933-1582-4CE8-BBD7-836F494B551F}" destId="{9D57444E-37BD-4FCD-BC9D-2BCC5BBD3AC4}" srcOrd="1" destOrd="0" presId="urn:microsoft.com/office/officeart/2005/8/layout/arrow2"/>
    <dgm:cxn modelId="{554559A1-0A15-432C-968C-0914C2FB50C2}" type="presParOf" srcId="{9D57444E-37BD-4FCD-BC9D-2BCC5BBD3AC4}" destId="{AD7D3F03-B6FA-43A6-96C2-E99A1FF2E1DF}" srcOrd="0" destOrd="0" presId="urn:microsoft.com/office/officeart/2005/8/layout/arrow2"/>
    <dgm:cxn modelId="{4DB599BF-AFB3-4C39-B494-CB458F2CDA11}" type="presParOf" srcId="{9D57444E-37BD-4FCD-BC9D-2BCC5BBD3AC4}" destId="{BE617B98-C7A7-460E-856E-1C8220147821}" srcOrd="1" destOrd="0" presId="urn:microsoft.com/office/officeart/2005/8/layout/arrow2"/>
    <dgm:cxn modelId="{28FADC3E-85E5-494E-BBCC-38701C4338C9}" type="presParOf" srcId="{9D57444E-37BD-4FCD-BC9D-2BCC5BBD3AC4}" destId="{00912975-96AE-4700-8810-1DB4A6B5D3A7}" srcOrd="2" destOrd="0" presId="urn:microsoft.com/office/officeart/2005/8/layout/arrow2"/>
    <dgm:cxn modelId="{70E5D32D-CFF6-4CB5-95F1-38834CCA2E43}" type="presParOf" srcId="{9D57444E-37BD-4FCD-BC9D-2BCC5BBD3AC4}" destId="{BEBF9D4C-BA50-4BC9-ADA1-71BE13A67BEF}" srcOrd="3" destOrd="0" presId="urn:microsoft.com/office/officeart/2005/8/layout/arrow2"/>
    <dgm:cxn modelId="{FBA02FB5-E73F-432E-8CFA-61E0AD70B537}" type="presParOf" srcId="{9D57444E-37BD-4FCD-BC9D-2BCC5BBD3AC4}" destId="{7C51BCAE-82D8-4911-B1AA-1CB06C32F479}" srcOrd="4" destOrd="0" presId="urn:microsoft.com/office/officeart/2005/8/layout/arrow2"/>
    <dgm:cxn modelId="{9119BFA8-28E8-46D5-810F-FD1627AD6CD7}" type="presParOf" srcId="{9D57444E-37BD-4FCD-BC9D-2BCC5BBD3AC4}" destId="{BF4DFA2F-C32E-49E3-9E57-00808BADE303}" srcOrd="5" destOrd="0" presId="urn:microsoft.com/office/officeart/2005/8/layout/arrow2"/>
  </dgm:cxnLst>
  <dgm:bg>
    <a:solidFill>
      <a:srgbClr val="F9F2EB"/>
    </a:solidFill>
  </dgm:bg>
  <dgm:whole>
    <a:ln>
      <a:solidFill>
        <a:srgbClr val="F9F2EB"/>
      </a:solidFill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CF26D8C7-A5B9-45B3-842A-9E0F51998A99}" type="doc">
      <dgm:prSet loTypeId="urn:microsoft.com/office/officeart/2005/8/layout/vList2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FDA63EDB-B7C3-4A55-BC59-861E6CAF8DDA}">
      <dgm:prSet phldrT="[Текст]"/>
      <dgm:spPr>
        <a:solidFill>
          <a:srgbClr val="0070C0"/>
        </a:solidFill>
      </dgm:spPr>
      <dgm:t>
        <a:bodyPr/>
        <a:lstStyle/>
        <a:p>
          <a:pPr rtl="0"/>
          <a:r>
            <a:rPr kumimoji="1" lang="ru-RU" b="1" i="0" u="none" strike="noStrike" cap="none" normalizeH="0" baseline="0" dirty="0" smtClean="0">
              <a:ln/>
              <a:effectLst/>
              <a:latin typeface="Arial" charset="0"/>
            </a:rPr>
            <a:t>На кого распространяется действие нормативно-правового</a:t>
          </a:r>
          <a:r>
            <a:rPr kumimoji="1" lang="ru-RU" b="0" i="0" u="none" strike="noStrike" cap="none" normalizeH="0" baseline="0" dirty="0" smtClean="0">
              <a:ln/>
              <a:effectLst/>
              <a:latin typeface="Arial" charset="0"/>
            </a:rPr>
            <a:t> </a:t>
          </a:r>
          <a:r>
            <a:rPr kumimoji="1" lang="ru-RU" b="1" i="0" u="none" strike="noStrike" cap="none" normalizeH="0" baseline="0" dirty="0" smtClean="0">
              <a:ln/>
              <a:effectLst/>
              <a:latin typeface="Arial" charset="0"/>
            </a:rPr>
            <a:t>акта</a:t>
          </a:r>
          <a:endParaRPr lang="uk-UA" dirty="0"/>
        </a:p>
      </dgm:t>
    </dgm:pt>
    <dgm:pt modelId="{16B22689-25A3-4681-8865-32896695E2FA}" type="parTrans" cxnId="{DEDF6875-2D8A-43E6-A63B-925587DF4E49}">
      <dgm:prSet/>
      <dgm:spPr/>
      <dgm:t>
        <a:bodyPr/>
        <a:lstStyle/>
        <a:p>
          <a:endParaRPr lang="uk-UA"/>
        </a:p>
      </dgm:t>
    </dgm:pt>
    <dgm:pt modelId="{67991A1D-FE9D-4A6E-815E-693644E5F83D}" type="sibTrans" cxnId="{DEDF6875-2D8A-43E6-A63B-925587DF4E49}">
      <dgm:prSet/>
      <dgm:spPr/>
      <dgm:t>
        <a:bodyPr/>
        <a:lstStyle/>
        <a:p>
          <a:endParaRPr lang="uk-UA"/>
        </a:p>
      </dgm:t>
    </dgm:pt>
    <dgm:pt modelId="{8B49D6EA-03FF-449D-85BF-C25AEBFDD2D1}">
      <dgm:prSet phldrT="[Текст]"/>
      <dgm:spPr/>
      <dgm:t>
        <a:bodyPr/>
        <a:lstStyle/>
        <a:p>
          <a:r>
            <a:rPr kumimoji="1" lang="ru-RU" b="1" i="0" u="none" strike="noStrike" cap="none" normalizeH="0" baseline="0" dirty="0" smtClean="0">
              <a:ln/>
              <a:effectLst/>
              <a:latin typeface="Arial" charset="0"/>
            </a:rPr>
            <a:t>Небанковские финансовые организации, которые планируют стать платежными организациями и/или участниками внутригосударственных</a:t>
          </a:r>
          <a:r>
            <a:rPr kumimoji="1" lang="en-US" b="1" i="0" u="none" strike="noStrike" cap="none" normalizeH="0" baseline="0" dirty="0" smtClean="0">
              <a:ln/>
              <a:effectLst/>
              <a:latin typeface="Arial" charset="0"/>
            </a:rPr>
            <a:t>/</a:t>
          </a:r>
          <a:r>
            <a:rPr kumimoji="1" lang="ru-RU" b="1" i="0" u="none" strike="noStrike" cap="none" normalizeH="0" baseline="0" dirty="0" smtClean="0">
              <a:ln/>
              <a:effectLst/>
              <a:latin typeface="Arial" charset="0"/>
            </a:rPr>
            <a:t>международных платежных систем и осуществлять перевод средств в национальной валюте без открытия счетов</a:t>
          </a:r>
          <a:endParaRPr lang="uk-UA" dirty="0"/>
        </a:p>
      </dgm:t>
    </dgm:pt>
    <dgm:pt modelId="{32D34755-D387-471D-B661-AE7368B67C56}" type="parTrans" cxnId="{D3C619ED-E04B-4CB3-91B9-7A739670A1D4}">
      <dgm:prSet/>
      <dgm:spPr/>
      <dgm:t>
        <a:bodyPr/>
        <a:lstStyle/>
        <a:p>
          <a:endParaRPr lang="uk-UA"/>
        </a:p>
      </dgm:t>
    </dgm:pt>
    <dgm:pt modelId="{9E4393C8-D6A6-4BC0-BA12-30227704BEE1}" type="sibTrans" cxnId="{D3C619ED-E04B-4CB3-91B9-7A739670A1D4}">
      <dgm:prSet/>
      <dgm:spPr/>
      <dgm:t>
        <a:bodyPr/>
        <a:lstStyle/>
        <a:p>
          <a:endParaRPr lang="uk-UA"/>
        </a:p>
      </dgm:t>
    </dgm:pt>
    <dgm:pt modelId="{610B1681-91EB-4D5D-A8D5-BA311815E4B2}">
      <dgm:prSet phldrT="[Текст]"/>
      <dgm:spPr>
        <a:solidFill>
          <a:srgbClr val="0070C0"/>
        </a:solidFill>
      </dgm:spPr>
      <dgm:t>
        <a:bodyPr/>
        <a:lstStyle/>
        <a:p>
          <a:pPr rtl="0"/>
          <a:r>
            <a:rPr kumimoji="1" lang="ru-RU" b="1" i="0" u="none" strike="noStrike" cap="none" normalizeH="0" baseline="0" smtClean="0">
              <a:ln/>
              <a:effectLst/>
              <a:latin typeface="Arial" charset="0"/>
            </a:rPr>
            <a:t>Срок действия лицензии</a:t>
          </a:r>
          <a:endParaRPr lang="uk-UA" dirty="0"/>
        </a:p>
      </dgm:t>
    </dgm:pt>
    <dgm:pt modelId="{99652C0B-56FB-4324-B905-057776E77D0E}" type="parTrans" cxnId="{763CA57A-089F-49F3-ADF7-81C31715B4A7}">
      <dgm:prSet/>
      <dgm:spPr/>
      <dgm:t>
        <a:bodyPr/>
        <a:lstStyle/>
        <a:p>
          <a:endParaRPr lang="uk-UA"/>
        </a:p>
      </dgm:t>
    </dgm:pt>
    <dgm:pt modelId="{DC44D813-84C1-495C-BBF2-39A467EA3EFC}" type="sibTrans" cxnId="{763CA57A-089F-49F3-ADF7-81C31715B4A7}">
      <dgm:prSet/>
      <dgm:spPr/>
      <dgm:t>
        <a:bodyPr/>
        <a:lstStyle/>
        <a:p>
          <a:endParaRPr lang="uk-UA"/>
        </a:p>
      </dgm:t>
    </dgm:pt>
    <dgm:pt modelId="{16C7A776-B5E4-40B6-8FCD-801D3DE95421}">
      <dgm:prSet phldrT="[Текст]"/>
      <dgm:spPr/>
      <dgm:t>
        <a:bodyPr/>
        <a:lstStyle/>
        <a:p>
          <a:pPr rtl="0"/>
          <a:r>
            <a:rPr kumimoji="1" lang="ru-RU" b="1" i="0" u="none" strike="noStrike" cap="none" normalizeH="0" baseline="0" smtClean="0">
              <a:ln/>
              <a:effectLst/>
              <a:latin typeface="Arial" charset="0"/>
            </a:rPr>
            <a:t>Не ограничен</a:t>
          </a:r>
          <a:endParaRPr lang="uk-UA" dirty="0"/>
        </a:p>
      </dgm:t>
    </dgm:pt>
    <dgm:pt modelId="{581C2701-6217-4D3F-9619-B683C3787AB5}" type="parTrans" cxnId="{854E5DB6-BBA7-477C-B295-38A621F5AE9D}">
      <dgm:prSet/>
      <dgm:spPr/>
      <dgm:t>
        <a:bodyPr/>
        <a:lstStyle/>
        <a:p>
          <a:endParaRPr lang="uk-UA"/>
        </a:p>
      </dgm:t>
    </dgm:pt>
    <dgm:pt modelId="{0954DCD4-EB6A-4227-8961-24CE46857FDF}" type="sibTrans" cxnId="{854E5DB6-BBA7-477C-B295-38A621F5AE9D}">
      <dgm:prSet/>
      <dgm:spPr/>
      <dgm:t>
        <a:bodyPr/>
        <a:lstStyle/>
        <a:p>
          <a:endParaRPr lang="uk-UA"/>
        </a:p>
      </dgm:t>
    </dgm:pt>
    <dgm:pt modelId="{A90190DA-1086-4216-B9D8-876A971FD09F}">
      <dgm:prSet/>
      <dgm:spPr>
        <a:solidFill>
          <a:srgbClr val="0070C0"/>
        </a:solidFill>
      </dgm:spPr>
      <dgm:t>
        <a:bodyPr/>
        <a:lstStyle/>
        <a:p>
          <a:pPr rtl="0"/>
          <a:r>
            <a:rPr kumimoji="1" lang="ru-RU" b="1" i="0" u="none" strike="noStrike" cap="none" normalizeH="0" baseline="0" smtClean="0">
              <a:ln/>
              <a:effectLst/>
              <a:latin typeface="Arial" charset="0"/>
            </a:rPr>
            <a:t>Отзыв лицензии</a:t>
          </a:r>
          <a:endParaRPr kumimoji="1" lang="uk-UA" b="1" i="0" u="none" strike="noStrike" cap="none" normalizeH="0" baseline="0" dirty="0" smtClean="0">
            <a:ln/>
            <a:effectLst/>
            <a:latin typeface="Arial" charset="0"/>
          </a:endParaRPr>
        </a:p>
      </dgm:t>
    </dgm:pt>
    <dgm:pt modelId="{D77B24CB-0CB4-44BE-B4E3-37CAAF405AE6}" type="parTrans" cxnId="{48DDD1EB-C6D8-4593-9716-36C6957E4310}">
      <dgm:prSet/>
      <dgm:spPr/>
      <dgm:t>
        <a:bodyPr/>
        <a:lstStyle/>
        <a:p>
          <a:endParaRPr lang="uk-UA"/>
        </a:p>
      </dgm:t>
    </dgm:pt>
    <dgm:pt modelId="{31BDDD94-FBBD-4D55-988A-7AFCBB260E44}" type="sibTrans" cxnId="{48DDD1EB-C6D8-4593-9716-36C6957E4310}">
      <dgm:prSet/>
      <dgm:spPr/>
      <dgm:t>
        <a:bodyPr/>
        <a:lstStyle/>
        <a:p>
          <a:endParaRPr lang="uk-UA"/>
        </a:p>
      </dgm:t>
    </dgm:pt>
    <dgm:pt modelId="{71BFE2EB-4B6F-4BCB-A4AF-9FD84A1FBEBF}">
      <dgm:prSet/>
      <dgm:spPr/>
      <dgm:t>
        <a:bodyPr/>
        <a:lstStyle/>
        <a:p>
          <a:pPr rtl="0"/>
          <a:r>
            <a:rPr kumimoji="1" lang="ru-RU" b="1" i="0" u="none" strike="noStrike" cap="none" normalizeH="0" baseline="0" smtClean="0">
              <a:ln/>
              <a:effectLst/>
              <a:latin typeface="Arial" charset="0"/>
            </a:rPr>
            <a:t>Предусмотрено </a:t>
          </a:r>
          <a:endParaRPr kumimoji="1" lang="uk-UA" b="1" i="0" u="none" strike="noStrike" cap="none" normalizeH="0" baseline="0" dirty="0" smtClean="0">
            <a:ln/>
            <a:effectLst/>
            <a:latin typeface="Arial" charset="0"/>
          </a:endParaRPr>
        </a:p>
      </dgm:t>
    </dgm:pt>
    <dgm:pt modelId="{2156280D-7E86-4ED2-B286-8E3F8EC97659}" type="parTrans" cxnId="{B57ED832-CE5D-4C4F-AC56-294225A88E8A}">
      <dgm:prSet/>
      <dgm:spPr/>
      <dgm:t>
        <a:bodyPr/>
        <a:lstStyle/>
        <a:p>
          <a:endParaRPr lang="uk-UA"/>
        </a:p>
      </dgm:t>
    </dgm:pt>
    <dgm:pt modelId="{71F5AEFA-7915-4F91-9582-D37E6AC7954D}" type="sibTrans" cxnId="{B57ED832-CE5D-4C4F-AC56-294225A88E8A}">
      <dgm:prSet/>
      <dgm:spPr/>
      <dgm:t>
        <a:bodyPr/>
        <a:lstStyle/>
        <a:p>
          <a:endParaRPr lang="uk-UA"/>
        </a:p>
      </dgm:t>
    </dgm:pt>
    <dgm:pt modelId="{825BA306-ED43-4F91-BAAA-9DBD558A19D0}">
      <dgm:prSet/>
      <dgm:spPr>
        <a:solidFill>
          <a:srgbClr val="0070C0"/>
        </a:solidFill>
      </dgm:spPr>
      <dgm:t>
        <a:bodyPr/>
        <a:lstStyle/>
        <a:p>
          <a:pPr rtl="0"/>
          <a:r>
            <a:rPr kumimoji="1" lang="ru-RU" b="1" i="0" u="none" strike="noStrike" cap="none" normalizeH="0" baseline="0" smtClean="0">
              <a:ln/>
              <a:effectLst/>
              <a:latin typeface="Arial" charset="0"/>
            </a:rPr>
            <a:t>Плата за выдачу лицензии</a:t>
          </a:r>
          <a:r>
            <a:rPr kumimoji="1" lang="en-US" b="1" i="0" u="none" strike="noStrike" cap="none" normalizeH="0" baseline="0" smtClean="0">
              <a:ln/>
              <a:effectLst/>
              <a:latin typeface="Times New Roman" pitchFamily="18" charset="0"/>
              <a:cs typeface="Times New Roman" pitchFamily="18" charset="0"/>
            </a:rPr>
            <a:t>*</a:t>
          </a:r>
          <a:endParaRPr kumimoji="1" lang="en-US" b="1" i="0" u="none" strike="noStrike" cap="none" normalizeH="0" baseline="0" dirty="0" smtClean="0">
            <a:ln/>
            <a:effectLst/>
            <a:latin typeface="Times New Roman" pitchFamily="18" charset="0"/>
            <a:cs typeface="Times New Roman" pitchFamily="18" charset="0"/>
          </a:endParaRPr>
        </a:p>
      </dgm:t>
    </dgm:pt>
    <dgm:pt modelId="{372CF418-D432-4230-AF8D-F9DF9352EEE1}" type="parTrans" cxnId="{32AAE36E-395D-4C18-B6A6-3BE6D9357535}">
      <dgm:prSet/>
      <dgm:spPr/>
      <dgm:t>
        <a:bodyPr/>
        <a:lstStyle/>
        <a:p>
          <a:endParaRPr lang="uk-UA"/>
        </a:p>
      </dgm:t>
    </dgm:pt>
    <dgm:pt modelId="{D22A3FA4-4524-42D3-915A-DE49663D019C}" type="sibTrans" cxnId="{32AAE36E-395D-4C18-B6A6-3BE6D9357535}">
      <dgm:prSet/>
      <dgm:spPr/>
      <dgm:t>
        <a:bodyPr/>
        <a:lstStyle/>
        <a:p>
          <a:endParaRPr lang="uk-UA"/>
        </a:p>
      </dgm:t>
    </dgm:pt>
    <dgm:pt modelId="{934034C2-BBC5-45CA-97B4-C0F05CBDF566}">
      <dgm:prSet/>
      <dgm:spPr/>
      <dgm:t>
        <a:bodyPr/>
        <a:lstStyle/>
        <a:p>
          <a:pPr rtl="0"/>
          <a:r>
            <a:rPr kumimoji="1" lang="ru-RU" b="1" i="0" u="none" strike="noStrike" cap="none" normalizeH="0" baseline="0" dirty="0" smtClean="0">
              <a:ln/>
              <a:effectLst/>
              <a:latin typeface="Arial" charset="0"/>
            </a:rPr>
            <a:t>26 100 </a:t>
          </a:r>
          <a:r>
            <a:rPr kumimoji="1" lang="ru-RU" b="1" i="0" u="none" strike="noStrike" cap="none" normalizeH="0" baseline="0" dirty="0" err="1" smtClean="0">
              <a:ln/>
              <a:effectLst/>
              <a:latin typeface="Arial" charset="0"/>
            </a:rPr>
            <a:t>грн</a:t>
          </a:r>
          <a:r>
            <a:rPr kumimoji="1" lang="ru-RU" b="1" i="0" u="none" strike="noStrike" cap="none" normalizeH="0" baseline="0" dirty="0" smtClean="0">
              <a:ln/>
              <a:effectLst/>
              <a:latin typeface="Arial" charset="0"/>
            </a:rPr>
            <a:t>.</a:t>
          </a:r>
          <a:endParaRPr kumimoji="1" lang="en-US" b="1" i="0" u="none" strike="noStrike" cap="none" normalizeH="0" baseline="0" dirty="0" smtClean="0">
            <a:ln/>
            <a:effectLst/>
            <a:latin typeface="Times New Roman" pitchFamily="18" charset="0"/>
            <a:cs typeface="Times New Roman" pitchFamily="18" charset="0"/>
          </a:endParaRPr>
        </a:p>
      </dgm:t>
    </dgm:pt>
    <dgm:pt modelId="{6FC7DB81-BE9A-4BB3-AF52-A5EBE37690EB}" type="parTrans" cxnId="{CEE818CD-9BA0-46FF-89E3-D3D364841110}">
      <dgm:prSet/>
      <dgm:spPr/>
      <dgm:t>
        <a:bodyPr/>
        <a:lstStyle/>
        <a:p>
          <a:endParaRPr lang="uk-UA"/>
        </a:p>
      </dgm:t>
    </dgm:pt>
    <dgm:pt modelId="{A10844B5-E435-453F-8383-F05B68E2D8AA}" type="sibTrans" cxnId="{CEE818CD-9BA0-46FF-89E3-D3D364841110}">
      <dgm:prSet/>
      <dgm:spPr/>
      <dgm:t>
        <a:bodyPr/>
        <a:lstStyle/>
        <a:p>
          <a:endParaRPr lang="uk-UA"/>
        </a:p>
      </dgm:t>
    </dgm:pt>
    <dgm:pt modelId="{8D3CDCA0-9DD3-4D6C-879C-BB0303F2E9DF}" type="pres">
      <dgm:prSet presAssocID="{CF26D8C7-A5B9-45B3-842A-9E0F51998A9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E3DA89FE-2888-429B-A5BD-5411B88310C9}" type="pres">
      <dgm:prSet presAssocID="{FDA63EDB-B7C3-4A55-BC59-861E6CAF8DDA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3F60CCF0-30D8-4A50-BCE4-B56E0C75CC44}" type="pres">
      <dgm:prSet presAssocID="{FDA63EDB-B7C3-4A55-BC59-861E6CAF8DDA}" presName="childText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C5E018E-EBAC-4FC3-8C00-BE959350E773}" type="pres">
      <dgm:prSet presAssocID="{610B1681-91EB-4D5D-A8D5-BA311815E4B2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7911DF6-9C75-4A60-BA56-8553E4BD5F81}" type="pres">
      <dgm:prSet presAssocID="{610B1681-91EB-4D5D-A8D5-BA311815E4B2}" presName="childText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0BD0B07C-7F8D-4F8A-9344-350DC527EFB5}" type="pres">
      <dgm:prSet presAssocID="{A90190DA-1086-4216-B9D8-876A971FD09F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0B6B6A68-33FB-4A45-B701-BE7E66583ABB}" type="pres">
      <dgm:prSet presAssocID="{A90190DA-1086-4216-B9D8-876A971FD09F}" presName="childText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EBE0D1D-DD96-4140-889F-77FE2B2F45F9}" type="pres">
      <dgm:prSet presAssocID="{825BA306-ED43-4F91-BAAA-9DBD558A19D0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B3D4703-246E-4F13-BA7A-0824E72380AD}" type="pres">
      <dgm:prSet presAssocID="{825BA306-ED43-4F91-BAAA-9DBD558A19D0}" presName="childText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9389DCA8-1AA6-4109-82E2-318566AA8D51}" type="presOf" srcId="{934034C2-BBC5-45CA-97B4-C0F05CBDF566}" destId="{7B3D4703-246E-4F13-BA7A-0824E72380AD}" srcOrd="0" destOrd="0" presId="urn:microsoft.com/office/officeart/2005/8/layout/vList2"/>
    <dgm:cxn modelId="{B57ED832-CE5D-4C4F-AC56-294225A88E8A}" srcId="{A90190DA-1086-4216-B9D8-876A971FD09F}" destId="{71BFE2EB-4B6F-4BCB-A4AF-9FD84A1FBEBF}" srcOrd="0" destOrd="0" parTransId="{2156280D-7E86-4ED2-B286-8E3F8EC97659}" sibTransId="{71F5AEFA-7915-4F91-9582-D37E6AC7954D}"/>
    <dgm:cxn modelId="{C09E90D3-C7D1-4578-81DA-002A9763C36D}" type="presOf" srcId="{8B49D6EA-03FF-449D-85BF-C25AEBFDD2D1}" destId="{3F60CCF0-30D8-4A50-BCE4-B56E0C75CC44}" srcOrd="0" destOrd="0" presId="urn:microsoft.com/office/officeart/2005/8/layout/vList2"/>
    <dgm:cxn modelId="{9464143E-49F9-4EAD-832A-F14C0DF29C2E}" type="presOf" srcId="{825BA306-ED43-4F91-BAAA-9DBD558A19D0}" destId="{1EBE0D1D-DD96-4140-889F-77FE2B2F45F9}" srcOrd="0" destOrd="0" presId="urn:microsoft.com/office/officeart/2005/8/layout/vList2"/>
    <dgm:cxn modelId="{6A84C6D5-E1AA-4BDA-8E87-D5068CEA188E}" type="presOf" srcId="{610B1681-91EB-4D5D-A8D5-BA311815E4B2}" destId="{4C5E018E-EBAC-4FC3-8C00-BE959350E773}" srcOrd="0" destOrd="0" presId="urn:microsoft.com/office/officeart/2005/8/layout/vList2"/>
    <dgm:cxn modelId="{DEDF6875-2D8A-43E6-A63B-925587DF4E49}" srcId="{CF26D8C7-A5B9-45B3-842A-9E0F51998A99}" destId="{FDA63EDB-B7C3-4A55-BC59-861E6CAF8DDA}" srcOrd="0" destOrd="0" parTransId="{16B22689-25A3-4681-8865-32896695E2FA}" sibTransId="{67991A1D-FE9D-4A6E-815E-693644E5F83D}"/>
    <dgm:cxn modelId="{33624223-4FBA-4FA5-AC71-63765F60C422}" type="presOf" srcId="{71BFE2EB-4B6F-4BCB-A4AF-9FD84A1FBEBF}" destId="{0B6B6A68-33FB-4A45-B701-BE7E66583ABB}" srcOrd="0" destOrd="0" presId="urn:microsoft.com/office/officeart/2005/8/layout/vList2"/>
    <dgm:cxn modelId="{E26C0AA6-0479-466E-9EF4-3335D55FCBF0}" type="presOf" srcId="{A90190DA-1086-4216-B9D8-876A971FD09F}" destId="{0BD0B07C-7F8D-4F8A-9344-350DC527EFB5}" srcOrd="0" destOrd="0" presId="urn:microsoft.com/office/officeart/2005/8/layout/vList2"/>
    <dgm:cxn modelId="{854E5DB6-BBA7-477C-B295-38A621F5AE9D}" srcId="{610B1681-91EB-4D5D-A8D5-BA311815E4B2}" destId="{16C7A776-B5E4-40B6-8FCD-801D3DE95421}" srcOrd="0" destOrd="0" parTransId="{581C2701-6217-4D3F-9619-B683C3787AB5}" sibTransId="{0954DCD4-EB6A-4227-8961-24CE46857FDF}"/>
    <dgm:cxn modelId="{EAA9DD42-B527-4373-A419-604D2F4BE147}" type="presOf" srcId="{CF26D8C7-A5B9-45B3-842A-9E0F51998A99}" destId="{8D3CDCA0-9DD3-4D6C-879C-BB0303F2E9DF}" srcOrd="0" destOrd="0" presId="urn:microsoft.com/office/officeart/2005/8/layout/vList2"/>
    <dgm:cxn modelId="{BC564398-2651-4216-9957-70C9154E15CE}" type="presOf" srcId="{16C7A776-B5E4-40B6-8FCD-801D3DE95421}" destId="{E7911DF6-9C75-4A60-BA56-8553E4BD5F81}" srcOrd="0" destOrd="0" presId="urn:microsoft.com/office/officeart/2005/8/layout/vList2"/>
    <dgm:cxn modelId="{D3C619ED-E04B-4CB3-91B9-7A739670A1D4}" srcId="{FDA63EDB-B7C3-4A55-BC59-861E6CAF8DDA}" destId="{8B49D6EA-03FF-449D-85BF-C25AEBFDD2D1}" srcOrd="0" destOrd="0" parTransId="{32D34755-D387-471D-B661-AE7368B67C56}" sibTransId="{9E4393C8-D6A6-4BC0-BA12-30227704BEE1}"/>
    <dgm:cxn modelId="{32AAE36E-395D-4C18-B6A6-3BE6D9357535}" srcId="{CF26D8C7-A5B9-45B3-842A-9E0F51998A99}" destId="{825BA306-ED43-4F91-BAAA-9DBD558A19D0}" srcOrd="3" destOrd="0" parTransId="{372CF418-D432-4230-AF8D-F9DF9352EEE1}" sibTransId="{D22A3FA4-4524-42D3-915A-DE49663D019C}"/>
    <dgm:cxn modelId="{763CA57A-089F-49F3-ADF7-81C31715B4A7}" srcId="{CF26D8C7-A5B9-45B3-842A-9E0F51998A99}" destId="{610B1681-91EB-4D5D-A8D5-BA311815E4B2}" srcOrd="1" destOrd="0" parTransId="{99652C0B-56FB-4324-B905-057776E77D0E}" sibTransId="{DC44D813-84C1-495C-BBF2-39A467EA3EFC}"/>
    <dgm:cxn modelId="{CEE818CD-9BA0-46FF-89E3-D3D364841110}" srcId="{825BA306-ED43-4F91-BAAA-9DBD558A19D0}" destId="{934034C2-BBC5-45CA-97B4-C0F05CBDF566}" srcOrd="0" destOrd="0" parTransId="{6FC7DB81-BE9A-4BB3-AF52-A5EBE37690EB}" sibTransId="{A10844B5-E435-453F-8383-F05B68E2D8AA}"/>
    <dgm:cxn modelId="{48DDD1EB-C6D8-4593-9716-36C6957E4310}" srcId="{CF26D8C7-A5B9-45B3-842A-9E0F51998A99}" destId="{A90190DA-1086-4216-B9D8-876A971FD09F}" srcOrd="2" destOrd="0" parTransId="{D77B24CB-0CB4-44BE-B4E3-37CAAF405AE6}" sibTransId="{31BDDD94-FBBD-4D55-988A-7AFCBB260E44}"/>
    <dgm:cxn modelId="{B881876A-80E4-4F94-B303-0A26A5747EC2}" type="presOf" srcId="{FDA63EDB-B7C3-4A55-BC59-861E6CAF8DDA}" destId="{E3DA89FE-2888-429B-A5BD-5411B88310C9}" srcOrd="0" destOrd="0" presId="urn:microsoft.com/office/officeart/2005/8/layout/vList2"/>
    <dgm:cxn modelId="{28424CB6-8441-498B-A495-CC896EC8BF02}" type="presParOf" srcId="{8D3CDCA0-9DD3-4D6C-879C-BB0303F2E9DF}" destId="{E3DA89FE-2888-429B-A5BD-5411B88310C9}" srcOrd="0" destOrd="0" presId="urn:microsoft.com/office/officeart/2005/8/layout/vList2"/>
    <dgm:cxn modelId="{8191BE35-444E-4AD7-B199-CEA23F3F6B9D}" type="presParOf" srcId="{8D3CDCA0-9DD3-4D6C-879C-BB0303F2E9DF}" destId="{3F60CCF0-30D8-4A50-BCE4-B56E0C75CC44}" srcOrd="1" destOrd="0" presId="urn:microsoft.com/office/officeart/2005/8/layout/vList2"/>
    <dgm:cxn modelId="{00A3DFEC-3CDB-4BD6-B5B2-363D8743951A}" type="presParOf" srcId="{8D3CDCA0-9DD3-4D6C-879C-BB0303F2E9DF}" destId="{4C5E018E-EBAC-4FC3-8C00-BE959350E773}" srcOrd="2" destOrd="0" presId="urn:microsoft.com/office/officeart/2005/8/layout/vList2"/>
    <dgm:cxn modelId="{3A173019-02F0-47CA-97A2-0B7A166123DB}" type="presParOf" srcId="{8D3CDCA0-9DD3-4D6C-879C-BB0303F2E9DF}" destId="{E7911DF6-9C75-4A60-BA56-8553E4BD5F81}" srcOrd="3" destOrd="0" presId="urn:microsoft.com/office/officeart/2005/8/layout/vList2"/>
    <dgm:cxn modelId="{8BBD776C-6BE0-48A3-9B93-E2A9B89A5D31}" type="presParOf" srcId="{8D3CDCA0-9DD3-4D6C-879C-BB0303F2E9DF}" destId="{0BD0B07C-7F8D-4F8A-9344-350DC527EFB5}" srcOrd="4" destOrd="0" presId="urn:microsoft.com/office/officeart/2005/8/layout/vList2"/>
    <dgm:cxn modelId="{1B30261D-CE4C-4D87-95AB-0FA5AD622D97}" type="presParOf" srcId="{8D3CDCA0-9DD3-4D6C-879C-BB0303F2E9DF}" destId="{0B6B6A68-33FB-4A45-B701-BE7E66583ABB}" srcOrd="5" destOrd="0" presId="urn:microsoft.com/office/officeart/2005/8/layout/vList2"/>
    <dgm:cxn modelId="{1B463C8A-F22D-4F0A-B6E6-2F6B19325EB5}" type="presParOf" srcId="{8D3CDCA0-9DD3-4D6C-879C-BB0303F2E9DF}" destId="{1EBE0D1D-DD96-4140-889F-77FE2B2F45F9}" srcOrd="6" destOrd="0" presId="urn:microsoft.com/office/officeart/2005/8/layout/vList2"/>
    <dgm:cxn modelId="{ED096D9E-3E6F-470D-A5D2-EF948F94FA64}" type="presParOf" srcId="{8D3CDCA0-9DD3-4D6C-879C-BB0303F2E9DF}" destId="{7B3D4703-246E-4F13-BA7A-0824E72380AD}" srcOrd="7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03A3E3-E4D1-445F-98C0-C9DAD8F7B637}">
      <dsp:nvSpPr>
        <dsp:cNvPr id="0" name=""/>
        <dsp:cNvSpPr/>
      </dsp:nvSpPr>
      <dsp:spPr>
        <a:xfrm>
          <a:off x="0" y="8929"/>
          <a:ext cx="8572560" cy="919160"/>
        </a:xfrm>
        <a:prstGeom prst="roundRect">
          <a:avLst/>
        </a:prstGeom>
        <a:solidFill>
          <a:srgbClr val="CCFF99"/>
        </a:solidFill>
        <a:ln>
          <a:noFill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noProof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Закон Украины “О Национальном банке Украины"</a:t>
          </a:r>
          <a:endParaRPr lang="ru-RU" sz="2000" b="1" kern="1200" noProof="0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4870" y="53799"/>
        <a:ext cx="8482820" cy="829420"/>
      </dsp:txXfrm>
    </dsp:sp>
    <dsp:sp modelId="{568F6F5E-926D-44F0-A827-AB445F8907DC}">
      <dsp:nvSpPr>
        <dsp:cNvPr id="0" name=""/>
        <dsp:cNvSpPr/>
      </dsp:nvSpPr>
      <dsp:spPr>
        <a:xfrm>
          <a:off x="0" y="1113303"/>
          <a:ext cx="8572560" cy="973440"/>
        </a:xfrm>
        <a:prstGeom prst="roundRect">
          <a:avLst/>
        </a:prstGeom>
        <a:solidFill>
          <a:srgbClr val="CCFF99"/>
        </a:solidFill>
        <a:ln>
          <a:noFill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noProof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Закон Украины “О банках и банковской деятельности"</a:t>
          </a:r>
        </a:p>
      </dsp:txBody>
      <dsp:txXfrm>
        <a:off x="47519" y="1160822"/>
        <a:ext cx="8477522" cy="878402"/>
      </dsp:txXfrm>
    </dsp:sp>
    <dsp:sp modelId="{95B70412-7B78-4EB5-BC34-1719D47F9BB1}">
      <dsp:nvSpPr>
        <dsp:cNvPr id="0" name=""/>
        <dsp:cNvSpPr/>
      </dsp:nvSpPr>
      <dsp:spPr>
        <a:xfrm>
          <a:off x="0" y="2236503"/>
          <a:ext cx="8572560" cy="973440"/>
        </a:xfrm>
        <a:prstGeom prst="roundRect">
          <a:avLst/>
        </a:prstGeom>
        <a:solidFill>
          <a:srgbClr val="CCFF99"/>
        </a:solidFill>
        <a:ln>
          <a:noFill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noProof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Закон Украины “О почтовой связи"</a:t>
          </a:r>
        </a:p>
      </dsp:txBody>
      <dsp:txXfrm>
        <a:off x="47519" y="2284022"/>
        <a:ext cx="8477522" cy="878402"/>
      </dsp:txXfrm>
    </dsp:sp>
    <dsp:sp modelId="{B53BDD6B-FD02-4B6C-B4AF-CD201A43D85C}">
      <dsp:nvSpPr>
        <dsp:cNvPr id="0" name=""/>
        <dsp:cNvSpPr/>
      </dsp:nvSpPr>
      <dsp:spPr>
        <a:xfrm>
          <a:off x="0" y="3359703"/>
          <a:ext cx="8572560" cy="973440"/>
        </a:xfrm>
        <a:prstGeom prst="roundRect">
          <a:avLst/>
        </a:prstGeom>
        <a:solidFill>
          <a:srgbClr val="CCFF99"/>
        </a:solidFill>
        <a:ln>
          <a:noFill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noProof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Закон Украины “О платёжных системах и переводе средств в Украине"</a:t>
          </a:r>
        </a:p>
      </dsp:txBody>
      <dsp:txXfrm>
        <a:off x="47519" y="3407222"/>
        <a:ext cx="8477522" cy="878402"/>
      </dsp:txXfrm>
    </dsp:sp>
    <dsp:sp modelId="{1E834016-9586-4957-BAD8-00F388DBD009}">
      <dsp:nvSpPr>
        <dsp:cNvPr id="0" name=""/>
        <dsp:cNvSpPr/>
      </dsp:nvSpPr>
      <dsp:spPr>
        <a:xfrm>
          <a:off x="0" y="4482903"/>
          <a:ext cx="8572560" cy="973440"/>
        </a:xfrm>
        <a:prstGeom prst="roundRect">
          <a:avLst/>
        </a:prstGeom>
        <a:solidFill>
          <a:srgbClr val="CCFF99"/>
        </a:solidFill>
        <a:ln>
          <a:noFill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noProof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Нормативно-правовые акты Национального банка Украины </a:t>
          </a:r>
        </a:p>
      </dsp:txBody>
      <dsp:txXfrm>
        <a:off x="47519" y="4530422"/>
        <a:ext cx="8477522" cy="87840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03A3E3-E4D1-445F-98C0-C9DAD8F7B637}">
      <dsp:nvSpPr>
        <dsp:cNvPr id="0" name=""/>
        <dsp:cNvSpPr/>
      </dsp:nvSpPr>
      <dsp:spPr>
        <a:xfrm>
          <a:off x="0" y="214319"/>
          <a:ext cx="8286776" cy="421707"/>
        </a:xfrm>
        <a:prstGeom prst="roundRect">
          <a:avLst/>
        </a:prstGeom>
        <a:solidFill>
          <a:srgbClr val="0070C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ru-RU" sz="2000" kern="1200" noProof="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Основные положения</a:t>
          </a:r>
          <a:endParaRPr lang="ru-RU" sz="2000" kern="1200" noProof="0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0586" y="234905"/>
        <a:ext cx="8245604" cy="380535"/>
      </dsp:txXfrm>
    </dsp:sp>
    <dsp:sp modelId="{F2EB8038-0510-46F5-90C1-51AA57C93351}">
      <dsp:nvSpPr>
        <dsp:cNvPr id="0" name=""/>
        <dsp:cNvSpPr/>
      </dsp:nvSpPr>
      <dsp:spPr>
        <a:xfrm>
          <a:off x="0" y="1000127"/>
          <a:ext cx="8286776" cy="1235520"/>
        </a:xfrm>
        <a:prstGeom prst="roundRect">
          <a:avLst/>
        </a:prstGeom>
        <a:solidFill>
          <a:srgbClr val="CCFF99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noProof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Банк, имеющий намерение осуществлять выпуск электронных денег, обязан до начала их выпуска согласовать с Национальным банком Украины правила использования электронных денег в порядке, установленном нормативно-правовым актом Национального банка Украины</a:t>
          </a:r>
          <a:endParaRPr lang="ru-RU" sz="1800" kern="1200" noProof="0" dirty="0">
            <a:latin typeface="Times New Roman" pitchFamily="18" charset="0"/>
            <a:cs typeface="Times New Roman" pitchFamily="18" charset="0"/>
          </a:endParaRPr>
        </a:p>
      </dsp:txBody>
      <dsp:txXfrm>
        <a:off x="60313" y="1060440"/>
        <a:ext cx="8166150" cy="1114894"/>
      </dsp:txXfrm>
    </dsp:sp>
    <dsp:sp modelId="{7CC345A7-556C-49D7-B32D-06B5C397F5D3}">
      <dsp:nvSpPr>
        <dsp:cNvPr id="0" name=""/>
        <dsp:cNvSpPr/>
      </dsp:nvSpPr>
      <dsp:spPr>
        <a:xfrm>
          <a:off x="0" y="2500329"/>
          <a:ext cx="8286776" cy="621120"/>
        </a:xfrm>
        <a:prstGeom prst="roundRect">
          <a:avLst/>
        </a:prstGeom>
        <a:solidFill>
          <a:srgbClr val="CCFF99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ru-RU" sz="1800" kern="1200" noProof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Установлено, что банк осуществляет выпуск электронных денег, выраженных только в гривне</a:t>
          </a:r>
        </a:p>
      </dsp:txBody>
      <dsp:txXfrm>
        <a:off x="30321" y="2530650"/>
        <a:ext cx="8226134" cy="560478"/>
      </dsp:txXfrm>
    </dsp:sp>
    <dsp:sp modelId="{03EE9506-68A2-43C5-BE1A-67632E5B5D94}">
      <dsp:nvSpPr>
        <dsp:cNvPr id="0" name=""/>
        <dsp:cNvSpPr/>
      </dsp:nvSpPr>
      <dsp:spPr>
        <a:xfrm>
          <a:off x="0" y="3357586"/>
          <a:ext cx="8286776" cy="793982"/>
        </a:xfrm>
        <a:prstGeom prst="roundRect">
          <a:avLst/>
        </a:prstGeom>
        <a:solidFill>
          <a:srgbClr val="CCFF99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noProof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Банк имеет право выпускать электронные деньги на сумму, не превышающую сумму полученных им денежных средств</a:t>
          </a:r>
          <a:endParaRPr kumimoji="0" lang="ru-RU" sz="1800" kern="1200" noProof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8759" y="3396345"/>
        <a:ext cx="8209258" cy="716464"/>
      </dsp:txXfrm>
    </dsp:sp>
    <dsp:sp modelId="{E1CB1C13-E312-4F19-A063-60081C71D1F8}">
      <dsp:nvSpPr>
        <dsp:cNvPr id="0" name=""/>
        <dsp:cNvSpPr/>
      </dsp:nvSpPr>
      <dsp:spPr>
        <a:xfrm>
          <a:off x="0" y="4500595"/>
          <a:ext cx="8286776" cy="446998"/>
        </a:xfrm>
        <a:prstGeom prst="roundRect">
          <a:avLst/>
        </a:prstGeom>
        <a:solidFill>
          <a:srgbClr val="CCFF99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ru-RU" sz="1800" kern="1200" noProof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Урегулирована деятельность коммерческих агентов.</a:t>
          </a:r>
          <a:endParaRPr kumimoji="0" lang="ru-RU" sz="1800" b="1" kern="1200" noProof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1821" y="4522416"/>
        <a:ext cx="8243134" cy="403356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0E46A3-9E08-4328-832C-25C8BCFCF827}">
      <dsp:nvSpPr>
        <dsp:cNvPr id="0" name=""/>
        <dsp:cNvSpPr/>
      </dsp:nvSpPr>
      <dsp:spPr>
        <a:xfrm>
          <a:off x="0" y="428627"/>
          <a:ext cx="8286776" cy="749865"/>
        </a:xfrm>
        <a:prstGeom prst="roundRect">
          <a:avLst/>
        </a:prstGeom>
        <a:solidFill>
          <a:srgbClr val="CCFF99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noProof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Кодекс Украины об административных правонарушениях. Статья 163-14. Нарушение порядка осуществления операций с электронными деньгами</a:t>
          </a:r>
          <a:endParaRPr lang="ru-RU" sz="1800" kern="1200" noProof="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6605" y="465232"/>
        <a:ext cx="8213566" cy="676655"/>
      </dsp:txXfrm>
    </dsp:sp>
    <dsp:sp modelId="{D6DFE2EF-EEEF-4EE3-9F74-1C3226D783C6}">
      <dsp:nvSpPr>
        <dsp:cNvPr id="0" name=""/>
        <dsp:cNvSpPr/>
      </dsp:nvSpPr>
      <dsp:spPr>
        <a:xfrm>
          <a:off x="0" y="1500198"/>
          <a:ext cx="8286776" cy="1216800"/>
        </a:xfrm>
        <a:prstGeom prst="roundRect">
          <a:avLst/>
        </a:prstGeom>
        <a:solidFill>
          <a:srgbClr val="CCFF99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noProof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Нарушение законов Украины и нормативно-правовых актов Национального банка Украины касательно порядка осуществления операций с электронными деньгами - </a:t>
          </a:r>
          <a:r>
            <a:rPr lang="ru-RU" sz="1800" kern="1200" noProof="0" dirty="0" smtClean="0">
              <a:solidFill>
                <a:srgbClr val="990000"/>
              </a:solidFill>
              <a:latin typeface="Times New Roman" pitchFamily="18" charset="0"/>
              <a:cs typeface="Times New Roman" pitchFamily="18" charset="0"/>
            </a:rPr>
            <a:t>влечет наложение штрафа на должностных лиц юридического лица - субъекта хозяйствования от ста до двухсот необлагаемых минимумов доходов граждан.</a:t>
          </a:r>
          <a:endParaRPr lang="ru-RU" sz="1800" kern="1200" noProof="0" dirty="0">
            <a:solidFill>
              <a:srgbClr val="99000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9399" y="1559597"/>
        <a:ext cx="8167978" cy="1098002"/>
      </dsp:txXfrm>
    </dsp:sp>
    <dsp:sp modelId="{A97284D0-9204-486E-87BE-E1D30D27AA61}">
      <dsp:nvSpPr>
        <dsp:cNvPr id="0" name=""/>
        <dsp:cNvSpPr/>
      </dsp:nvSpPr>
      <dsp:spPr>
        <a:xfrm>
          <a:off x="0" y="2928959"/>
          <a:ext cx="8286776" cy="1216800"/>
        </a:xfrm>
        <a:prstGeom prst="roundRect">
          <a:avLst/>
        </a:prstGeom>
        <a:solidFill>
          <a:srgbClr val="CCFF99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noProof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Действие, предусмотренное частью первой настоящей статьи, совершенное лицом, которое в течение года было подвергнуто административному взысканию за такое же нарушение, - </a:t>
          </a:r>
          <a:r>
            <a:rPr lang="ru-RU" sz="1800" kern="1200" noProof="0" dirty="0" smtClean="0">
              <a:solidFill>
                <a:srgbClr val="990000"/>
              </a:solidFill>
              <a:latin typeface="Times New Roman" pitchFamily="18" charset="0"/>
              <a:cs typeface="Times New Roman" pitchFamily="18" charset="0"/>
            </a:rPr>
            <a:t>влечет наложение штрафа </a:t>
          </a:r>
          <a:r>
            <a:rPr lang="ru-RU" sz="1800" kern="1200" noProof="0" smtClean="0">
              <a:solidFill>
                <a:srgbClr val="990000"/>
              </a:solidFill>
              <a:latin typeface="Times New Roman" pitchFamily="18" charset="0"/>
              <a:cs typeface="Times New Roman" pitchFamily="18" charset="0"/>
            </a:rPr>
            <a:t>от пятисот </a:t>
          </a:r>
          <a:r>
            <a:rPr lang="ru-RU" sz="1800" kern="1200" noProof="0" dirty="0" smtClean="0">
              <a:solidFill>
                <a:srgbClr val="990000"/>
              </a:solidFill>
              <a:latin typeface="Times New Roman" pitchFamily="18" charset="0"/>
              <a:cs typeface="Times New Roman" pitchFamily="18" charset="0"/>
            </a:rPr>
            <a:t>до тысячи необлагаемых минимумов доходов граждан.</a:t>
          </a:r>
          <a:endParaRPr lang="ru-RU" sz="1800" kern="1200" noProof="0" dirty="0">
            <a:solidFill>
              <a:srgbClr val="99000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9399" y="2988358"/>
        <a:ext cx="8167978" cy="109800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BD8AF0-3265-4D68-93AA-125EB8D0216C}">
      <dsp:nvSpPr>
        <dsp:cNvPr id="0" name=""/>
        <dsp:cNvSpPr/>
      </dsp:nvSpPr>
      <dsp:spPr>
        <a:xfrm>
          <a:off x="0" y="0"/>
          <a:ext cx="8429684" cy="1450800"/>
        </a:xfrm>
        <a:prstGeom prst="snip2DiagRect">
          <a:avLst/>
        </a:prstGeom>
        <a:solidFill>
          <a:srgbClr val="CCECFF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perspectiveRelaxed" fov="600000">
            <a:rot lat="19800000" lon="19800000" rev="900000"/>
          </a:camera>
          <a:lightRig rig="soft" dir="t"/>
          <a:backdrop>
            <a:anchor x="0" y="0" z="-210000"/>
            <a:norm dx="0" dy="0" dz="914400"/>
            <a:up dx="0" dy="914400" dz="0"/>
          </a:backdrop>
        </a:scene3d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  <a:sp3d extrusionH="28000" prstMaterial="matte"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2000" b="0" kern="1200" dirty="0" smtClean="0">
              <a:solidFill>
                <a:srgbClr val="990000"/>
              </a:solidFill>
              <a:latin typeface="Arial" pitchFamily="34" charset="0"/>
            </a:rPr>
            <a:t>Закон Украины «О внесении изменений в некоторые законодательные акты Украины относительно функционирования платёжных систем и развития безналичных расчётов», </a:t>
          </a:r>
          <a:endParaRPr lang="en-US" sz="2000" b="0" kern="1200" dirty="0" smtClean="0">
            <a:solidFill>
              <a:srgbClr val="990000"/>
            </a:solidFill>
            <a:latin typeface="Arial" pitchFamily="34" charset="0"/>
          </a:endParaRP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2000" b="0" kern="1200" dirty="0" smtClean="0">
              <a:solidFill>
                <a:srgbClr val="990000"/>
              </a:solidFill>
              <a:latin typeface="Arial" pitchFamily="34" charset="0"/>
            </a:rPr>
            <a:t>№ 5284 от 18.09.2012</a:t>
          </a:r>
          <a:endParaRPr lang="uk-UA" sz="2000" kern="1200" dirty="0">
            <a:solidFill>
              <a:srgbClr val="990000"/>
            </a:solidFill>
          </a:endParaRPr>
        </a:p>
      </dsp:txBody>
      <dsp:txXfrm>
        <a:off x="120902" y="120902"/>
        <a:ext cx="8187880" cy="1208996"/>
      </dsp:txXfrm>
    </dsp:sp>
    <dsp:sp modelId="{A7CAD246-F3FB-4E4C-AA66-CCF2737F5A38}">
      <dsp:nvSpPr>
        <dsp:cNvPr id="0" name=""/>
        <dsp:cNvSpPr/>
      </dsp:nvSpPr>
      <dsp:spPr>
        <a:xfrm>
          <a:off x="0" y="1593027"/>
          <a:ext cx="8429684" cy="1450800"/>
        </a:xfrm>
        <a:prstGeom prst="snip2DiagRect">
          <a:avLst/>
        </a:prstGeom>
        <a:solidFill>
          <a:srgbClr val="CCECFF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perspectiveRelaxed" fov="600000">
            <a:rot lat="19800000" lon="19800000" rev="900000"/>
          </a:camera>
          <a:lightRig rig="soft" dir="t"/>
          <a:backdrop>
            <a:anchor x="0" y="0" z="-210000"/>
            <a:norm dx="0" dy="0" dz="914400"/>
            <a:up dx="0" dy="914400" dz="0"/>
          </a:backdrop>
        </a:scene3d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  <a:sp3d extrusionH="28000" prstMaterial="matte"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2000" b="0" kern="1200" dirty="0" smtClean="0">
              <a:solidFill>
                <a:srgbClr val="990000"/>
              </a:solidFill>
              <a:latin typeface="Arial" pitchFamily="34" charset="0"/>
            </a:rPr>
            <a:t>Закон Украины «О внесении изменений в некоторые законодательные акты Украины относительно дальнейшего усовершенствования администрирования налогов и сборов», </a:t>
          </a:r>
          <a:endParaRPr lang="en-US" sz="2000" b="0" kern="1200" dirty="0" smtClean="0">
            <a:solidFill>
              <a:srgbClr val="990000"/>
            </a:solidFill>
            <a:latin typeface="Arial" pitchFamily="34" charset="0"/>
          </a:endParaRP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2000" b="0" kern="1200" dirty="0" smtClean="0">
              <a:solidFill>
                <a:srgbClr val="990000"/>
              </a:solidFill>
              <a:latin typeface="Arial" pitchFamily="34" charset="0"/>
            </a:rPr>
            <a:t>№ 5518 от 06.12.2012</a:t>
          </a:r>
          <a:endParaRPr lang="uk-UA" sz="2000" kern="1200" dirty="0">
            <a:solidFill>
              <a:srgbClr val="990000"/>
            </a:solidFill>
          </a:endParaRPr>
        </a:p>
      </dsp:txBody>
      <dsp:txXfrm>
        <a:off x="120902" y="1713929"/>
        <a:ext cx="8187880" cy="1208996"/>
      </dsp:txXfrm>
    </dsp:sp>
    <dsp:sp modelId="{8E066DAF-3221-4D9B-A083-E53442384EDE}">
      <dsp:nvSpPr>
        <dsp:cNvPr id="0" name=""/>
        <dsp:cNvSpPr/>
      </dsp:nvSpPr>
      <dsp:spPr>
        <a:xfrm>
          <a:off x="0" y="3192670"/>
          <a:ext cx="8429684" cy="1450800"/>
        </a:xfrm>
        <a:prstGeom prst="snip2DiagRect">
          <a:avLst/>
        </a:prstGeom>
        <a:solidFill>
          <a:srgbClr val="CCECFF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perspectiveRelaxed" fov="600000">
            <a:rot lat="19800000" lon="19800000" rev="900000"/>
          </a:camera>
          <a:lightRig rig="soft" dir="t"/>
          <a:backdrop>
            <a:anchor x="0" y="0" z="-210000"/>
            <a:norm dx="0" dy="0" dz="914400"/>
            <a:up dx="0" dy="914400" dz="0"/>
          </a:backdrop>
        </a:scene3d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  <a:sp3d extrusionH="28000" prstMaterial="matte"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2000" b="0" kern="1200" dirty="0" smtClean="0">
              <a:solidFill>
                <a:srgbClr val="990000"/>
              </a:solidFill>
              <a:latin typeface="Arial" pitchFamily="34" charset="0"/>
            </a:rPr>
            <a:t>Закон Украины «О депозитарной системе Украины», </a:t>
          </a:r>
          <a:endParaRPr lang="en-US" sz="2000" b="0" kern="1200" dirty="0" smtClean="0">
            <a:solidFill>
              <a:srgbClr val="990000"/>
            </a:solidFill>
            <a:latin typeface="Arial" pitchFamily="34" charset="0"/>
          </a:endParaRP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kern="1200" dirty="0" smtClean="0">
              <a:solidFill>
                <a:srgbClr val="990000"/>
              </a:solidFill>
              <a:latin typeface="Arial" pitchFamily="34" charset="0"/>
            </a:rPr>
            <a:t>№ 5</a:t>
          </a:r>
          <a:r>
            <a:rPr lang="en-US" sz="2000" b="0" kern="1200" dirty="0" smtClean="0">
              <a:solidFill>
                <a:srgbClr val="990000"/>
              </a:solidFill>
              <a:latin typeface="Arial" pitchFamily="34" charset="0"/>
            </a:rPr>
            <a:t>17</a:t>
          </a:r>
          <a:r>
            <a:rPr lang="ru-RU" sz="2000" b="0" kern="1200" dirty="0" smtClean="0">
              <a:solidFill>
                <a:srgbClr val="990000"/>
              </a:solidFill>
              <a:latin typeface="Arial" pitchFamily="34" charset="0"/>
            </a:rPr>
            <a:t>8 от 06.</a:t>
          </a:r>
          <a:r>
            <a:rPr lang="en-US" sz="2000" b="0" kern="1200" dirty="0" smtClean="0">
              <a:solidFill>
                <a:srgbClr val="990000"/>
              </a:solidFill>
              <a:latin typeface="Arial" pitchFamily="34" charset="0"/>
            </a:rPr>
            <a:t>07</a:t>
          </a:r>
          <a:r>
            <a:rPr lang="ru-RU" sz="2000" b="0" kern="1200" dirty="0" smtClean="0">
              <a:solidFill>
                <a:srgbClr val="990000"/>
              </a:solidFill>
              <a:latin typeface="Arial" pitchFamily="34" charset="0"/>
            </a:rPr>
            <a:t>.2012</a:t>
          </a:r>
          <a:endParaRPr lang="uk-UA" sz="2000" b="0" kern="1200" dirty="0">
            <a:solidFill>
              <a:srgbClr val="990000"/>
            </a:solidFill>
            <a:latin typeface="Arial" pitchFamily="34" charset="0"/>
          </a:endParaRPr>
        </a:p>
      </dsp:txBody>
      <dsp:txXfrm>
        <a:off x="120902" y="3313572"/>
        <a:ext cx="8187880" cy="120899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E68EA8-D996-4EE3-B402-C85FEB271632}">
      <dsp:nvSpPr>
        <dsp:cNvPr id="0" name=""/>
        <dsp:cNvSpPr/>
      </dsp:nvSpPr>
      <dsp:spPr>
        <a:xfrm>
          <a:off x="0" y="0"/>
          <a:ext cx="8429684" cy="631800"/>
        </a:xfrm>
        <a:prstGeom prst="roundRect">
          <a:avLst/>
        </a:prstGeom>
        <a:solidFill>
          <a:srgbClr val="00B0F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perspectiveRelaxed">
            <a:rot lat="19496244" lon="21088251" rev="668826"/>
          </a:camera>
          <a:lightRig rig="soft" dir="t"/>
          <a:backdrop>
            <a:anchor x="0" y="0" z="-210000"/>
            <a:norm dx="0" dy="0" dz="914400"/>
            <a:up dx="0" dy="914400" dz="0"/>
          </a:backdrop>
        </a:scene3d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  <a:sp3d extrusionH="28000" prstMaterial="matte"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>
              <a:solidFill>
                <a:srgbClr val="990000"/>
              </a:solidFill>
              <a:latin typeface="Arial" pitchFamily="34" charset="0"/>
            </a:rPr>
            <a:t>Закон Украины «О Национальном банке Украины» </a:t>
          </a:r>
          <a:endParaRPr lang="uk-UA" sz="2700" kern="1200" dirty="0">
            <a:solidFill>
              <a:srgbClr val="990000"/>
            </a:solidFill>
          </a:endParaRPr>
        </a:p>
      </dsp:txBody>
      <dsp:txXfrm>
        <a:off x="30842" y="30842"/>
        <a:ext cx="8368000" cy="570116"/>
      </dsp:txXfrm>
    </dsp:sp>
    <dsp:sp modelId="{4E64F88B-80B9-4767-9B83-57AD7BC652B6}">
      <dsp:nvSpPr>
        <dsp:cNvPr id="0" name=""/>
        <dsp:cNvSpPr/>
      </dsp:nvSpPr>
      <dsp:spPr>
        <a:xfrm>
          <a:off x="0" y="692410"/>
          <a:ext cx="8429684" cy="4247639"/>
        </a:xfrm>
        <a:prstGeom prst="rect">
          <a:avLst/>
        </a:prstGeom>
        <a:noFill/>
        <a:ln>
          <a:noFill/>
        </a:ln>
        <a:effectLst/>
        <a:scene3d>
          <a:camera prst="perspectiveRelaxed">
            <a:rot lat="19496244" lon="21088251" rev="668826"/>
          </a:camera>
          <a:lightRig rig="soft" dir="t"/>
          <a:backdrop>
            <a:anchor x="0" y="0" z="-210000"/>
            <a:norm dx="0" dy="0" dz="914400"/>
            <a:up dx="0" dy="914400" dz="0"/>
          </a:backdrop>
        </a:scene3d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7642" tIns="25400" rIns="142240" bIns="25400" numCol="1" spcCol="1270" anchor="t" anchorCtr="0">
          <a:noAutofit/>
          <a:sp3d extrusionH="28000" prstMaterial="matte"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ru-RU" sz="2000" b="0" kern="1200" dirty="0">
            <a:solidFill>
              <a:srgbClr val="990000"/>
            </a:solidFill>
            <a:latin typeface="Arial" pitchFamily="34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000" b="0" kern="1200" dirty="0" smtClean="0">
              <a:solidFill>
                <a:srgbClr val="0070C0"/>
              </a:solidFill>
              <a:latin typeface="Arial" pitchFamily="34" charset="0"/>
            </a:rPr>
            <a:t>определять порядок осуществления в Украине маршрутизации, клиринга и взаиморасчётов между участниками платёжной системы по операциям, осуществленным в пределах Украины с применением платёжных карт, эмитированных банками-резидентами; </a:t>
          </a:r>
          <a:endParaRPr lang="ru-RU" sz="2000" b="0" kern="1200" dirty="0">
            <a:solidFill>
              <a:srgbClr val="0070C0"/>
            </a:solidFill>
            <a:latin typeface="Arial" pitchFamily="34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000" b="0" kern="1200" dirty="0" smtClean="0">
              <a:solidFill>
                <a:srgbClr val="0070C0"/>
              </a:solidFill>
              <a:latin typeface="Arial" pitchFamily="34" charset="0"/>
            </a:rPr>
            <a:t>осуществлять надзор (</a:t>
          </a:r>
          <a:r>
            <a:rPr lang="ru-RU" sz="2000" b="0" kern="1200" dirty="0" err="1" smtClean="0">
              <a:solidFill>
                <a:srgbClr val="0070C0"/>
              </a:solidFill>
              <a:latin typeface="Arial" pitchFamily="34" charset="0"/>
            </a:rPr>
            <a:t>оверсайт</a:t>
          </a:r>
          <a:r>
            <a:rPr lang="ru-RU" sz="2000" b="0" kern="1200" dirty="0" smtClean="0">
              <a:solidFill>
                <a:srgbClr val="0070C0"/>
              </a:solidFill>
              <a:latin typeface="Arial" pitchFamily="34" charset="0"/>
            </a:rPr>
            <a:t>) за платёжными системами и системами расчётов;</a:t>
          </a:r>
          <a:endParaRPr lang="ru-RU" sz="2000" b="0" kern="1200" dirty="0">
            <a:solidFill>
              <a:srgbClr val="0070C0"/>
            </a:solidFill>
            <a:latin typeface="Arial" pitchFamily="34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000" b="0" kern="1200" dirty="0" smtClean="0">
              <a:solidFill>
                <a:srgbClr val="0070C0"/>
              </a:solidFill>
              <a:latin typeface="Arial" pitchFamily="34" charset="0"/>
            </a:rPr>
            <a:t>ведения реестра платёжных систем, систем расчётов, участников этих систем и операторов услуг платёжной инфраструктуры;</a:t>
          </a:r>
          <a:endParaRPr lang="ru-RU" sz="2000" b="0" kern="1200" dirty="0">
            <a:solidFill>
              <a:srgbClr val="0070C0"/>
            </a:solidFill>
            <a:latin typeface="Arial" pitchFamily="34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000" b="0" kern="1200" dirty="0" smtClean="0">
              <a:solidFill>
                <a:srgbClr val="0070C0"/>
              </a:solidFill>
              <a:latin typeface="Arial" pitchFamily="34" charset="0"/>
            </a:rPr>
            <a:t>выдавать лицензии небанковским финансовым учреждениям, которые намерены стать участниками платёжных систем, на перевод средств без открытия счетов, и отзывать их в соответствии с законодательством.</a:t>
          </a:r>
          <a:endParaRPr lang="ru-RU" sz="2000" b="0" kern="1200" dirty="0">
            <a:solidFill>
              <a:srgbClr val="0070C0"/>
            </a:solidFill>
            <a:latin typeface="Arial" pitchFamily="34" charset="0"/>
          </a:endParaRPr>
        </a:p>
      </dsp:txBody>
      <dsp:txXfrm>
        <a:off x="0" y="692410"/>
        <a:ext cx="8429684" cy="424763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E68EA8-D996-4EE3-B402-C85FEB271632}">
      <dsp:nvSpPr>
        <dsp:cNvPr id="0" name=""/>
        <dsp:cNvSpPr/>
      </dsp:nvSpPr>
      <dsp:spPr>
        <a:xfrm>
          <a:off x="0" y="0"/>
          <a:ext cx="8072494" cy="1216800"/>
        </a:xfrm>
        <a:prstGeom prst="roundRect">
          <a:avLst/>
        </a:prstGeom>
        <a:solidFill>
          <a:srgbClr val="00B0F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perspectiveRelaxed">
            <a:rot lat="20611157" lon="21143790" rev="409862"/>
          </a:camera>
          <a:lightRig rig="soft" dir="t"/>
          <a:backdrop>
            <a:anchor x="0" y="0" z="-210000"/>
            <a:norm dx="0" dy="0" dz="914400"/>
            <a:up dx="0" dy="914400" dz="0"/>
          </a:backdrop>
        </a:scene3d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  <a:sp3d extrusionH="28000" prstMaterial="matte"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0" kern="1200" dirty="0" smtClean="0">
              <a:solidFill>
                <a:srgbClr val="990000"/>
              </a:solidFill>
              <a:latin typeface="Arial" pitchFamily="34" charset="0"/>
            </a:rPr>
            <a:t>Закон Украины «О платёжных системах и переводе денежных средств в Украине».</a:t>
          </a:r>
          <a:endParaRPr lang="uk-UA" sz="2400" b="0" kern="1200" dirty="0">
            <a:solidFill>
              <a:srgbClr val="990000"/>
            </a:solidFill>
          </a:endParaRPr>
        </a:p>
      </dsp:txBody>
      <dsp:txXfrm>
        <a:off x="59399" y="59399"/>
        <a:ext cx="7953696" cy="1098002"/>
      </dsp:txXfrm>
    </dsp:sp>
    <dsp:sp modelId="{4E64F88B-80B9-4767-9B83-57AD7BC652B6}">
      <dsp:nvSpPr>
        <dsp:cNvPr id="0" name=""/>
        <dsp:cNvSpPr/>
      </dsp:nvSpPr>
      <dsp:spPr>
        <a:xfrm>
          <a:off x="0" y="1439705"/>
          <a:ext cx="8072494" cy="3161925"/>
        </a:xfrm>
        <a:prstGeom prst="rect">
          <a:avLst/>
        </a:prstGeom>
        <a:noFill/>
        <a:ln>
          <a:noFill/>
        </a:ln>
        <a:effectLst/>
        <a:scene3d>
          <a:camera prst="perspectiveRelaxed">
            <a:rot lat="20611157" lon="21143790" rev="409862"/>
          </a:camera>
          <a:lightRig rig="soft" dir="t"/>
          <a:backdrop>
            <a:anchor x="0" y="0" z="-210000"/>
            <a:norm dx="0" dy="0" dz="914400"/>
            <a:up dx="0" dy="914400" dz="0"/>
          </a:backdrop>
        </a:scene3d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6302" tIns="30480" rIns="170688" bIns="30480" numCol="1" spcCol="1270" anchor="t" anchorCtr="0">
          <a:noAutofit/>
          <a:sp3d extrusionH="28000" prstMaterial="matte"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400" kern="1200" dirty="0" smtClean="0">
              <a:solidFill>
                <a:srgbClr val="0070C0"/>
              </a:solidFill>
              <a:latin typeface="Arial" pitchFamily="34" charset="0"/>
            </a:rPr>
            <a:t>построения национального платёжного пространства; </a:t>
          </a:r>
          <a:endParaRPr lang="ru-RU" sz="2400" kern="1200" dirty="0">
            <a:solidFill>
              <a:srgbClr val="0070C0"/>
            </a:solidFill>
            <a:latin typeface="Arial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400" kern="1200" dirty="0" smtClean="0">
              <a:solidFill>
                <a:srgbClr val="0070C0"/>
              </a:solidFill>
              <a:latin typeface="Arial" pitchFamily="34" charset="0"/>
            </a:rPr>
            <a:t>эмиссии и использования электронных платёжных средств (в части защиты прав пользователей электронных платёжных средств и стимулирования развития инфраструктуры );</a:t>
          </a:r>
          <a:endParaRPr lang="ru-RU" sz="2400" kern="1200" dirty="0">
            <a:solidFill>
              <a:srgbClr val="0070C0"/>
            </a:solidFill>
            <a:latin typeface="Arial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400" kern="1200" dirty="0" smtClean="0">
              <a:solidFill>
                <a:srgbClr val="0070C0"/>
              </a:solidFill>
              <a:latin typeface="Arial" pitchFamily="34" charset="0"/>
            </a:rPr>
            <a:t>эмиссии и обращения электронных денег;</a:t>
          </a:r>
          <a:endParaRPr lang="ru-RU" sz="2400" kern="1200" dirty="0">
            <a:solidFill>
              <a:srgbClr val="0070C0"/>
            </a:solidFill>
            <a:latin typeface="Arial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400" kern="1200" dirty="0" smtClean="0">
              <a:solidFill>
                <a:srgbClr val="0070C0"/>
              </a:solidFill>
              <a:latin typeface="Arial" pitchFamily="34" charset="0"/>
            </a:rPr>
            <a:t>осуществления надзора (</a:t>
          </a:r>
          <a:r>
            <a:rPr lang="ru-RU" sz="2400" kern="1200" dirty="0" err="1" smtClean="0">
              <a:solidFill>
                <a:srgbClr val="0070C0"/>
              </a:solidFill>
              <a:latin typeface="Arial" pitchFamily="34" charset="0"/>
            </a:rPr>
            <a:t>оверсайта</a:t>
          </a:r>
          <a:r>
            <a:rPr lang="ru-RU" sz="2400" kern="1200" dirty="0" smtClean="0">
              <a:solidFill>
                <a:srgbClr val="0070C0"/>
              </a:solidFill>
              <a:latin typeface="Arial" pitchFamily="34" charset="0"/>
            </a:rPr>
            <a:t>) за платёжными системами и системами расчётов. </a:t>
          </a:r>
          <a:endParaRPr lang="ru-RU" sz="2400" kern="1200" dirty="0">
            <a:solidFill>
              <a:srgbClr val="0070C0"/>
            </a:solidFill>
            <a:latin typeface="Arial" pitchFamily="34" charset="0"/>
          </a:endParaRPr>
        </a:p>
      </dsp:txBody>
      <dsp:txXfrm>
        <a:off x="0" y="1439705"/>
        <a:ext cx="8072494" cy="316192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E68EA8-D996-4EE3-B402-C85FEB271632}">
      <dsp:nvSpPr>
        <dsp:cNvPr id="0" name=""/>
        <dsp:cNvSpPr/>
      </dsp:nvSpPr>
      <dsp:spPr>
        <a:xfrm>
          <a:off x="0" y="0"/>
          <a:ext cx="8715404" cy="1334142"/>
        </a:xfrm>
        <a:prstGeom prst="roundRect">
          <a:avLst/>
        </a:prstGeom>
        <a:solidFill>
          <a:srgbClr val="00B0F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perspectiveRelaxed" fov="1500000">
            <a:rot lat="20400000" lon="19800000" rev="600000"/>
          </a:camera>
          <a:lightRig rig="soft" dir="t"/>
          <a:backdrop>
            <a:anchor x="0" y="0" z="-210000"/>
            <a:norm dx="0" dy="0" dz="914400"/>
            <a:up dx="0" dy="914400" dz="0"/>
          </a:backdrop>
        </a:scene3d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  <a:sp3d extrusionH="28000" prstMaterial="matte"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rgbClr val="990000"/>
              </a:solidFill>
            </a:rPr>
            <a:t>Закон Украины «О защите прав потребителей». </a:t>
          </a:r>
          <a:endParaRPr lang="uk-UA" sz="2400" b="1" kern="1200" dirty="0">
            <a:solidFill>
              <a:srgbClr val="990000"/>
            </a:solidFill>
          </a:endParaRPr>
        </a:p>
      </dsp:txBody>
      <dsp:txXfrm>
        <a:off x="65127" y="65127"/>
        <a:ext cx="8585150" cy="1203888"/>
      </dsp:txXfrm>
    </dsp:sp>
    <dsp:sp modelId="{86D96C6A-EAB6-43D1-98C4-E7E0039901F8}">
      <dsp:nvSpPr>
        <dsp:cNvPr id="0" name=""/>
        <dsp:cNvSpPr/>
      </dsp:nvSpPr>
      <dsp:spPr>
        <a:xfrm>
          <a:off x="0" y="1278016"/>
          <a:ext cx="8715404" cy="1334142"/>
        </a:xfrm>
        <a:prstGeom prst="roundRect">
          <a:avLst/>
        </a:prstGeom>
        <a:noFill/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perspectiveRelaxed" fov="1500000">
            <a:rot lat="20400000" lon="19800000" rev="600000"/>
          </a:camera>
          <a:lightRig rig="soft" dir="t"/>
          <a:backdrop>
            <a:anchor x="0" y="0" z="-210000"/>
            <a:norm dx="0" dy="0" dz="914400"/>
            <a:up dx="0" dy="914400" dz="0"/>
          </a:backdrop>
        </a:scene3d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  <a:sp3d extrusionH="28000" prstMaterial="matte"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rgbClr val="0070C0"/>
              </a:solidFill>
            </a:rPr>
            <a:t>Установлена ответственность торговцев за ограничение или отказ в реализации прав потребителей на использование электронных платёжных средств (в размере пятисот необлагаемых минимумов доходов граждан).</a:t>
          </a:r>
          <a:endParaRPr lang="uk-UA" sz="2000" b="1" kern="1200" dirty="0">
            <a:solidFill>
              <a:srgbClr val="0070C0"/>
            </a:solidFill>
          </a:endParaRPr>
        </a:p>
      </dsp:txBody>
      <dsp:txXfrm>
        <a:off x="65127" y="1343143"/>
        <a:ext cx="8585150" cy="1203888"/>
      </dsp:txXfrm>
    </dsp:sp>
    <dsp:sp modelId="{0B7F2378-D1FD-4BBE-A341-99160DDDDEEE}">
      <dsp:nvSpPr>
        <dsp:cNvPr id="0" name=""/>
        <dsp:cNvSpPr/>
      </dsp:nvSpPr>
      <dsp:spPr>
        <a:xfrm>
          <a:off x="0" y="2697342"/>
          <a:ext cx="8715404" cy="1334142"/>
        </a:xfrm>
        <a:prstGeom prst="roundRect">
          <a:avLst/>
        </a:prstGeom>
        <a:solidFill>
          <a:srgbClr val="00B0F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perspectiveRelaxed" fov="1500000">
            <a:rot lat="20400000" lon="19800000" rev="600000"/>
          </a:camera>
          <a:lightRig rig="soft" dir="t"/>
          <a:backdrop>
            <a:anchor x="0" y="0" z="-210000"/>
            <a:norm dx="0" dy="0" dz="914400"/>
            <a:up dx="0" dy="914400" dz="0"/>
          </a:backdrop>
        </a:scene3d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  <a:sp3d extrusionH="28000" prstMaterial="matte"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rgbClr val="990000"/>
              </a:solidFill>
            </a:rPr>
            <a:t>Гражданский кодекс Украины.</a:t>
          </a:r>
          <a:endParaRPr lang="ru-RU" sz="2400" b="1" kern="1200" dirty="0">
            <a:solidFill>
              <a:srgbClr val="990000"/>
            </a:solidFill>
          </a:endParaRPr>
        </a:p>
      </dsp:txBody>
      <dsp:txXfrm>
        <a:off x="65127" y="2762469"/>
        <a:ext cx="8585150" cy="1203888"/>
      </dsp:txXfrm>
    </dsp:sp>
    <dsp:sp modelId="{DCD72BFF-FD1A-40DE-973C-97BDC7D72386}">
      <dsp:nvSpPr>
        <dsp:cNvPr id="0" name=""/>
        <dsp:cNvSpPr/>
      </dsp:nvSpPr>
      <dsp:spPr>
        <a:xfrm>
          <a:off x="0" y="4045519"/>
          <a:ext cx="8715404" cy="1334142"/>
        </a:xfrm>
        <a:prstGeom prst="roundRect">
          <a:avLst/>
        </a:prstGeom>
        <a:noFill/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perspectiveRelaxed" fov="1500000">
            <a:rot lat="20400000" lon="19800000" rev="600000"/>
          </a:camera>
          <a:lightRig rig="soft" dir="t"/>
          <a:backdrop>
            <a:anchor x="0" y="0" z="-210000"/>
            <a:norm dx="0" dy="0" dz="914400"/>
            <a:up dx="0" dy="914400" dz="0"/>
          </a:backdrop>
        </a:scene3d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  <a:sp3d extrusionH="28000" prstMaterial="matte"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rgbClr val="0070C0"/>
              </a:solidFill>
            </a:rPr>
            <a:t>Национальный банк Украины устанавливает предельную сумму расчётов наличными для физических, юридических лиц, а также физических лиц-предпринимателей.</a:t>
          </a:r>
          <a:endParaRPr lang="ru-RU" sz="2000" b="1" kern="1200" dirty="0">
            <a:solidFill>
              <a:srgbClr val="0070C0"/>
            </a:solidFill>
          </a:endParaRPr>
        </a:p>
      </dsp:txBody>
      <dsp:txXfrm>
        <a:off x="65127" y="4110646"/>
        <a:ext cx="8585150" cy="120388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92D663-F67B-45D9-AB55-F31BFFB45F1B}">
      <dsp:nvSpPr>
        <dsp:cNvPr id="0" name=""/>
        <dsp:cNvSpPr/>
      </dsp:nvSpPr>
      <dsp:spPr>
        <a:xfrm>
          <a:off x="157743" y="255574"/>
          <a:ext cx="7875353" cy="385885"/>
        </a:xfrm>
        <a:prstGeom prst="roundRect">
          <a:avLst>
            <a:gd name="adj" fmla="val 10000"/>
          </a:avLst>
        </a:prstGeom>
        <a:solidFill>
          <a:srgbClr val="00B0F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perspectiveRelaxedModerately" zoom="92000">
            <a:rot lat="21000000" lon="21000000" rev="300000"/>
          </a:camera>
          <a:lightRig rig="balanced" dir="t">
            <a:rot lat="0" lon="0" rev="12700000"/>
          </a:lightRig>
        </a:scene3d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rgbClr val="C00000"/>
              </a:solidFill>
              <a:latin typeface="Arial" pitchFamily="34" charset="0"/>
            </a:rPr>
            <a:t>Изменения в законодательство</a:t>
          </a:r>
          <a:r>
            <a:rPr lang="en-US" sz="2000" kern="1200" dirty="0" smtClean="0">
              <a:solidFill>
                <a:srgbClr val="C00000"/>
              </a:solidFill>
              <a:latin typeface="Arial" pitchFamily="34" charset="0"/>
            </a:rPr>
            <a:t> </a:t>
          </a:r>
          <a:r>
            <a:rPr lang="ru-RU" sz="2000" kern="1200" dirty="0" smtClean="0">
              <a:solidFill>
                <a:srgbClr val="C00000"/>
              </a:solidFill>
              <a:latin typeface="Arial" pitchFamily="34" charset="0"/>
            </a:rPr>
            <a:t>направлены на:</a:t>
          </a:r>
          <a:endParaRPr lang="uk-UA" sz="2000" kern="1200" dirty="0">
            <a:solidFill>
              <a:srgbClr val="C00000"/>
            </a:solidFill>
          </a:endParaRPr>
        </a:p>
      </dsp:txBody>
      <dsp:txXfrm>
        <a:off x="169045" y="266876"/>
        <a:ext cx="7852749" cy="363281"/>
      </dsp:txXfrm>
    </dsp:sp>
    <dsp:sp modelId="{401E82CA-4C74-448F-BFDC-EA97F581D97A}">
      <dsp:nvSpPr>
        <dsp:cNvPr id="0" name=""/>
        <dsp:cNvSpPr/>
      </dsp:nvSpPr>
      <dsp:spPr>
        <a:xfrm>
          <a:off x="945278" y="641459"/>
          <a:ext cx="188266" cy="9229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22937"/>
              </a:lnTo>
              <a:lnTo>
                <a:pt x="188266" y="92293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RelaxedModerately" zoom="92000">
            <a:rot lat="21000000" lon="21000000" rev="300000"/>
          </a:camera>
          <a:lightRig rig="balanced" dir="t">
            <a:rot lat="0" lon="0" rev="12700000"/>
          </a:lightRig>
        </a:scene3d>
        <a:sp3d z="-25400" prstMaterial="plastic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9418F890-421E-4C3E-A9C2-D84EEF152F55}">
      <dsp:nvSpPr>
        <dsp:cNvPr id="0" name=""/>
        <dsp:cNvSpPr/>
      </dsp:nvSpPr>
      <dsp:spPr>
        <a:xfrm>
          <a:off x="1133545" y="1159371"/>
          <a:ext cx="7838927" cy="810050"/>
        </a:xfrm>
        <a:prstGeom prst="roundRect">
          <a:avLst>
            <a:gd name="adj" fmla="val 10000"/>
          </a:avLst>
        </a:prstGeom>
        <a:solidFill>
          <a:srgbClr val="CCFF99">
            <a:alpha val="90000"/>
          </a:srgb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perspectiveRelaxedModerately" zoom="92000">
            <a:rot lat="21000000" lon="21000000" rev="300000"/>
          </a:camera>
          <a:lightRig rig="balanced" dir="t">
            <a:rot lat="0" lon="0" rev="12700000"/>
          </a:lightRig>
        </a:scene3d>
        <a:sp3d z="-15240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rgbClr val="0000FF"/>
              </a:solidFill>
              <a:latin typeface="Arial" pitchFamily="34" charset="0"/>
            </a:rPr>
            <a:t>ввести единый подход к государственному регулированию деятельности различных платёжных систем в Украине;</a:t>
          </a:r>
          <a:endParaRPr lang="uk-UA" sz="2000" kern="1200" dirty="0">
            <a:solidFill>
              <a:srgbClr val="0000FF"/>
            </a:solidFill>
          </a:endParaRPr>
        </a:p>
      </dsp:txBody>
      <dsp:txXfrm>
        <a:off x="1157271" y="1183097"/>
        <a:ext cx="7791475" cy="762598"/>
      </dsp:txXfrm>
    </dsp:sp>
    <dsp:sp modelId="{7516E62C-B03D-4734-9124-8E4E1757148D}">
      <dsp:nvSpPr>
        <dsp:cNvPr id="0" name=""/>
        <dsp:cNvSpPr/>
      </dsp:nvSpPr>
      <dsp:spPr>
        <a:xfrm>
          <a:off x="945278" y="641459"/>
          <a:ext cx="175115" cy="23813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81301"/>
              </a:lnTo>
              <a:lnTo>
                <a:pt x="175115" y="238130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RelaxedModerately" zoom="92000">
            <a:rot lat="21000000" lon="21000000" rev="300000"/>
          </a:camera>
          <a:lightRig rig="balanced" dir="t">
            <a:rot lat="0" lon="0" rev="12700000"/>
          </a:lightRig>
        </a:scene3d>
        <a:sp3d z="-25400" prstMaterial="plastic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18F424DC-C38D-45F0-AAD5-26E6B88E0EDE}">
      <dsp:nvSpPr>
        <dsp:cNvPr id="0" name=""/>
        <dsp:cNvSpPr/>
      </dsp:nvSpPr>
      <dsp:spPr>
        <a:xfrm>
          <a:off x="1120394" y="2593996"/>
          <a:ext cx="7844095" cy="857529"/>
        </a:xfrm>
        <a:prstGeom prst="roundRect">
          <a:avLst>
            <a:gd name="adj" fmla="val 10000"/>
          </a:avLst>
        </a:prstGeom>
        <a:solidFill>
          <a:srgbClr val="CCFF99">
            <a:alpha val="90000"/>
          </a:srgb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perspectiveRelaxedModerately" zoom="92000">
            <a:rot lat="21000000" lon="21000000" rev="300000"/>
          </a:camera>
          <a:lightRig rig="balanced" dir="t">
            <a:rot lat="0" lon="0" rev="12700000"/>
          </a:lightRig>
        </a:scene3d>
        <a:sp3d z="-15240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rgbClr val="0000FF"/>
              </a:solidFill>
              <a:latin typeface="Arial" pitchFamily="34" charset="0"/>
            </a:rPr>
            <a:t>увеличить долю безналичных расчётов и уменьшить расходы государства и бизнеса на поддержание наличного обращения;</a:t>
          </a:r>
          <a:endParaRPr lang="uk-UA" sz="2000" kern="1200" dirty="0">
            <a:solidFill>
              <a:srgbClr val="0000FF"/>
            </a:solidFill>
          </a:endParaRPr>
        </a:p>
      </dsp:txBody>
      <dsp:txXfrm>
        <a:off x="1145510" y="2619112"/>
        <a:ext cx="7793863" cy="807297"/>
      </dsp:txXfrm>
    </dsp:sp>
    <dsp:sp modelId="{1C1867D8-70C9-42D5-8F62-E368B03B030D}">
      <dsp:nvSpPr>
        <dsp:cNvPr id="0" name=""/>
        <dsp:cNvSpPr/>
      </dsp:nvSpPr>
      <dsp:spPr>
        <a:xfrm>
          <a:off x="945278" y="641459"/>
          <a:ext cx="137169" cy="38612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61267"/>
              </a:lnTo>
              <a:lnTo>
                <a:pt x="137169" y="386126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RelaxedModerately" zoom="92000">
            <a:rot lat="21000000" lon="21000000" rev="300000"/>
          </a:camera>
          <a:lightRig rig="balanced" dir="t">
            <a:rot lat="0" lon="0" rev="12700000"/>
          </a:lightRig>
        </a:scene3d>
        <a:sp3d z="-25400" prstMaterial="plastic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DCC9527E-E206-48BD-8179-1E3D4B39BBC9}">
      <dsp:nvSpPr>
        <dsp:cNvPr id="0" name=""/>
        <dsp:cNvSpPr/>
      </dsp:nvSpPr>
      <dsp:spPr>
        <a:xfrm>
          <a:off x="1082447" y="3879881"/>
          <a:ext cx="7882042" cy="1245691"/>
        </a:xfrm>
        <a:prstGeom prst="roundRect">
          <a:avLst>
            <a:gd name="adj" fmla="val 10000"/>
          </a:avLst>
        </a:prstGeom>
        <a:solidFill>
          <a:srgbClr val="CCFF99">
            <a:alpha val="90000"/>
          </a:srgb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perspectiveRelaxedModerately" zoom="92000">
            <a:rot lat="21000000" lon="21000000" rev="300000"/>
          </a:camera>
          <a:lightRig rig="balanced" dir="t">
            <a:rot lat="0" lon="0" rev="12700000"/>
          </a:lightRig>
        </a:scene3d>
        <a:sp3d z="-15240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rgbClr val="0000FF"/>
              </a:solidFill>
              <a:latin typeface="+mn-lt"/>
            </a:rPr>
            <a:t>обеспечить экономическую независимость страны и граждан - пользователей платёжных систем, что будет иметь дополнительное положительное влияние на развитие экономики государства, повышение конкурентоспособности субъектов хозяйствования и финансового сектора. </a:t>
          </a:r>
          <a:endParaRPr lang="uk-UA" sz="2000" kern="1200" dirty="0">
            <a:solidFill>
              <a:srgbClr val="0000FF"/>
            </a:solidFill>
            <a:latin typeface="+mn-lt"/>
          </a:endParaRPr>
        </a:p>
      </dsp:txBody>
      <dsp:txXfrm>
        <a:off x="1118932" y="3916366"/>
        <a:ext cx="7809072" cy="117272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DD53C1-3617-478B-B138-0E9E400FD0BD}">
      <dsp:nvSpPr>
        <dsp:cNvPr id="0" name=""/>
        <dsp:cNvSpPr/>
      </dsp:nvSpPr>
      <dsp:spPr>
        <a:xfrm>
          <a:off x="0" y="282269"/>
          <a:ext cx="8286808" cy="478800"/>
        </a:xfrm>
        <a:prstGeom prst="roundRect">
          <a:avLst/>
        </a:prstGeom>
        <a:solidFill>
          <a:srgbClr val="CCFF99">
            <a:alpha val="90000"/>
          </a:srgb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CE9A165-7DEF-43AD-8616-D0866429A80F}">
      <dsp:nvSpPr>
        <dsp:cNvPr id="0" name=""/>
        <dsp:cNvSpPr/>
      </dsp:nvSpPr>
      <dsp:spPr>
        <a:xfrm>
          <a:off x="394513" y="1829"/>
          <a:ext cx="7890263" cy="560880"/>
        </a:xfrm>
        <a:prstGeom prst="roundRect">
          <a:avLst/>
        </a:prstGeom>
        <a:solidFill>
          <a:srgbClr val="00B0F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9255" tIns="0" rIns="219255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kern="1200" dirty="0" smtClean="0">
              <a:solidFill>
                <a:schemeClr val="bg1"/>
              </a:solidFill>
              <a:latin typeface="+mn-lt"/>
            </a:rPr>
            <a:t>увеличение использования электронных платежей для государственных нужд (оплата в безналичной форме налогов и сборов).</a:t>
          </a:r>
          <a:endParaRPr lang="uk-UA" sz="1600" b="1" kern="1200" dirty="0">
            <a:solidFill>
              <a:schemeClr val="bg1"/>
            </a:solidFill>
            <a:latin typeface="+mn-lt"/>
          </a:endParaRPr>
        </a:p>
      </dsp:txBody>
      <dsp:txXfrm>
        <a:off x="421893" y="29209"/>
        <a:ext cx="7835503" cy="506120"/>
      </dsp:txXfrm>
    </dsp:sp>
    <dsp:sp modelId="{2B331C7A-B1D9-46D0-A22B-3A09CCBDA04B}">
      <dsp:nvSpPr>
        <dsp:cNvPr id="0" name=""/>
        <dsp:cNvSpPr/>
      </dsp:nvSpPr>
      <dsp:spPr>
        <a:xfrm>
          <a:off x="0" y="1144109"/>
          <a:ext cx="8286808" cy="478800"/>
        </a:xfrm>
        <a:prstGeom prst="roundRect">
          <a:avLst/>
        </a:prstGeom>
        <a:solidFill>
          <a:srgbClr val="CCFF99">
            <a:alpha val="90000"/>
          </a:srgb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24F9EF-801A-404D-8959-7A23E0A145F0}">
      <dsp:nvSpPr>
        <dsp:cNvPr id="0" name=""/>
        <dsp:cNvSpPr/>
      </dsp:nvSpPr>
      <dsp:spPr>
        <a:xfrm>
          <a:off x="394513" y="863669"/>
          <a:ext cx="7890263" cy="560880"/>
        </a:xfrm>
        <a:prstGeom prst="roundRect">
          <a:avLst/>
        </a:prstGeom>
        <a:solidFill>
          <a:srgbClr val="00B0F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9255" tIns="0" rIns="219255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kern="1200" dirty="0" smtClean="0">
              <a:solidFill>
                <a:schemeClr val="bg1"/>
              </a:solidFill>
              <a:latin typeface="+mn-lt"/>
            </a:rPr>
            <a:t>стимулирование развития электронной торговли.</a:t>
          </a:r>
        </a:p>
      </dsp:txBody>
      <dsp:txXfrm>
        <a:off x="421893" y="891049"/>
        <a:ext cx="7835503" cy="506120"/>
      </dsp:txXfrm>
    </dsp:sp>
    <dsp:sp modelId="{25B3DA0B-D27F-4F2C-BDCC-4F6B34F8E228}">
      <dsp:nvSpPr>
        <dsp:cNvPr id="0" name=""/>
        <dsp:cNvSpPr/>
      </dsp:nvSpPr>
      <dsp:spPr>
        <a:xfrm>
          <a:off x="0" y="2005949"/>
          <a:ext cx="8286808" cy="478800"/>
        </a:xfrm>
        <a:prstGeom prst="roundRect">
          <a:avLst/>
        </a:prstGeom>
        <a:solidFill>
          <a:srgbClr val="CCFF99">
            <a:alpha val="90000"/>
          </a:srgb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F162288-E349-4C65-A69B-95E73D7D0746}">
      <dsp:nvSpPr>
        <dsp:cNvPr id="0" name=""/>
        <dsp:cNvSpPr/>
      </dsp:nvSpPr>
      <dsp:spPr>
        <a:xfrm>
          <a:off x="394513" y="1725509"/>
          <a:ext cx="7890263" cy="560880"/>
        </a:xfrm>
        <a:prstGeom prst="roundRect">
          <a:avLst/>
        </a:prstGeom>
        <a:solidFill>
          <a:srgbClr val="00B0F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9255" tIns="0" rIns="219255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kern="1200" dirty="0" smtClean="0">
              <a:solidFill>
                <a:schemeClr val="bg1"/>
              </a:solidFill>
              <a:latin typeface="+mn-lt"/>
            </a:rPr>
            <a:t>расширение сферы использования платежных карт путем внедрения многофункциональных карт и реализации сопутствующих проектов в социальной сфере, на транспорте и т.п.</a:t>
          </a:r>
        </a:p>
      </dsp:txBody>
      <dsp:txXfrm>
        <a:off x="421893" y="1752889"/>
        <a:ext cx="7835503" cy="506120"/>
      </dsp:txXfrm>
    </dsp:sp>
    <dsp:sp modelId="{17474795-C62F-450C-A09D-81190FF9C798}">
      <dsp:nvSpPr>
        <dsp:cNvPr id="0" name=""/>
        <dsp:cNvSpPr/>
      </dsp:nvSpPr>
      <dsp:spPr>
        <a:xfrm>
          <a:off x="0" y="2867789"/>
          <a:ext cx="8286808" cy="478800"/>
        </a:xfrm>
        <a:prstGeom prst="roundRect">
          <a:avLst/>
        </a:prstGeom>
        <a:solidFill>
          <a:srgbClr val="CCFF99">
            <a:alpha val="90000"/>
          </a:srgb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4C440C6-85DB-4E54-9B3D-3A3DFE6B0AFB}">
      <dsp:nvSpPr>
        <dsp:cNvPr id="0" name=""/>
        <dsp:cNvSpPr/>
      </dsp:nvSpPr>
      <dsp:spPr>
        <a:xfrm>
          <a:off x="394513" y="2587349"/>
          <a:ext cx="7890263" cy="560880"/>
        </a:xfrm>
        <a:prstGeom prst="roundRect">
          <a:avLst/>
        </a:prstGeom>
        <a:solidFill>
          <a:srgbClr val="00B0F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9255" tIns="0" rIns="219255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kern="1200" dirty="0" smtClean="0">
              <a:solidFill>
                <a:schemeClr val="bg1"/>
              </a:solidFill>
              <a:latin typeface="+mn-lt"/>
            </a:rPr>
            <a:t>развитие инфраструктуры приема платежных карт.</a:t>
          </a:r>
        </a:p>
      </dsp:txBody>
      <dsp:txXfrm>
        <a:off x="421893" y="2614729"/>
        <a:ext cx="7835503" cy="506120"/>
      </dsp:txXfrm>
    </dsp:sp>
    <dsp:sp modelId="{8C93D9B6-EEE7-4447-B9ED-5589FE599AE8}">
      <dsp:nvSpPr>
        <dsp:cNvPr id="0" name=""/>
        <dsp:cNvSpPr/>
      </dsp:nvSpPr>
      <dsp:spPr>
        <a:xfrm>
          <a:off x="0" y="3729629"/>
          <a:ext cx="8286808" cy="478800"/>
        </a:xfrm>
        <a:prstGeom prst="roundRect">
          <a:avLst/>
        </a:prstGeom>
        <a:solidFill>
          <a:srgbClr val="CCFF99">
            <a:alpha val="90000"/>
          </a:srgb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902EBED-0DAC-4313-AB56-6357E2DBC6CD}">
      <dsp:nvSpPr>
        <dsp:cNvPr id="0" name=""/>
        <dsp:cNvSpPr/>
      </dsp:nvSpPr>
      <dsp:spPr>
        <a:xfrm>
          <a:off x="394513" y="3449189"/>
          <a:ext cx="7890263" cy="560880"/>
        </a:xfrm>
        <a:prstGeom prst="roundRect">
          <a:avLst/>
        </a:prstGeom>
        <a:solidFill>
          <a:srgbClr val="00B0F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9255" tIns="0" rIns="219255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kern="1200" dirty="0" smtClean="0">
              <a:solidFill>
                <a:schemeClr val="bg1"/>
              </a:solidFill>
              <a:latin typeface="+mn-lt"/>
            </a:rPr>
            <a:t>разработка предложений к проектам нормативных актов по стимулированию развития безналичных расчетов с использованием платежных карт.</a:t>
          </a:r>
        </a:p>
      </dsp:txBody>
      <dsp:txXfrm>
        <a:off x="421893" y="3476569"/>
        <a:ext cx="7835503" cy="506120"/>
      </dsp:txXfrm>
    </dsp:sp>
    <dsp:sp modelId="{5326B1C4-B0EB-4696-A041-F120D2644BB9}">
      <dsp:nvSpPr>
        <dsp:cNvPr id="0" name=""/>
        <dsp:cNvSpPr/>
      </dsp:nvSpPr>
      <dsp:spPr>
        <a:xfrm>
          <a:off x="0" y="4591469"/>
          <a:ext cx="8286808" cy="478800"/>
        </a:xfrm>
        <a:prstGeom prst="roundRect">
          <a:avLst/>
        </a:prstGeom>
        <a:solidFill>
          <a:srgbClr val="CCFF99">
            <a:alpha val="90000"/>
          </a:srgb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E02B7D4-4E23-47B9-AFF9-5133CA26EBA6}">
      <dsp:nvSpPr>
        <dsp:cNvPr id="0" name=""/>
        <dsp:cNvSpPr/>
      </dsp:nvSpPr>
      <dsp:spPr>
        <a:xfrm>
          <a:off x="394513" y="4311028"/>
          <a:ext cx="7890263" cy="560880"/>
        </a:xfrm>
        <a:prstGeom prst="roundRect">
          <a:avLst/>
        </a:prstGeom>
        <a:solidFill>
          <a:srgbClr val="00B0F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9255" tIns="0" rIns="219255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kern="1200" dirty="0" smtClean="0">
              <a:solidFill>
                <a:schemeClr val="bg1"/>
              </a:solidFill>
              <a:latin typeface="+mn-lt"/>
            </a:rPr>
            <a:t>повышение финансовой грамотности населения.</a:t>
          </a:r>
          <a:endParaRPr lang="ru-RU" sz="1600" b="0" kern="1200" dirty="0">
            <a:solidFill>
              <a:schemeClr val="bg1"/>
            </a:solidFill>
            <a:latin typeface="+mn-lt"/>
          </a:endParaRPr>
        </a:p>
      </dsp:txBody>
      <dsp:txXfrm>
        <a:off x="421893" y="4338408"/>
        <a:ext cx="7835503" cy="50612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8A9D80-F240-490E-8205-52EEF0C2358F}">
      <dsp:nvSpPr>
        <dsp:cNvPr id="0" name=""/>
        <dsp:cNvSpPr/>
      </dsp:nvSpPr>
      <dsp:spPr>
        <a:xfrm>
          <a:off x="0" y="9893"/>
          <a:ext cx="5000660" cy="3125412"/>
        </a:xfrm>
        <a:prstGeom prst="swooshArrow">
          <a:avLst>
            <a:gd name="adj1" fmla="val 25000"/>
            <a:gd name="adj2" fmla="val 25000"/>
          </a:avLst>
        </a:prstGeom>
        <a:solidFill>
          <a:srgbClr val="CCECFF"/>
        </a:solidFill>
        <a:ln>
          <a:noFill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D7D3F03-B6FA-43A6-96C2-E99A1FF2E1DF}">
      <dsp:nvSpPr>
        <dsp:cNvPr id="0" name=""/>
        <dsp:cNvSpPr/>
      </dsp:nvSpPr>
      <dsp:spPr>
        <a:xfrm>
          <a:off x="635083" y="2162106"/>
          <a:ext cx="130017" cy="13001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617B98-C7A7-460E-856E-1C8220147821}">
      <dsp:nvSpPr>
        <dsp:cNvPr id="0" name=""/>
        <dsp:cNvSpPr/>
      </dsp:nvSpPr>
      <dsp:spPr>
        <a:xfrm>
          <a:off x="468815" y="1776025"/>
          <a:ext cx="461925" cy="200014"/>
        </a:xfrm>
        <a:prstGeom prst="rect">
          <a:avLst/>
        </a:prstGeom>
        <a:noFill/>
        <a:ln>
          <a:noFill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893" tIns="0" rIns="0" bIns="0" numCol="1" spcCol="1270" anchor="t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500" kern="1200" dirty="0"/>
        </a:p>
      </dsp:txBody>
      <dsp:txXfrm>
        <a:off x="468815" y="1776025"/>
        <a:ext cx="461925" cy="200014"/>
      </dsp:txXfrm>
    </dsp:sp>
    <dsp:sp modelId="{00912975-96AE-4700-8810-1DB4A6B5D3A7}">
      <dsp:nvSpPr>
        <dsp:cNvPr id="0" name=""/>
        <dsp:cNvSpPr/>
      </dsp:nvSpPr>
      <dsp:spPr>
        <a:xfrm>
          <a:off x="1782735" y="1312619"/>
          <a:ext cx="235031" cy="23503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BF9D4C-BA50-4BC9-ADA1-71BE13A67BEF}">
      <dsp:nvSpPr>
        <dsp:cNvPr id="0" name=""/>
        <dsp:cNvSpPr/>
      </dsp:nvSpPr>
      <dsp:spPr>
        <a:xfrm>
          <a:off x="1900250" y="1430134"/>
          <a:ext cx="1200158" cy="1700224"/>
        </a:xfrm>
        <a:prstGeom prst="rect">
          <a:avLst/>
        </a:prstGeom>
        <a:noFill/>
        <a:ln>
          <a:noFill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538" tIns="0" rIns="0" bIns="0" numCol="1" spcCol="1270" anchor="t" anchorCtr="0">
          <a:noAutofit/>
        </a:bodyPr>
        <a:lstStyle/>
        <a:p>
          <a:pPr lvl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6500" kern="1200" dirty="0"/>
        </a:p>
      </dsp:txBody>
      <dsp:txXfrm>
        <a:off x="1900250" y="1430134"/>
        <a:ext cx="1200158" cy="1700224"/>
      </dsp:txXfrm>
    </dsp:sp>
    <dsp:sp modelId="{7C51BCAE-82D8-4911-B1AA-1CB06C32F479}">
      <dsp:nvSpPr>
        <dsp:cNvPr id="0" name=""/>
        <dsp:cNvSpPr/>
      </dsp:nvSpPr>
      <dsp:spPr>
        <a:xfrm>
          <a:off x="3162917" y="795676"/>
          <a:ext cx="325042" cy="32504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4DFA2F-C32E-49E3-9E57-00808BADE303}">
      <dsp:nvSpPr>
        <dsp:cNvPr id="0" name=""/>
        <dsp:cNvSpPr/>
      </dsp:nvSpPr>
      <dsp:spPr>
        <a:xfrm>
          <a:off x="3325438" y="958197"/>
          <a:ext cx="1200158" cy="2172161"/>
        </a:xfrm>
        <a:prstGeom prst="rect">
          <a:avLst/>
        </a:prstGeom>
        <a:noFill/>
        <a:ln>
          <a:noFill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2233" tIns="0" rIns="0" bIns="0" numCol="1" spcCol="1270" anchor="t" anchorCtr="0">
          <a:noAutofit/>
        </a:bodyPr>
        <a:lstStyle/>
        <a:p>
          <a:pPr lvl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6500" kern="1200" dirty="0"/>
        </a:p>
      </dsp:txBody>
      <dsp:txXfrm>
        <a:off x="3325438" y="958197"/>
        <a:ext cx="1200158" cy="2172161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DA89FE-2888-429B-A5BD-5411B88310C9}">
      <dsp:nvSpPr>
        <dsp:cNvPr id="0" name=""/>
        <dsp:cNvSpPr/>
      </dsp:nvSpPr>
      <dsp:spPr>
        <a:xfrm>
          <a:off x="0" y="37711"/>
          <a:ext cx="8358246" cy="444600"/>
        </a:xfrm>
        <a:prstGeom prst="roundRect">
          <a:avLst/>
        </a:prstGeom>
        <a:solidFill>
          <a:srgbClr val="0070C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ru-RU" sz="1900" b="1" i="0" u="none" strike="noStrike" kern="1200" cap="none" normalizeH="0" baseline="0" dirty="0" smtClean="0">
              <a:ln/>
              <a:effectLst/>
              <a:latin typeface="Arial" charset="0"/>
            </a:rPr>
            <a:t>На кого распространяется действие нормативно-правового</a:t>
          </a:r>
          <a:r>
            <a:rPr kumimoji="1" lang="ru-RU" sz="1900" b="0" i="0" u="none" strike="noStrike" kern="1200" cap="none" normalizeH="0" baseline="0" dirty="0" smtClean="0">
              <a:ln/>
              <a:effectLst/>
              <a:latin typeface="Arial" charset="0"/>
            </a:rPr>
            <a:t> </a:t>
          </a:r>
          <a:r>
            <a:rPr kumimoji="1" lang="ru-RU" sz="1900" b="1" i="0" u="none" strike="noStrike" kern="1200" cap="none" normalizeH="0" baseline="0" dirty="0" smtClean="0">
              <a:ln/>
              <a:effectLst/>
              <a:latin typeface="Arial" charset="0"/>
            </a:rPr>
            <a:t>акта</a:t>
          </a:r>
          <a:endParaRPr lang="uk-UA" sz="1900" kern="1200" dirty="0"/>
        </a:p>
      </dsp:txBody>
      <dsp:txXfrm>
        <a:off x="21704" y="59415"/>
        <a:ext cx="8314838" cy="401192"/>
      </dsp:txXfrm>
    </dsp:sp>
    <dsp:sp modelId="{3F60CCF0-30D8-4A50-BCE4-B56E0C75CC44}">
      <dsp:nvSpPr>
        <dsp:cNvPr id="0" name=""/>
        <dsp:cNvSpPr/>
      </dsp:nvSpPr>
      <dsp:spPr>
        <a:xfrm>
          <a:off x="0" y="482311"/>
          <a:ext cx="8358246" cy="8455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5374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kumimoji="1" lang="ru-RU" sz="1500" b="1" i="0" u="none" strike="noStrike" kern="1200" cap="none" normalizeH="0" baseline="0" dirty="0" smtClean="0">
              <a:ln/>
              <a:effectLst/>
              <a:latin typeface="Arial" charset="0"/>
            </a:rPr>
            <a:t>Небанковские финансовые организации, которые планируют стать платежными организациями и/или участниками внутригосударственных</a:t>
          </a:r>
          <a:r>
            <a:rPr kumimoji="1" lang="en-US" sz="1500" b="1" i="0" u="none" strike="noStrike" kern="1200" cap="none" normalizeH="0" baseline="0" dirty="0" smtClean="0">
              <a:ln/>
              <a:effectLst/>
              <a:latin typeface="Arial" charset="0"/>
            </a:rPr>
            <a:t>/</a:t>
          </a:r>
          <a:r>
            <a:rPr kumimoji="1" lang="ru-RU" sz="1500" b="1" i="0" u="none" strike="noStrike" kern="1200" cap="none" normalizeH="0" baseline="0" dirty="0" smtClean="0">
              <a:ln/>
              <a:effectLst/>
              <a:latin typeface="Arial" charset="0"/>
            </a:rPr>
            <a:t>международных платежных систем и осуществлять перевод средств в национальной валюте без открытия счетов</a:t>
          </a:r>
          <a:endParaRPr lang="uk-UA" sz="1500" kern="1200" dirty="0"/>
        </a:p>
      </dsp:txBody>
      <dsp:txXfrm>
        <a:off x="0" y="482311"/>
        <a:ext cx="8358246" cy="845594"/>
      </dsp:txXfrm>
    </dsp:sp>
    <dsp:sp modelId="{4C5E018E-EBAC-4FC3-8C00-BE959350E773}">
      <dsp:nvSpPr>
        <dsp:cNvPr id="0" name=""/>
        <dsp:cNvSpPr/>
      </dsp:nvSpPr>
      <dsp:spPr>
        <a:xfrm>
          <a:off x="0" y="1327906"/>
          <a:ext cx="8358246" cy="444600"/>
        </a:xfrm>
        <a:prstGeom prst="roundRect">
          <a:avLst/>
        </a:prstGeom>
        <a:solidFill>
          <a:srgbClr val="0070C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ru-RU" sz="1900" b="1" i="0" u="none" strike="noStrike" kern="1200" cap="none" normalizeH="0" baseline="0" smtClean="0">
              <a:ln/>
              <a:effectLst/>
              <a:latin typeface="Arial" charset="0"/>
            </a:rPr>
            <a:t>Срок действия лицензии</a:t>
          </a:r>
          <a:endParaRPr lang="uk-UA" sz="1900" kern="1200" dirty="0"/>
        </a:p>
      </dsp:txBody>
      <dsp:txXfrm>
        <a:off x="21704" y="1349610"/>
        <a:ext cx="8314838" cy="401192"/>
      </dsp:txXfrm>
    </dsp:sp>
    <dsp:sp modelId="{E7911DF6-9C75-4A60-BA56-8553E4BD5F81}">
      <dsp:nvSpPr>
        <dsp:cNvPr id="0" name=""/>
        <dsp:cNvSpPr/>
      </dsp:nvSpPr>
      <dsp:spPr>
        <a:xfrm>
          <a:off x="0" y="1772506"/>
          <a:ext cx="8358246" cy="3146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5374" tIns="24130" rIns="135128" bIns="24130" numCol="1" spcCol="1270" anchor="t" anchorCtr="0">
          <a:noAutofit/>
        </a:bodyPr>
        <a:lstStyle/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kumimoji="1" lang="ru-RU" sz="1500" b="1" i="0" u="none" strike="noStrike" kern="1200" cap="none" normalizeH="0" baseline="0" smtClean="0">
              <a:ln/>
              <a:effectLst/>
              <a:latin typeface="Arial" charset="0"/>
            </a:rPr>
            <a:t>Не ограничен</a:t>
          </a:r>
          <a:endParaRPr lang="uk-UA" sz="1500" kern="1200" dirty="0"/>
        </a:p>
      </dsp:txBody>
      <dsp:txXfrm>
        <a:off x="0" y="1772506"/>
        <a:ext cx="8358246" cy="314640"/>
      </dsp:txXfrm>
    </dsp:sp>
    <dsp:sp modelId="{0BD0B07C-7F8D-4F8A-9344-350DC527EFB5}">
      <dsp:nvSpPr>
        <dsp:cNvPr id="0" name=""/>
        <dsp:cNvSpPr/>
      </dsp:nvSpPr>
      <dsp:spPr>
        <a:xfrm>
          <a:off x="0" y="2087146"/>
          <a:ext cx="8358246" cy="444600"/>
        </a:xfrm>
        <a:prstGeom prst="roundRect">
          <a:avLst/>
        </a:prstGeom>
        <a:solidFill>
          <a:srgbClr val="0070C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ru-RU" sz="1900" b="1" i="0" u="none" strike="noStrike" kern="1200" cap="none" normalizeH="0" baseline="0" smtClean="0">
              <a:ln/>
              <a:effectLst/>
              <a:latin typeface="Arial" charset="0"/>
            </a:rPr>
            <a:t>Отзыв лицензии</a:t>
          </a:r>
          <a:endParaRPr kumimoji="1" lang="uk-UA" sz="1900" b="1" i="0" u="none" strike="noStrike" kern="1200" cap="none" normalizeH="0" baseline="0" dirty="0" smtClean="0">
            <a:ln/>
            <a:effectLst/>
            <a:latin typeface="Arial" charset="0"/>
          </a:endParaRPr>
        </a:p>
      </dsp:txBody>
      <dsp:txXfrm>
        <a:off x="21704" y="2108850"/>
        <a:ext cx="8314838" cy="401192"/>
      </dsp:txXfrm>
    </dsp:sp>
    <dsp:sp modelId="{0B6B6A68-33FB-4A45-B701-BE7E66583ABB}">
      <dsp:nvSpPr>
        <dsp:cNvPr id="0" name=""/>
        <dsp:cNvSpPr/>
      </dsp:nvSpPr>
      <dsp:spPr>
        <a:xfrm>
          <a:off x="0" y="2531746"/>
          <a:ext cx="8358246" cy="3146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5374" tIns="24130" rIns="135128" bIns="24130" numCol="1" spcCol="1270" anchor="t" anchorCtr="0">
          <a:noAutofit/>
        </a:bodyPr>
        <a:lstStyle/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kumimoji="1" lang="ru-RU" sz="1500" b="1" i="0" u="none" strike="noStrike" kern="1200" cap="none" normalizeH="0" baseline="0" smtClean="0">
              <a:ln/>
              <a:effectLst/>
              <a:latin typeface="Arial" charset="0"/>
            </a:rPr>
            <a:t>Предусмотрено </a:t>
          </a:r>
          <a:endParaRPr kumimoji="1" lang="uk-UA" sz="1500" b="1" i="0" u="none" strike="noStrike" kern="1200" cap="none" normalizeH="0" baseline="0" dirty="0" smtClean="0">
            <a:ln/>
            <a:effectLst/>
            <a:latin typeface="Arial" charset="0"/>
          </a:endParaRPr>
        </a:p>
      </dsp:txBody>
      <dsp:txXfrm>
        <a:off x="0" y="2531746"/>
        <a:ext cx="8358246" cy="314640"/>
      </dsp:txXfrm>
    </dsp:sp>
    <dsp:sp modelId="{1EBE0D1D-DD96-4140-889F-77FE2B2F45F9}">
      <dsp:nvSpPr>
        <dsp:cNvPr id="0" name=""/>
        <dsp:cNvSpPr/>
      </dsp:nvSpPr>
      <dsp:spPr>
        <a:xfrm>
          <a:off x="0" y="2846386"/>
          <a:ext cx="8358246" cy="444600"/>
        </a:xfrm>
        <a:prstGeom prst="roundRect">
          <a:avLst/>
        </a:prstGeom>
        <a:solidFill>
          <a:srgbClr val="0070C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ru-RU" sz="1900" b="1" i="0" u="none" strike="noStrike" kern="1200" cap="none" normalizeH="0" baseline="0" smtClean="0">
              <a:ln/>
              <a:effectLst/>
              <a:latin typeface="Arial" charset="0"/>
            </a:rPr>
            <a:t>Плата за выдачу лицензии</a:t>
          </a:r>
          <a:r>
            <a:rPr kumimoji="1" lang="en-US" sz="1900" b="1" i="0" u="none" strike="noStrike" kern="1200" cap="none" normalizeH="0" baseline="0" smtClean="0">
              <a:ln/>
              <a:effectLst/>
              <a:latin typeface="Times New Roman" pitchFamily="18" charset="0"/>
              <a:cs typeface="Times New Roman" pitchFamily="18" charset="0"/>
            </a:rPr>
            <a:t>*</a:t>
          </a:r>
          <a:endParaRPr kumimoji="1" lang="en-US" sz="1900" b="1" i="0" u="none" strike="noStrike" kern="1200" cap="none" normalizeH="0" baseline="0" dirty="0" smtClean="0">
            <a:ln/>
            <a:effectLst/>
            <a:latin typeface="Times New Roman" pitchFamily="18" charset="0"/>
            <a:cs typeface="Times New Roman" pitchFamily="18" charset="0"/>
          </a:endParaRPr>
        </a:p>
      </dsp:txBody>
      <dsp:txXfrm>
        <a:off x="21704" y="2868090"/>
        <a:ext cx="8314838" cy="401192"/>
      </dsp:txXfrm>
    </dsp:sp>
    <dsp:sp modelId="{7B3D4703-246E-4F13-BA7A-0824E72380AD}">
      <dsp:nvSpPr>
        <dsp:cNvPr id="0" name=""/>
        <dsp:cNvSpPr/>
      </dsp:nvSpPr>
      <dsp:spPr>
        <a:xfrm>
          <a:off x="0" y="3290986"/>
          <a:ext cx="8358246" cy="3146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5374" tIns="24130" rIns="135128" bIns="24130" numCol="1" spcCol="1270" anchor="t" anchorCtr="0">
          <a:noAutofit/>
        </a:bodyPr>
        <a:lstStyle/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kumimoji="1" lang="ru-RU" sz="1500" b="1" i="0" u="none" strike="noStrike" kern="1200" cap="none" normalizeH="0" baseline="0" dirty="0" smtClean="0">
              <a:ln/>
              <a:effectLst/>
              <a:latin typeface="Arial" charset="0"/>
            </a:rPr>
            <a:t>26 100 </a:t>
          </a:r>
          <a:r>
            <a:rPr kumimoji="1" lang="ru-RU" sz="1500" b="1" i="0" u="none" strike="noStrike" kern="1200" cap="none" normalizeH="0" baseline="0" dirty="0" err="1" smtClean="0">
              <a:ln/>
              <a:effectLst/>
              <a:latin typeface="Arial" charset="0"/>
            </a:rPr>
            <a:t>грн</a:t>
          </a:r>
          <a:r>
            <a:rPr kumimoji="1" lang="ru-RU" sz="1500" b="1" i="0" u="none" strike="noStrike" kern="1200" cap="none" normalizeH="0" baseline="0" dirty="0" smtClean="0">
              <a:ln/>
              <a:effectLst/>
              <a:latin typeface="Arial" charset="0"/>
            </a:rPr>
            <a:t>.</a:t>
          </a:r>
          <a:endParaRPr kumimoji="1" lang="en-US" sz="1500" b="1" i="0" u="none" strike="noStrike" kern="1200" cap="none" normalizeH="0" baseline="0" dirty="0" smtClean="0">
            <a:ln/>
            <a:effectLst/>
            <a:latin typeface="Times New Roman" pitchFamily="18" charset="0"/>
            <a:cs typeface="Times New Roman" pitchFamily="18" charset="0"/>
          </a:endParaRPr>
        </a:p>
      </dsp:txBody>
      <dsp:txXfrm>
        <a:off x="0" y="3290986"/>
        <a:ext cx="8358246" cy="3146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9">
  <dgm:title val=""/>
  <dgm:desc val=""/>
  <dgm:catLst>
    <dgm:cat type="3D" pri="11900"/>
  </dgm:catLst>
  <dgm:scene3d>
    <a:camera prst="perspectiveRelaxed">
      <a:rot lat="19149996" lon="20104178" rev="1577324"/>
    </a:camera>
    <a:lightRig rig="soft" dir="t"/>
    <a:backdrop>
      <a:anchor x="0" y="0" z="-210000"/>
      <a:norm dx="0" dy="0" dz="914400"/>
      <a:up dx="0" dy="914400" dz="0"/>
    </a:backdrop>
  </dgm:scene3d>
  <dgm:styleLbl name="node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>
      <a:sp3d extrusionH="28000" prstMaterial="matte"/>
    </dgm:txPr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9">
  <dgm:title val=""/>
  <dgm:desc val=""/>
  <dgm:catLst>
    <dgm:cat type="3D" pri="11900"/>
  </dgm:catLst>
  <dgm:scene3d>
    <a:camera prst="perspectiveRelaxed">
      <a:rot lat="19149996" lon="20104178" rev="1577324"/>
    </a:camera>
    <a:lightRig rig="soft" dir="t"/>
    <a:backdrop>
      <a:anchor x="0" y="0" z="-210000"/>
      <a:norm dx="0" dy="0" dz="914400"/>
      <a:up dx="0" dy="914400" dz="0"/>
    </a:backdrop>
  </dgm:scene3d>
  <dgm:styleLbl name="node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>
      <a:sp3d extrusionH="28000" prstMaterial="matte"/>
    </dgm:txPr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9">
  <dgm:title val=""/>
  <dgm:desc val=""/>
  <dgm:catLst>
    <dgm:cat type="3D" pri="11900"/>
  </dgm:catLst>
  <dgm:scene3d>
    <a:camera prst="perspectiveRelaxed">
      <a:rot lat="19149996" lon="20104178" rev="1577324"/>
    </a:camera>
    <a:lightRig rig="soft" dir="t"/>
    <a:backdrop>
      <a:anchor x="0" y="0" z="-210000"/>
      <a:norm dx="0" dy="0" dz="914400"/>
      <a:up dx="0" dy="914400" dz="0"/>
    </a:backdrop>
  </dgm:scene3d>
  <dgm:styleLbl name="node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>
      <a:sp3d extrusionH="28000" prstMaterial="matte"/>
    </dgm:txPr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9">
  <dgm:title val=""/>
  <dgm:desc val=""/>
  <dgm:catLst>
    <dgm:cat type="3D" pri="11900"/>
  </dgm:catLst>
  <dgm:scene3d>
    <a:camera prst="perspectiveRelaxed">
      <a:rot lat="19149996" lon="20104178" rev="1577324"/>
    </a:camera>
    <a:lightRig rig="soft" dir="t"/>
    <a:backdrop>
      <a:anchor x="0" y="0" z="-210000"/>
      <a:norm dx="0" dy="0" dz="914400"/>
      <a:up dx="0" dy="914400" dz="0"/>
    </a:backdrop>
  </dgm:scene3d>
  <dgm:styleLbl name="node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>
      <a:sp3d extrusionH="28000" prstMaterial="matte"/>
    </dgm:txPr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6">
  <dgm:title val=""/>
  <dgm:desc val=""/>
  <dgm:catLst>
    <dgm:cat type="3D" pri="11600"/>
  </dgm:catLst>
  <dgm:scene3d>
    <a:camera prst="perspectiveRelaxedModerately" zoom="92000"/>
    <a:lightRig rig="balanced" dir="t">
      <a:rot lat="0" lon="0" rev="12700000"/>
    </a:lightRig>
  </dgm:scene3d>
  <dgm:styleLbl name="node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5400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54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5400" prstMaterial="plastic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75000" prstMaterial="plastic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2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3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4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fgAcc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0400" extrusionH="12700" prstMaterial="plastic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392489" y="0"/>
            <a:ext cx="2940896" cy="49339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234" tIns="45618" rIns="91234" bIns="45618" numCol="1" anchor="t" anchorCtr="0" compatLnSpc="1">
            <a:prstTxWarp prst="textNoShape">
              <a:avLst/>
            </a:prstTxWarp>
          </a:bodyPr>
          <a:lstStyle>
            <a:lvl1pPr algn="r" defTabSz="912855"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kumimoji="0" sz="9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D1EDE49B-B378-4AB4-966D-292A117F92CA}" type="datetime1">
              <a:rPr lang="uk-UA"/>
              <a:pPr>
                <a:defRPr/>
              </a:pPr>
              <a:t>02.10.2013</a:t>
            </a:fld>
            <a:endParaRPr lang="de-DE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1659009" y="9363396"/>
            <a:ext cx="3466960" cy="49339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234" tIns="45618" rIns="91234" bIns="45618" numCol="1" anchor="b" anchorCtr="0" compatLnSpc="1">
            <a:prstTxWarp prst="textNoShape">
              <a:avLst/>
            </a:prstTxWarp>
          </a:bodyPr>
          <a:lstStyle>
            <a:lvl1pPr algn="ctr" defTabSz="912855"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kumimoji="0" sz="9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08A9138D-C46B-4C62-92A1-3BBBC5694825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4715333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316430" cy="49339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234" tIns="45618" rIns="91234" bIns="45618" numCol="1" anchor="t" anchorCtr="0" compatLnSpc="1">
            <a:prstTxWarp prst="textNoShape">
              <a:avLst/>
            </a:prstTxWarp>
          </a:bodyPr>
          <a:lstStyle>
            <a:lvl1pPr algn="l" defTabSz="912855"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kumimoji="0"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4080" y="0"/>
            <a:ext cx="2940896" cy="49339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234" tIns="45618" rIns="91234" bIns="45618" numCol="1" anchor="t" anchorCtr="0" compatLnSpc="1">
            <a:prstTxWarp prst="textNoShape">
              <a:avLst/>
            </a:prstTxWarp>
          </a:bodyPr>
          <a:lstStyle>
            <a:lvl1pPr algn="r" defTabSz="912855"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kumimoji="0"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85E1C1CF-B03C-4D84-B109-FFD62DA6EEA6}" type="datetime1">
              <a:rPr lang="uk-UA"/>
              <a:pPr>
                <a:defRPr/>
              </a:pPr>
              <a:t>02.10.2013</a:t>
            </a:fld>
            <a:endParaRPr lang="de-DE"/>
          </a:p>
        </p:txBody>
      </p:sp>
      <p:sp>
        <p:nvSpPr>
          <p:cNvPr id="686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8688" y="739775"/>
            <a:ext cx="4929187" cy="36957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03708" y="4683276"/>
            <a:ext cx="5577560" cy="443579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234" tIns="45618" rIns="91234" bIns="456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Klicken Sie, um die Textformatierung des Masters zu bearbeiten.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363396"/>
            <a:ext cx="2940896" cy="49339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234" tIns="45618" rIns="91234" bIns="45618" numCol="1" anchor="b" anchorCtr="0" compatLnSpc="1">
            <a:prstTxWarp prst="textNoShape">
              <a:avLst/>
            </a:prstTxWarp>
          </a:bodyPr>
          <a:lstStyle>
            <a:lvl1pPr algn="l" defTabSz="912855"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kumimoji="0"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392489" y="9363396"/>
            <a:ext cx="3392488" cy="49339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234" tIns="45618" rIns="91234" bIns="45618" numCol="1" anchor="b" anchorCtr="0" compatLnSpc="1">
            <a:prstTxWarp prst="textNoShape">
              <a:avLst/>
            </a:prstTxWarp>
          </a:bodyPr>
          <a:lstStyle>
            <a:lvl1pPr algn="r" defTabSz="912855"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kumimoji="0"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68339C50-21E1-48EE-AD39-E310468C12F2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7408336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 smtClean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8339C50-21E1-48EE-AD39-E310468C12F2}" type="slidenum">
              <a:rPr lang="de-DE" smtClean="0"/>
              <a:pPr>
                <a:defRPr/>
              </a:pPr>
              <a:t>1</a:t>
            </a:fld>
            <a:endParaRPr lang="de-DE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 txBox="1">
            <a:spLocks noGrp="1" noChangeArrowheads="1"/>
          </p:cNvSpPr>
          <p:nvPr/>
        </p:nvSpPr>
        <p:spPr bwMode="auto">
          <a:xfrm>
            <a:off x="3843621" y="1"/>
            <a:ext cx="2941355" cy="493464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lIns="91222" tIns="45612" rIns="91222" bIns="45612"/>
          <a:lstStyle/>
          <a:p>
            <a:pPr algn="r" defTabSz="912278">
              <a:lnSpc>
                <a:spcPct val="100000"/>
              </a:lnSpc>
              <a:spcBef>
                <a:spcPct val="0"/>
              </a:spcBef>
              <a:buClrTx/>
              <a:buSzTx/>
            </a:pPr>
            <a:fld id="{6299970D-4240-4419-8D4A-93FFBD001B29}" type="datetime1">
              <a:rPr kumimoji="0" lang="uk-UA" sz="1200" b="0"/>
              <a:pPr algn="r" defTabSz="912278">
                <a:lnSpc>
                  <a:spcPct val="100000"/>
                </a:lnSpc>
                <a:spcBef>
                  <a:spcPct val="0"/>
                </a:spcBef>
                <a:buClrTx/>
                <a:buSzTx/>
              </a:pPr>
              <a:t>02.10.2013</a:t>
            </a:fld>
            <a:endParaRPr kumimoji="0" lang="de-DE" sz="1200" b="0" dirty="0"/>
          </a:p>
        </p:txBody>
      </p:sp>
      <p:sp>
        <p:nvSpPr>
          <p:cNvPr id="8195" name="Rectangle 7"/>
          <p:cNvSpPr txBox="1">
            <a:spLocks noGrp="1" noChangeArrowheads="1"/>
          </p:cNvSpPr>
          <p:nvPr/>
        </p:nvSpPr>
        <p:spPr bwMode="auto">
          <a:xfrm>
            <a:off x="3393271" y="9363325"/>
            <a:ext cx="3391705" cy="493464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lIns="91222" tIns="45612" rIns="91222" bIns="45612" anchor="b"/>
          <a:lstStyle/>
          <a:p>
            <a:pPr algn="r" defTabSz="912278">
              <a:lnSpc>
                <a:spcPct val="100000"/>
              </a:lnSpc>
              <a:spcBef>
                <a:spcPct val="0"/>
              </a:spcBef>
              <a:buClrTx/>
              <a:buSzTx/>
            </a:pPr>
            <a:fld id="{E07BB0EA-2A64-4E73-B30C-087F551E4215}" type="slidenum">
              <a:rPr kumimoji="0" lang="de-DE" sz="1200" b="0"/>
              <a:pPr algn="r" defTabSz="912278">
                <a:lnSpc>
                  <a:spcPct val="100000"/>
                </a:lnSpc>
                <a:spcBef>
                  <a:spcPct val="0"/>
                </a:spcBef>
                <a:buClrTx/>
                <a:buSzTx/>
              </a:pPr>
              <a:t>15</a:t>
            </a:fld>
            <a:endParaRPr kumimoji="0" lang="de-DE" sz="1200" b="0" dirty="0"/>
          </a:p>
        </p:txBody>
      </p:sp>
      <p:sp>
        <p:nvSpPr>
          <p:cNvPr id="819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8688" y="739775"/>
            <a:ext cx="4929187" cy="3695700"/>
          </a:xfrm>
          <a:ln/>
        </p:spPr>
      </p:sp>
      <p:sp>
        <p:nvSpPr>
          <p:cNvPr id="819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8339C50-21E1-48EE-AD39-E310468C12F2}" type="slidenum">
              <a:rPr lang="de-DE" smtClean="0"/>
              <a:pPr>
                <a:defRPr/>
              </a:pPr>
              <a:t>15</a:t>
            </a:fld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8339C50-21E1-48EE-AD39-E310468C12F2}" type="slidenum">
              <a:rPr lang="de-DE" smtClean="0"/>
              <a:pPr>
                <a:defRPr/>
              </a:pPr>
              <a:t>3</a:t>
            </a:fld>
            <a:endParaRPr lang="de-D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09696">
              <a:defRPr/>
            </a:pPr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8339C50-21E1-48EE-AD39-E310468C12F2}" type="slidenum">
              <a:rPr lang="de-DE" smtClean="0"/>
              <a:pPr>
                <a:defRPr/>
              </a:pPr>
              <a:t>4</a:t>
            </a:fld>
            <a:endParaRPr lang="de-D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defTabSz="914287">
              <a:defRPr/>
            </a:pPr>
            <a:endParaRPr lang="uk-UA" dirty="0" smtClean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8339C50-21E1-48EE-AD39-E310468C12F2}" type="slidenum">
              <a:rPr lang="de-DE" smtClean="0"/>
              <a:pPr>
                <a:defRPr/>
              </a:pPr>
              <a:t>5</a:t>
            </a:fld>
            <a:endParaRPr lang="de-D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endParaRPr lang="uk-UA" dirty="0" smtClean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8339C50-21E1-48EE-AD39-E310468C12F2}" type="slidenum">
              <a:rPr lang="de-DE" smtClean="0"/>
              <a:pPr>
                <a:defRPr/>
              </a:pPr>
              <a:t>6</a:t>
            </a:fld>
            <a:endParaRPr lang="de-D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 smtClean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8339C50-21E1-48EE-AD39-E310468C12F2}" type="slidenum">
              <a:rPr lang="de-DE" smtClean="0"/>
              <a:pPr>
                <a:defRPr/>
              </a:pPr>
              <a:t>7</a:t>
            </a:fld>
            <a:endParaRPr lang="de-D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8339C50-21E1-48EE-AD39-E310468C12F2}" type="slidenum">
              <a:rPr lang="de-DE" smtClean="0"/>
              <a:pPr>
                <a:defRPr/>
              </a:pPr>
              <a:t>8</a:t>
            </a:fld>
            <a:endParaRPr lang="de-D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8339C50-21E1-48EE-AD39-E310468C12F2}" type="slidenum">
              <a:rPr lang="de-DE" smtClean="0"/>
              <a:pPr>
                <a:defRPr/>
              </a:pPr>
              <a:t>10</a:t>
            </a:fld>
            <a:endParaRPr lang="de-DE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8339C50-21E1-48EE-AD39-E310468C12F2}" type="slidenum">
              <a:rPr lang="de-DE" smtClean="0"/>
              <a:pPr>
                <a:defRPr/>
              </a:pPr>
              <a:t>11</a:t>
            </a:fld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8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10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3104" name="Rectangle 32"/>
          <p:cNvSpPr>
            <a:spLocks noGrp="1" noChangeArrowheads="1"/>
          </p:cNvSpPr>
          <p:nvPr>
            <p:ph type="ctrTitle" sz="quarter"/>
          </p:nvPr>
        </p:nvSpPr>
        <p:spPr>
          <a:xfrm>
            <a:off x="1582738" y="1420813"/>
            <a:ext cx="7162800" cy="56038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de-DE"/>
          </a:p>
        </p:txBody>
      </p:sp>
      <p:sp>
        <p:nvSpPr>
          <p:cNvPr id="3105" name="Rectangle 3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582738" y="2338388"/>
            <a:ext cx="7180262" cy="508000"/>
          </a:xfrm>
          <a:prstGeom prst="rect">
            <a:avLst/>
          </a:prstGeo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endParaRPr lang="de-DE"/>
          </a:p>
        </p:txBody>
      </p:sp>
      <p:sp>
        <p:nvSpPr>
          <p:cNvPr id="8" name="Rectangle 111"/>
          <p:cNvSpPr>
            <a:spLocks noGrp="1" noChangeArrowheads="1"/>
          </p:cNvSpPr>
          <p:nvPr>
            <p:ph type="ftr" sz="quarter" idx="11"/>
          </p:nvPr>
        </p:nvSpPr>
        <p:spPr>
          <a:xfrm>
            <a:off x="0" y="6381750"/>
            <a:ext cx="8243888" cy="476250"/>
          </a:xfrm>
          <a:prstGeom prst="rect">
            <a:avLst/>
          </a:prstGeom>
        </p:spPr>
        <p:txBody>
          <a:bodyPr anchorCtr="1"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WWW.BANK.GOV.UA</a:t>
            </a:r>
            <a:endParaRPr lang="uk-UA"/>
          </a:p>
        </p:txBody>
      </p:sp>
    </p:spTree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82738" y="1438275"/>
            <a:ext cx="6934200" cy="4667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582738" y="2517775"/>
            <a:ext cx="6958012" cy="21336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Rectangle 5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WWW.BANK.GOV.UA</a:t>
            </a:r>
            <a:endParaRPr lang="uk-UA"/>
          </a:p>
        </p:txBody>
      </p: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02438" y="1438275"/>
            <a:ext cx="1738312" cy="3213100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582738" y="1438275"/>
            <a:ext cx="5067300" cy="32131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Rectangle 5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WWW.BANK.GOV.UA</a:t>
            </a:r>
            <a:endParaRPr lang="uk-UA"/>
          </a:p>
        </p:txBody>
      </p:sp>
    </p:spTree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82738" y="1438275"/>
            <a:ext cx="6934200" cy="4667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1582738" y="2517775"/>
            <a:ext cx="6958012" cy="2133600"/>
          </a:xfrm>
          <a:prstGeom prst="rect">
            <a:avLst/>
          </a:prstGeom>
        </p:spPr>
        <p:txBody>
          <a:bodyPr/>
          <a:lstStyle/>
          <a:p>
            <a:pPr lvl="0"/>
            <a:endParaRPr lang="uk-UA" noProof="0" smtClean="0"/>
          </a:p>
        </p:txBody>
      </p:sp>
      <p:sp>
        <p:nvSpPr>
          <p:cNvPr id="5" name="Rectangle 5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WWW.BANK.GOV.UA</a:t>
            </a:r>
            <a:endParaRPr lang="uk-UA"/>
          </a:p>
        </p:txBody>
      </p:sp>
    </p:spTree>
  </p:cSld>
  <p:clrMapOvr>
    <a:masterClrMapping/>
  </p:clrMapOvr>
  <p:transition spd="slow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82738" y="1438275"/>
            <a:ext cx="6934200" cy="4667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1582738" y="2517775"/>
            <a:ext cx="6958012" cy="2133600"/>
          </a:xfrm>
          <a:prstGeom prst="rect">
            <a:avLst/>
          </a:prstGeom>
        </p:spPr>
        <p:txBody>
          <a:bodyPr/>
          <a:lstStyle/>
          <a:p>
            <a:pPr lvl="0"/>
            <a:endParaRPr lang="uk-UA" noProof="0" smtClean="0"/>
          </a:p>
        </p:txBody>
      </p:sp>
      <p:sp>
        <p:nvSpPr>
          <p:cNvPr id="5" name="Rectangle 5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WWW.BANK.GOV.UA</a:t>
            </a:r>
            <a:endParaRPr lang="uk-UA"/>
          </a:p>
        </p:txBody>
      </p:sp>
    </p:spTree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1582738" y="1438275"/>
            <a:ext cx="6958012" cy="32131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Rectangle 5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WWW.BANK.GOV.UA</a:t>
            </a:r>
            <a:endParaRPr lang="uk-UA"/>
          </a:p>
        </p:txBody>
      </p:sp>
    </p:spTree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82738" y="1438275"/>
            <a:ext cx="6934200" cy="4667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82738" y="2517775"/>
            <a:ext cx="6958012" cy="21336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WWW.BANK.GOV.UA</a:t>
            </a:r>
            <a:endParaRPr lang="uk-UA"/>
          </a:p>
        </p:txBody>
      </p:sp>
    </p:spTree>
  </p:cSld>
  <p:clrMapOvr>
    <a:masterClrMapping/>
  </p:clrMapOvr>
  <p:transition spd="slow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82738" y="1438275"/>
            <a:ext cx="6934200" cy="4667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582738" y="2517775"/>
            <a:ext cx="3402012" cy="21336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5137150" y="2517775"/>
            <a:ext cx="3403600" cy="9906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5137150" y="3660775"/>
            <a:ext cx="3403600" cy="9906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0"/>
          </p:nvPr>
        </p:nvSpPr>
        <p:spPr>
          <a:xfrm>
            <a:off x="8153400" y="6400800"/>
            <a:ext cx="533400" cy="381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275B19-3716-4566-9728-2C092A42A51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uk-UA"/>
              <a:t>www.bank.gov.ua</a:t>
            </a:r>
          </a:p>
        </p:txBody>
      </p:sp>
    </p:spTree>
  </p:cSld>
  <p:clrMapOvr>
    <a:masterClrMapping/>
  </p:clrMapOvr>
  <p:transition advClick="0" advTm="20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 userDrawn="1"/>
        </p:nvSpPr>
        <p:spPr bwMode="auto">
          <a:xfrm>
            <a:off x="785786" y="5214950"/>
            <a:ext cx="8215338" cy="428628"/>
          </a:xfrm>
          <a:prstGeom prst="rect">
            <a:avLst/>
          </a:prstGeom>
          <a:solidFill>
            <a:srgbClr val="F4E4AA"/>
          </a:solidFill>
          <a:ln w="12700" cap="sq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softEdge rad="127000"/>
          </a:effec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179388" marR="0" indent="0" algn="just" defTabSz="914400" rtl="0" eaLnBrk="0" fontAlgn="base" latinLnBrk="0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rgbClr val="A60000"/>
              </a:buClr>
              <a:buSzPct val="90000"/>
              <a:buFont typeface="Wingdings" pitchFamily="2" charset="2"/>
              <a:buNone/>
              <a:tabLst>
                <a:tab pos="7265988" algn="l"/>
              </a:tabLst>
            </a:pPr>
            <a:endParaRPr kumimoji="1" lang="uk-UA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Прямоугольник 9"/>
          <p:cNvSpPr/>
          <p:nvPr userDrawn="1"/>
        </p:nvSpPr>
        <p:spPr bwMode="auto">
          <a:xfrm rot="5400000">
            <a:off x="-1053736" y="3518306"/>
            <a:ext cx="5429289" cy="392893"/>
          </a:xfrm>
          <a:prstGeom prst="rect">
            <a:avLst/>
          </a:prstGeom>
          <a:solidFill>
            <a:srgbClr val="F4E4AA"/>
          </a:solidFill>
          <a:ln w="12700" cap="sq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softEdge rad="127000"/>
          </a:effec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179388" marR="0" indent="0" algn="just" defTabSz="914400" rtl="0" eaLnBrk="0" fontAlgn="base" latinLnBrk="0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rgbClr val="A60000"/>
              </a:buClr>
              <a:buSzPct val="90000"/>
              <a:buFont typeface="Wingdings" pitchFamily="2" charset="2"/>
              <a:buNone/>
              <a:tabLst>
                <a:tab pos="7265988" algn="l"/>
              </a:tabLst>
            </a:pPr>
            <a:endParaRPr kumimoji="1" lang="uk-UA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Прямоугольник 10"/>
          <p:cNvSpPr/>
          <p:nvPr userDrawn="1"/>
        </p:nvSpPr>
        <p:spPr bwMode="auto">
          <a:xfrm rot="5400000">
            <a:off x="-1196630" y="3339710"/>
            <a:ext cx="5072099" cy="392893"/>
          </a:xfrm>
          <a:prstGeom prst="rect">
            <a:avLst/>
          </a:prstGeom>
          <a:solidFill>
            <a:srgbClr val="F4E4AA"/>
          </a:solidFill>
          <a:ln w="12700" cap="sq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softEdge rad="127000"/>
          </a:effec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179388" marR="0" indent="0" algn="just" defTabSz="914400" rtl="0" eaLnBrk="0" fontAlgn="base" latinLnBrk="0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rgbClr val="A60000"/>
              </a:buClr>
              <a:buSzPct val="90000"/>
              <a:buFont typeface="Wingdings" pitchFamily="2" charset="2"/>
              <a:buNone/>
              <a:tabLst>
                <a:tab pos="7265988" algn="l"/>
              </a:tabLst>
            </a:pPr>
            <a:endParaRPr kumimoji="1" lang="uk-UA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Rectangle 50"/>
          <p:cNvSpPr txBox="1">
            <a:spLocks noChangeArrowheads="1"/>
          </p:cNvSpPr>
          <p:nvPr userDrawn="1"/>
        </p:nvSpPr>
        <p:spPr>
          <a:xfrm>
            <a:off x="8610600" y="6477000"/>
            <a:ext cx="533400" cy="381000"/>
          </a:xfrm>
          <a:prstGeom prst="rect">
            <a:avLst/>
          </a:prstGeom>
          <a:noFill/>
          <a:ln/>
        </p:spPr>
        <p:txBody>
          <a:bodyPr/>
          <a:lstStyle>
            <a:lvl1pPr>
              <a:defRPr/>
            </a:lvl1pPr>
          </a:lstStyle>
          <a:p>
            <a:pPr marL="0" marR="0" lvl="0" indent="0" algn="just" defTabSz="914400" rtl="0" eaLnBrk="1" fontAlgn="base" latinLnBrk="0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rgbClr val="A60000"/>
              </a:buClr>
              <a:buSzPct val="90000"/>
              <a:buFont typeface="Wingdings" pitchFamily="2" charset="2"/>
              <a:buNone/>
              <a:tabLst/>
              <a:defRPr/>
            </a:pPr>
            <a:fld id="{96961F9A-C428-4A71-BE15-8BA29CAE4EAD}" type="slidenum">
              <a:rPr kumimoji="1" lang="en-GB" sz="1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just" defTabSz="914400" rtl="0" eaLnBrk="1" fontAlgn="base" latinLnBrk="0" hangingPunct="1">
                <a:lnSpc>
                  <a:spcPct val="11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A60000"/>
                </a:buClr>
                <a:buSzPct val="90000"/>
                <a:buFont typeface="Wingdings" pitchFamily="2" charset="2"/>
                <a:buNone/>
                <a:tabLst/>
                <a:defRPr/>
              </a:pPr>
              <a:t>‹#›</a:t>
            </a:fld>
            <a:endParaRPr kumimoji="1" lang="en-GB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WWW.BANK.GOV.UA</a:t>
            </a:r>
            <a:endParaRPr lang="uk-UA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82738" y="1438275"/>
            <a:ext cx="6934200" cy="4667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582738" y="2517775"/>
            <a:ext cx="3402012" cy="21336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37150" y="2517775"/>
            <a:ext cx="3403600" cy="21336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Rectangle 5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WWW.BANK.GOV.UA</a:t>
            </a:r>
            <a:endParaRPr lang="uk-UA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8" name="Rectangle 5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WWW.BANK.GOV.UA</a:t>
            </a:r>
            <a:endParaRPr lang="uk-UA"/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82738" y="1438275"/>
            <a:ext cx="6934200" cy="4667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4" name="Rectangle 5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WWW.BANK.GOV.UA</a:t>
            </a:r>
            <a:endParaRPr lang="uk-UA"/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WWW.BANK.GOV.UA</a:t>
            </a:r>
            <a:endParaRPr lang="uk-UA"/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Rectangle 5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WWW.BANK.GOV.UA</a:t>
            </a:r>
            <a:endParaRPr lang="uk-UA"/>
          </a:p>
        </p:txBody>
      </p: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uk-UA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Rectangle 5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WWW.BANK.GOV.UA</a:t>
            </a:r>
            <a:endParaRPr lang="uk-UA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9F2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 userDrawn="1"/>
        </p:nvSpPr>
        <p:spPr bwMode="auto">
          <a:xfrm>
            <a:off x="928662" y="0"/>
            <a:ext cx="8215338" cy="928670"/>
          </a:xfrm>
          <a:prstGeom prst="rect">
            <a:avLst/>
          </a:prstGeom>
          <a:solidFill>
            <a:srgbClr val="F4E4AA"/>
          </a:solidFill>
          <a:ln w="12700" cap="sq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softEdge rad="127000"/>
          </a:effec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179388" marR="0" indent="0" algn="just" defTabSz="914400" rtl="0" eaLnBrk="0" fontAlgn="base" latinLnBrk="0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rgbClr val="A60000"/>
              </a:buClr>
              <a:buSzPct val="90000"/>
              <a:buFont typeface="Wingdings" pitchFamily="2" charset="2"/>
              <a:buNone/>
              <a:tabLst>
                <a:tab pos="7265988" algn="l"/>
              </a:tabLst>
            </a:pPr>
            <a:endParaRPr kumimoji="1" lang="uk-UA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5128" name="Picture 56"/>
          <p:cNvPicPr>
            <a:picLocks noChangeAspect="1" noChangeArrowheads="1"/>
          </p:cNvPicPr>
          <p:nvPr userDrawn="1"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0" y="0"/>
            <a:ext cx="971550" cy="9080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082" name="Text Box 58"/>
          <p:cNvSpPr txBox="1">
            <a:spLocks noChangeArrowheads="1"/>
          </p:cNvSpPr>
          <p:nvPr userDrawn="1"/>
        </p:nvSpPr>
        <p:spPr bwMode="auto">
          <a:xfrm>
            <a:off x="107950" y="692150"/>
            <a:ext cx="719138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kumimoji="0" lang="uk-UA" sz="1000" dirty="0">
                <a:solidFill>
                  <a:srgbClr val="5F3F1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Н Б У</a:t>
            </a:r>
          </a:p>
        </p:txBody>
      </p:sp>
      <p:sp>
        <p:nvSpPr>
          <p:cNvPr id="6" name="Rectangle 50"/>
          <p:cNvSpPr txBox="1">
            <a:spLocks noChangeArrowheads="1"/>
          </p:cNvSpPr>
          <p:nvPr userDrawn="1"/>
        </p:nvSpPr>
        <p:spPr>
          <a:xfrm>
            <a:off x="8610600" y="6477000"/>
            <a:ext cx="533400" cy="3810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marL="0" marR="0" lvl="0" indent="0" algn="just" defTabSz="914400" rtl="0" eaLnBrk="1" fontAlgn="base" latinLnBrk="0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rgbClr val="A60000"/>
              </a:buClr>
              <a:buSzPct val="90000"/>
              <a:buFont typeface="Wingdings" pitchFamily="2" charset="2"/>
              <a:buNone/>
              <a:tabLst/>
              <a:defRPr/>
            </a:pPr>
            <a:fld id="{96961F9A-C428-4A71-BE15-8BA29CAE4EAD}" type="slidenum">
              <a:rPr kumimoji="1" lang="en-GB" sz="1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just" defTabSz="914400" rtl="0" eaLnBrk="1" fontAlgn="base" latinLnBrk="0" hangingPunct="1">
                <a:lnSpc>
                  <a:spcPct val="11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A60000"/>
                </a:buClr>
                <a:buSzPct val="90000"/>
                <a:buFont typeface="Wingdings" pitchFamily="2" charset="2"/>
                <a:buNone/>
                <a:tabLst/>
                <a:defRPr/>
              </a:pPr>
              <a:t>‹#›</a:t>
            </a:fld>
            <a:endParaRPr kumimoji="1" lang="en-GB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1" r:id="rId2"/>
    <p:sldLayoutId id="2147483750" r:id="rId3"/>
    <p:sldLayoutId id="2147483749" r:id="rId4"/>
    <p:sldLayoutId id="2147483748" r:id="rId5"/>
    <p:sldLayoutId id="2147483747" r:id="rId6"/>
    <p:sldLayoutId id="2147483746" r:id="rId7"/>
    <p:sldLayoutId id="2147483745" r:id="rId8"/>
    <p:sldLayoutId id="2147483744" r:id="rId9"/>
    <p:sldLayoutId id="2147483743" r:id="rId10"/>
    <p:sldLayoutId id="2147483742" r:id="rId11"/>
    <p:sldLayoutId id="2147483741" r:id="rId12"/>
    <p:sldLayoutId id="2147483740" r:id="rId13"/>
    <p:sldLayoutId id="2147483739" r:id="rId14"/>
    <p:sldLayoutId id="2147483753" r:id="rId15"/>
    <p:sldLayoutId id="2147483754" r:id="rId16"/>
  </p:sldLayoutIdLst>
  <p:transition spd="slow"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400" b="1">
          <a:solidFill>
            <a:srgbClr val="A6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400" b="1">
          <a:solidFill>
            <a:srgbClr val="A60000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400" b="1">
          <a:solidFill>
            <a:srgbClr val="A60000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400" b="1">
          <a:solidFill>
            <a:srgbClr val="A60000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400" b="1">
          <a:solidFill>
            <a:srgbClr val="A60000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2400" b="1">
          <a:solidFill>
            <a:srgbClr val="A60000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2400" b="1">
          <a:solidFill>
            <a:srgbClr val="A60000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2400" b="1">
          <a:solidFill>
            <a:srgbClr val="A60000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2400" b="1">
          <a:solidFill>
            <a:srgbClr val="A60000"/>
          </a:solidFill>
          <a:latin typeface="Arial" charset="0"/>
        </a:defRPr>
      </a:lvl9pPr>
    </p:titleStyle>
    <p:bodyStyle>
      <a:lvl1pPr marL="342900" indent="-342900" algn="l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lr>
          <a:srgbClr val="A60000"/>
        </a:buClr>
        <a:buSzPct val="90000"/>
        <a:buFont typeface="Wingdings" pitchFamily="2" charset="2"/>
        <a:buChar char="l"/>
        <a:defRPr kumimoji="1" sz="20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lr>
          <a:schemeClr val="tx2"/>
        </a:buClr>
        <a:buChar char="–"/>
        <a:defRPr kumimoji="1" sz="2000">
          <a:solidFill>
            <a:schemeClr val="tx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kumimoji="1" sz="2000">
          <a:solidFill>
            <a:schemeClr val="tx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–"/>
        <a:defRPr kumimoji="1" sz="2000">
          <a:solidFill>
            <a:schemeClr val="tx2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kumimoji="1" sz="2000">
          <a:solidFill>
            <a:schemeClr val="tx2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kumimoji="1" sz="2000">
          <a:solidFill>
            <a:schemeClr val="tx2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kumimoji="1" sz="2000">
          <a:solidFill>
            <a:schemeClr val="tx2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kumimoji="1" sz="2000">
          <a:solidFill>
            <a:schemeClr val="tx2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kumimoji="1" sz="2000">
          <a:solidFill>
            <a:schemeClr val="tx2"/>
          </a:solidFill>
          <a:latin typeface="+mn-lt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.xml"/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16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16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16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5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Рисунок 20" descr="693789-1-orig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9513" y="1500174"/>
            <a:ext cx="3816423" cy="2786082"/>
          </a:xfrm>
          <a:prstGeom prst="rect">
            <a:avLst/>
          </a:prstGeom>
          <a:ln>
            <a:noFill/>
          </a:ln>
          <a:effectLst>
            <a:softEdge rad="112500"/>
          </a:effectLst>
          <a:scene3d>
            <a:camera prst="perspectiveHeroicExtremeRightFacing"/>
            <a:lightRig rig="threePt" dir="t"/>
          </a:scene3d>
        </p:spPr>
      </p:pic>
      <p:sp>
        <p:nvSpPr>
          <p:cNvPr id="7" name="Прямоугольник 6"/>
          <p:cNvSpPr/>
          <p:nvPr/>
        </p:nvSpPr>
        <p:spPr>
          <a:xfrm>
            <a:off x="3275286" y="2276872"/>
            <a:ext cx="5797308" cy="1569660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wrap="square" lIns="91440" tIns="45720" rIns="91440" bIns="4572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ru-RU" sz="3200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Calibri" pitchFamily="34" charset="0"/>
              </a:rPr>
              <a:t>Новое в законодательстве</a:t>
            </a:r>
            <a:endParaRPr lang="en-US" sz="3200" i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reflection blurRad="12700" stA="28000" endPos="45000" dist="1000" dir="5400000" sy="-100000" algn="bl" rotWithShape="0"/>
              </a:effectLst>
              <a:latin typeface="Calibri" pitchFamily="34" charset="0"/>
            </a:endParaRP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ru-RU" sz="3200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Calibri" pitchFamily="34" charset="0"/>
              </a:rPr>
              <a:t> в сфере платежных систем 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ru-RU" sz="3200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Calibri" pitchFamily="34" charset="0"/>
              </a:rPr>
              <a:t>И Обзор рынка</a:t>
            </a:r>
            <a:endParaRPr lang="uk-UA" sz="3200" i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reflection blurRad="12700" stA="28000" endPos="45000" dist="1000" dir="5400000" sy="-100000" algn="bl" rotWithShape="0"/>
              </a:effectLst>
              <a:latin typeface="Calibri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11560" y="6457265"/>
            <a:ext cx="2880320" cy="329321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4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г. Севастополь</a:t>
            </a:r>
            <a:endParaRPr lang="ru-RU" sz="140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57158" y="5072074"/>
            <a:ext cx="4798238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Наталья Лапко, </a:t>
            </a:r>
          </a:p>
          <a:p>
            <a:pPr algn="ctr"/>
            <a:r>
              <a:rPr lang="ru-RU" sz="1400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Директор  Департамента платёжных систем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5724128" y="6453336"/>
            <a:ext cx="2880320" cy="329321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4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Сентябрь </a:t>
            </a:r>
            <a:r>
              <a:rPr lang="ru-RU" sz="14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2013 </a:t>
            </a:r>
            <a:r>
              <a:rPr lang="ru-RU" sz="14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г.</a:t>
            </a:r>
            <a:endParaRPr lang="ru-RU" sz="140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24" name="Рисунок 23" descr="___1_~1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215074" y="4357694"/>
            <a:ext cx="2657306" cy="1571636"/>
          </a:xfrm>
          <a:prstGeom prst="rect">
            <a:avLst/>
          </a:prstGeom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Схема 9"/>
          <p:cNvGraphicFramePr/>
          <p:nvPr/>
        </p:nvGraphicFramePr>
        <p:xfrm>
          <a:off x="285720" y="1357298"/>
          <a:ext cx="5000660" cy="31353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1550174" y="-24"/>
            <a:ext cx="6965625" cy="954107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lIns="91440" tIns="45720" rIns="91440" bIns="4572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ru-RU" sz="28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Основные показатели развития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ru-RU" sz="28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карточного рынка Украины</a:t>
            </a:r>
            <a:endParaRPr lang="en-GB" sz="2800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0" y="3929066"/>
            <a:ext cx="2357453" cy="363176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16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01.01.2002</a:t>
            </a:r>
            <a:endParaRPr lang="ru-RU" sz="1600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714348" y="2928934"/>
            <a:ext cx="412292" cy="363176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16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58</a:t>
            </a:r>
            <a:endParaRPr lang="ru-RU" sz="1600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286116" y="1643050"/>
            <a:ext cx="526105" cy="363176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16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141</a:t>
            </a:r>
            <a:endParaRPr lang="ru-RU" sz="1600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857356" y="2143116"/>
            <a:ext cx="526105" cy="363176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16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127</a:t>
            </a:r>
            <a:endParaRPr lang="ru-RU" sz="1600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785918" y="3357562"/>
            <a:ext cx="1210588" cy="363176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16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01.01.2008</a:t>
            </a:r>
            <a:endParaRPr lang="ru-RU" sz="1600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5429256" y="1285860"/>
            <a:ext cx="3463224" cy="1323439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lIns="91440" tIns="45720" rIns="91440" bIns="45720">
            <a:spAutoFit/>
          </a:bodyPr>
          <a:lstStyle/>
          <a:p>
            <a:pPr indent="265113">
              <a:lnSpc>
                <a:spcPct val="100000"/>
              </a:lnSpc>
              <a:spcBef>
                <a:spcPts val="0"/>
              </a:spcBef>
            </a:pPr>
            <a:r>
              <a:rPr lang="ru-RU" sz="1600" b="0" dirty="0" smtClean="0">
                <a:solidFill>
                  <a:schemeClr val="tx2"/>
                </a:solidFill>
              </a:rPr>
              <a:t>По состоянию на 01.07.2013 г. количество участников карточных платёжных систем составило 141 банк (80% от их общего количества)</a:t>
            </a:r>
            <a:endParaRPr lang="ru-RU" sz="1600" b="0" dirty="0">
              <a:solidFill>
                <a:schemeClr val="tx2"/>
              </a:solidFill>
            </a:endParaRPr>
          </a:p>
        </p:txBody>
      </p:sp>
      <p:graphicFrame>
        <p:nvGraphicFramePr>
          <p:cNvPr id="19" name="Диаграмма 18"/>
          <p:cNvGraphicFramePr/>
          <p:nvPr/>
        </p:nvGraphicFramePr>
        <p:xfrm>
          <a:off x="3143240" y="3214686"/>
          <a:ext cx="5572164" cy="32051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3143240" y="2857496"/>
            <a:ext cx="1210588" cy="363176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16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01.07.2013</a:t>
            </a:r>
            <a:endParaRPr lang="ru-RU" sz="1600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067944" y="3284984"/>
            <a:ext cx="1080120" cy="32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chemeClr val="tx2"/>
                </a:solidFill>
              </a:rPr>
              <a:t>График 1.</a:t>
            </a:r>
            <a:endParaRPr lang="uk-UA" sz="1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652120" y="980728"/>
            <a:ext cx="3214710" cy="52168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265113"/>
            <a:r>
              <a:rPr lang="ru-RU" b="0" u="sng" dirty="0" smtClean="0">
                <a:solidFill>
                  <a:schemeClr val="tx2"/>
                </a:solidFill>
              </a:rPr>
              <a:t>По объему операций</a:t>
            </a:r>
            <a:r>
              <a:rPr lang="ru-RU" b="0" dirty="0" smtClean="0">
                <a:solidFill>
                  <a:schemeClr val="tx2"/>
                </a:solidFill>
              </a:rPr>
              <a:t>:</a:t>
            </a:r>
          </a:p>
          <a:p>
            <a:pPr indent="265113"/>
            <a:r>
              <a:rPr lang="ru-RU" b="0" dirty="0" smtClean="0">
                <a:solidFill>
                  <a:schemeClr val="tx2"/>
                </a:solidFill>
              </a:rPr>
              <a:t>получение наличных - 334 млрд. грн. (82,5%);</a:t>
            </a:r>
          </a:p>
          <a:p>
            <a:pPr indent="265113"/>
            <a:r>
              <a:rPr lang="ru-RU" b="0" dirty="0" smtClean="0">
                <a:solidFill>
                  <a:schemeClr val="tx2"/>
                </a:solidFill>
              </a:rPr>
              <a:t>безналичные платежи - 71 млрд. грн. (17,5%).</a:t>
            </a:r>
          </a:p>
          <a:p>
            <a:pPr indent="265113"/>
            <a:endParaRPr lang="ru-RU" b="0" u="sng" dirty="0" smtClean="0">
              <a:solidFill>
                <a:schemeClr val="tx2"/>
              </a:solidFill>
            </a:endParaRPr>
          </a:p>
          <a:p>
            <a:pPr indent="265113"/>
            <a:endParaRPr lang="ru-RU" b="0" u="sng" dirty="0" smtClean="0">
              <a:solidFill>
                <a:schemeClr val="tx2"/>
              </a:solidFill>
            </a:endParaRPr>
          </a:p>
          <a:p>
            <a:pPr indent="265113"/>
            <a:endParaRPr lang="ru-RU" b="0" u="sng" dirty="0" smtClean="0">
              <a:solidFill>
                <a:schemeClr val="tx2"/>
              </a:solidFill>
            </a:endParaRPr>
          </a:p>
          <a:p>
            <a:pPr indent="265113"/>
            <a:endParaRPr lang="ru-RU" b="0" u="sng" dirty="0" smtClean="0">
              <a:solidFill>
                <a:schemeClr val="tx2"/>
              </a:solidFill>
            </a:endParaRPr>
          </a:p>
          <a:p>
            <a:pPr indent="265113"/>
            <a:r>
              <a:rPr lang="ru-RU" b="0" u="sng" dirty="0" smtClean="0">
                <a:solidFill>
                  <a:schemeClr val="tx2"/>
                </a:solidFill>
              </a:rPr>
              <a:t>По количеству операций:</a:t>
            </a:r>
          </a:p>
          <a:p>
            <a:pPr indent="265113"/>
            <a:r>
              <a:rPr lang="ru-RU" b="0" dirty="0" smtClean="0">
                <a:solidFill>
                  <a:schemeClr val="tx2"/>
                </a:solidFill>
              </a:rPr>
              <a:t>получение наличных - 360 млн. шт. (58,5%);</a:t>
            </a:r>
          </a:p>
          <a:p>
            <a:pPr indent="265113"/>
            <a:r>
              <a:rPr lang="ru-RU" b="0" dirty="0" smtClean="0">
                <a:solidFill>
                  <a:schemeClr val="tx2"/>
                </a:solidFill>
              </a:rPr>
              <a:t>безналичные платежи - 255 млн. операций (41,5%).</a:t>
            </a:r>
            <a:endParaRPr lang="uk-UA" b="0" dirty="0" smtClean="0">
              <a:solidFill>
                <a:schemeClr val="tx2"/>
              </a:solidFill>
            </a:endParaRPr>
          </a:p>
          <a:p>
            <a:endParaRPr lang="uk-UA" b="0" dirty="0">
              <a:ln>
                <a:solidFill>
                  <a:schemeClr val="tx2"/>
                </a:solidFill>
              </a:ln>
              <a:solidFill>
                <a:schemeClr val="tx2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90091" y="-24"/>
            <a:ext cx="8285793" cy="830997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lIns="91440" tIns="45720" rIns="91440" bIns="4572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ru-RU" sz="24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Основные показатели развития карточного 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ru-RU" sz="24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рынка Украины в </a:t>
            </a:r>
            <a:r>
              <a:rPr lang="en-US" sz="24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I</a:t>
            </a:r>
            <a:r>
              <a:rPr lang="ru-RU" sz="24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полугодии 2013 года </a:t>
            </a:r>
            <a:endParaRPr lang="en-GB" sz="2400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graphicFrame>
        <p:nvGraphicFramePr>
          <p:cNvPr id="11" name="Диаграмма 10"/>
          <p:cNvGraphicFramePr>
            <a:graphicFrameLocks/>
          </p:cNvGraphicFramePr>
          <p:nvPr/>
        </p:nvGraphicFramePr>
        <p:xfrm>
          <a:off x="142844" y="928670"/>
          <a:ext cx="5214974" cy="27146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3" name="Диаграмма 12"/>
          <p:cNvGraphicFramePr>
            <a:graphicFrameLocks/>
          </p:cNvGraphicFramePr>
          <p:nvPr/>
        </p:nvGraphicFramePr>
        <p:xfrm>
          <a:off x="142844" y="3643314"/>
          <a:ext cx="5214974" cy="2857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286248" y="3000372"/>
            <a:ext cx="214314" cy="3970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*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429124" y="6072206"/>
            <a:ext cx="214314" cy="3970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*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5720" y="6491120"/>
            <a:ext cx="7358114" cy="2954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0" dirty="0" smtClean="0">
                <a:solidFill>
                  <a:schemeClr val="tx1"/>
                </a:solidFill>
              </a:rPr>
              <a:t>* </a:t>
            </a:r>
            <a:r>
              <a:rPr lang="ru-RU" sz="1200" b="0" dirty="0" smtClean="0">
                <a:solidFill>
                  <a:schemeClr val="tx1"/>
                </a:solidFill>
              </a:rPr>
              <a:t>- данные за первое полугодие 2013 года</a:t>
            </a:r>
            <a:r>
              <a:rPr lang="en-US" sz="1200" b="0" dirty="0" smtClean="0">
                <a:solidFill>
                  <a:schemeClr val="tx1"/>
                </a:solidFill>
              </a:rPr>
              <a:t> </a:t>
            </a:r>
            <a:endParaRPr lang="uk-UA" sz="1200" b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348" name="Rectangle 28"/>
          <p:cNvSpPr>
            <a:spLocks noChangeArrowheads="1"/>
          </p:cNvSpPr>
          <p:nvPr/>
        </p:nvSpPr>
        <p:spPr bwMode="auto">
          <a:xfrm>
            <a:off x="71406" y="1142984"/>
            <a:ext cx="8858250" cy="738664"/>
          </a:xfrm>
          <a:prstGeom prst="rect">
            <a:avLst/>
          </a:prstGeom>
          <a:noFill/>
          <a:ln w="12700" cap="sq" algn="ctr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lIns="0" tIns="0" rIns="0" bIns="0">
            <a:spAutoFit/>
          </a:bodyPr>
          <a:lstStyle/>
          <a:p>
            <a:pPr marL="179388">
              <a:lnSpc>
                <a:spcPct val="100000"/>
              </a:lnSpc>
              <a:tabLst>
                <a:tab pos="7265988" algn="l"/>
              </a:tabLst>
            </a:pPr>
            <a:r>
              <a:rPr lang="ru-RU" sz="1600" dirty="0">
                <a:solidFill>
                  <a:srgbClr val="990000"/>
                </a:solidFill>
              </a:rPr>
              <a:t>Постановление </a:t>
            </a:r>
            <a:r>
              <a:rPr lang="ru-RU" sz="1600" dirty="0" smtClean="0">
                <a:solidFill>
                  <a:srgbClr val="990000"/>
                </a:solidFill>
              </a:rPr>
              <a:t>Правления НБУ </a:t>
            </a:r>
            <a:r>
              <a:rPr lang="ru-RU" sz="1600" dirty="0">
                <a:solidFill>
                  <a:srgbClr val="990000"/>
                </a:solidFill>
              </a:rPr>
              <a:t>от </a:t>
            </a:r>
            <a:r>
              <a:rPr lang="ru-RU" sz="1600" dirty="0" smtClean="0">
                <a:solidFill>
                  <a:srgbClr val="990000"/>
                </a:solidFill>
              </a:rPr>
              <a:t>26.02.2013 № </a:t>
            </a:r>
            <a:r>
              <a:rPr lang="ru-RU" sz="1600" dirty="0">
                <a:solidFill>
                  <a:srgbClr val="990000"/>
                </a:solidFill>
              </a:rPr>
              <a:t>57 “Об утверждении Положения о порядке выдачи небанковским финансовым организациям лицензии на перевод средств в национальной валюте без открытия счетов</a:t>
            </a:r>
            <a:r>
              <a:rPr lang="ru-RU" sz="1600" dirty="0" smtClean="0">
                <a:solidFill>
                  <a:srgbClr val="990000"/>
                </a:solidFill>
              </a:rPr>
              <a:t>”</a:t>
            </a:r>
            <a:endParaRPr lang="en-US" sz="1600" dirty="0"/>
          </a:p>
        </p:txBody>
      </p:sp>
      <p:sp>
        <p:nvSpPr>
          <p:cNvPr id="312436" name="Rectangle 116"/>
          <p:cNvSpPr>
            <a:spLocks noChangeArrowheads="1"/>
          </p:cNvSpPr>
          <p:nvPr/>
        </p:nvSpPr>
        <p:spPr bwMode="auto">
          <a:xfrm>
            <a:off x="1214446" y="172669"/>
            <a:ext cx="7643834" cy="541687"/>
          </a:xfrm>
          <a:prstGeom prst="rect">
            <a:avLst/>
          </a:prstGeom>
          <a:noFill/>
          <a:ln w="12700" cap="sq" algn="ctr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marL="179388" algn="ctr">
              <a:tabLst>
                <a:tab pos="7265988" algn="l"/>
              </a:tabLst>
            </a:pPr>
            <a:r>
              <a:rPr lang="ru-RU" sz="16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Регулирование деятельности небанковских финансовых </a:t>
            </a:r>
            <a:r>
              <a:rPr lang="ru-RU" sz="16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организаций</a:t>
            </a:r>
            <a:endParaRPr lang="uk-UA" dirty="0">
              <a:solidFill>
                <a:srgbClr val="99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ookman Old Style" pitchFamily="18" charset="0"/>
            </a:endParaRPr>
          </a:p>
        </p:txBody>
      </p:sp>
      <p:sp>
        <p:nvSpPr>
          <p:cNvPr id="312483" name="Rectangle 163"/>
          <p:cNvSpPr>
            <a:spLocks noChangeArrowheads="1"/>
          </p:cNvSpPr>
          <p:nvPr/>
        </p:nvSpPr>
        <p:spPr bwMode="auto">
          <a:xfrm>
            <a:off x="361979" y="5791818"/>
            <a:ext cx="8424863" cy="923330"/>
          </a:xfrm>
          <a:prstGeom prst="rect">
            <a:avLst/>
          </a:prstGeom>
          <a:noFill/>
          <a:ln w="12700" cap="sq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marL="179388">
              <a:lnSpc>
                <a:spcPct val="100000"/>
              </a:lnSpc>
              <a:spcBef>
                <a:spcPct val="50000"/>
              </a:spcBef>
              <a:buFontTx/>
              <a:buNone/>
              <a:tabLst>
                <a:tab pos="7265988" algn="l"/>
              </a:tabLst>
            </a:pPr>
            <a:r>
              <a:rPr lang="en-US" sz="12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ru-RU" sz="1200" i="1" dirty="0">
                <a:solidFill>
                  <a:schemeClr val="tx2"/>
                </a:solidFill>
              </a:rPr>
              <a:t>Небанковские финансовые организации, которые осуществляют свою деятельность на основании лицензии на перевод средств </a:t>
            </a:r>
            <a:r>
              <a:rPr lang="ru-RU" sz="1200" i="1" dirty="0" err="1">
                <a:solidFill>
                  <a:schemeClr val="tx2"/>
                </a:solidFill>
              </a:rPr>
              <a:t>Нацкомфинуслуг</a:t>
            </a:r>
            <a:r>
              <a:rPr lang="ru-RU" sz="1200" i="1" dirty="0">
                <a:solidFill>
                  <a:schemeClr val="tx2"/>
                </a:solidFill>
              </a:rPr>
              <a:t>, полученной до 18 октября 2012 года, должны подать Национальному банку Украины документы для получения лицензии на перевод средств в национальной валюте без открытия счетов в соответствии с требованиями Постановления № 57 </a:t>
            </a:r>
            <a:r>
              <a:rPr lang="ru-RU" sz="1200" i="1" u="sng" dirty="0">
                <a:solidFill>
                  <a:schemeClr val="tx2"/>
                </a:solidFill>
              </a:rPr>
              <a:t>до 01 января 2014 </a:t>
            </a:r>
            <a:r>
              <a:rPr lang="ru-RU" sz="1200" i="1" dirty="0">
                <a:solidFill>
                  <a:schemeClr val="tx2"/>
                </a:solidFill>
              </a:rPr>
              <a:t>года. Такая лицензия выдается</a:t>
            </a:r>
            <a:r>
              <a:rPr lang="ru-RU" sz="1200" i="1" u="sng" dirty="0">
                <a:solidFill>
                  <a:schemeClr val="tx2"/>
                </a:solidFill>
              </a:rPr>
              <a:t> </a:t>
            </a:r>
            <a:r>
              <a:rPr lang="ru-RU" sz="1200" i="1" dirty="0">
                <a:solidFill>
                  <a:schemeClr val="tx2"/>
                </a:solidFill>
              </a:rPr>
              <a:t>Национальным банком Украины на бесплатной основе. </a:t>
            </a:r>
            <a:endParaRPr lang="ru-RU" sz="1200" i="1" u="sng" dirty="0">
              <a:solidFill>
                <a:schemeClr val="tx2"/>
              </a:solidFill>
            </a:endParaRPr>
          </a:p>
        </p:txBody>
      </p:sp>
      <p:graphicFrame>
        <p:nvGraphicFramePr>
          <p:cNvPr id="12" name="Схема 11"/>
          <p:cNvGraphicFramePr/>
          <p:nvPr/>
        </p:nvGraphicFramePr>
        <p:xfrm>
          <a:off x="571472" y="1928802"/>
          <a:ext cx="8358246" cy="3643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3" name="Рамка 12"/>
          <p:cNvSpPr/>
          <p:nvPr/>
        </p:nvSpPr>
        <p:spPr bwMode="auto">
          <a:xfrm flipV="1">
            <a:off x="357158" y="5643578"/>
            <a:ext cx="8429684" cy="45719"/>
          </a:xfrm>
          <a:prstGeom prst="frame">
            <a:avLst/>
          </a:prstGeom>
          <a:solidFill>
            <a:srgbClr val="F4E4AA"/>
          </a:solidFill>
          <a:ln w="12700" cap="sq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179388" marR="0" indent="0" algn="just" defTabSz="914400" rtl="0" eaLnBrk="0" fontAlgn="base" latinLnBrk="0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rgbClr val="A60000"/>
              </a:buClr>
              <a:buSzPct val="90000"/>
              <a:buFont typeface="Wingdings" pitchFamily="2" charset="2"/>
              <a:buNone/>
              <a:tabLst>
                <a:tab pos="7265988" algn="l"/>
              </a:tabLst>
            </a:pPr>
            <a:endParaRPr kumimoji="1" lang="uk-UA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 advClick="0" advTm="2000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/>
        </p:nvGraphicFramePr>
        <p:xfrm>
          <a:off x="428596" y="1000108"/>
          <a:ext cx="8286776" cy="55007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1142976" y="84063"/>
            <a:ext cx="7786742" cy="7017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hangingPunct="0">
              <a:spcBef>
                <a:spcPct val="0"/>
              </a:spcBef>
              <a:buClrTx/>
              <a:buSzTx/>
            </a:pPr>
            <a:r>
              <a:rPr lang="ru-RU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Ст. 15 Закона Украины «О платёжных системах и переводе средств в Украине»</a:t>
            </a:r>
            <a:endParaRPr lang="uk-UA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 advTm="2000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/>
        </p:nvGraphicFramePr>
        <p:xfrm>
          <a:off x="500034" y="1000108"/>
          <a:ext cx="8286776" cy="50006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ctangle 7"/>
          <p:cNvSpPr txBox="1">
            <a:spLocks noChangeArrowheads="1"/>
          </p:cNvSpPr>
          <p:nvPr/>
        </p:nvSpPr>
        <p:spPr>
          <a:xfrm>
            <a:off x="1000132" y="142852"/>
            <a:ext cx="8143900" cy="714380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spcBef>
                <a:spcPct val="0"/>
              </a:spcBef>
              <a:buClrTx/>
              <a:buSzTx/>
            </a:pPr>
            <a:r>
              <a:rPr lang="ru-RU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Ответственность за нарушение порядка осуществления операций с электронными деньгами</a:t>
            </a:r>
          </a:p>
        </p:txBody>
      </p:sp>
    </p:spTree>
  </p:cSld>
  <p:clrMapOvr>
    <a:masterClrMapping/>
  </p:clrMapOvr>
  <p:transition advClick="0" advTm="2000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11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1115616" y="3429000"/>
            <a:ext cx="7162800" cy="560387"/>
          </a:xfrm>
        </p:spPr>
        <p:txBody>
          <a:bodyPr/>
          <a:lstStyle/>
          <a:p>
            <a:pPr algn="ctr">
              <a:lnSpc>
                <a:spcPct val="110000"/>
              </a:lnSpc>
              <a:defRPr/>
            </a:pPr>
            <a:r>
              <a:rPr lang="ru-RU" sz="4000" kern="1200" dirty="0" smtClean="0">
                <a:solidFill>
                  <a:srgbClr val="990000"/>
                </a:solidFill>
                <a:latin typeface="Arial" charset="0"/>
                <a:ea typeface="+mn-ea"/>
                <a:cs typeface="+mn-cs"/>
              </a:rPr>
              <a:t>Спасибо за внимание!</a:t>
            </a:r>
            <a:br>
              <a:rPr lang="ru-RU" sz="4000" kern="1200" dirty="0" smtClean="0">
                <a:solidFill>
                  <a:srgbClr val="990000"/>
                </a:solidFill>
                <a:latin typeface="Arial" charset="0"/>
                <a:ea typeface="+mn-ea"/>
                <a:cs typeface="+mn-cs"/>
              </a:rPr>
            </a:br>
            <a:r>
              <a:rPr lang="ru-RU" sz="4000" kern="1200" dirty="0" smtClean="0">
                <a:solidFill>
                  <a:srgbClr val="990000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ru-RU" sz="4000" kern="1200" dirty="0" smtClean="0">
                <a:solidFill>
                  <a:srgbClr val="990000"/>
                </a:solidFill>
                <a:latin typeface="Arial" charset="0"/>
                <a:ea typeface="+mn-ea"/>
                <a:cs typeface="+mn-cs"/>
              </a:rPr>
            </a:br>
            <a:r>
              <a:rPr lang="ru-RU" sz="2400" kern="1200" dirty="0" smtClean="0">
                <a:solidFill>
                  <a:srgbClr val="990000"/>
                </a:solidFill>
                <a:latin typeface="Arial" charset="0"/>
                <a:ea typeface="+mn-ea"/>
                <a:cs typeface="+mn-cs"/>
              </a:rPr>
              <a:t>Национальный банк Украины</a:t>
            </a:r>
            <a:br>
              <a:rPr lang="ru-RU" sz="2400" kern="1200" dirty="0" smtClean="0">
                <a:solidFill>
                  <a:srgbClr val="990000"/>
                </a:solidFill>
                <a:latin typeface="Arial" charset="0"/>
                <a:ea typeface="+mn-ea"/>
                <a:cs typeface="+mn-cs"/>
              </a:rPr>
            </a:br>
            <a:r>
              <a:rPr lang="ru-RU" sz="2400" kern="1200" dirty="0" smtClean="0">
                <a:solidFill>
                  <a:srgbClr val="990000"/>
                </a:solidFill>
                <a:latin typeface="Arial" charset="0"/>
                <a:ea typeface="+mn-ea"/>
                <a:cs typeface="+mn-cs"/>
              </a:rPr>
              <a:t>ул. Институтская, 9, </a:t>
            </a:r>
            <a:br>
              <a:rPr lang="ru-RU" sz="2400" kern="1200" dirty="0" smtClean="0">
                <a:solidFill>
                  <a:srgbClr val="990000"/>
                </a:solidFill>
                <a:latin typeface="Arial" charset="0"/>
                <a:ea typeface="+mn-ea"/>
                <a:cs typeface="+mn-cs"/>
              </a:rPr>
            </a:br>
            <a:r>
              <a:rPr lang="ru-RU" sz="2400" kern="1200" dirty="0" smtClean="0">
                <a:solidFill>
                  <a:srgbClr val="990000"/>
                </a:solidFill>
                <a:latin typeface="Arial" charset="0"/>
                <a:ea typeface="+mn-ea"/>
                <a:cs typeface="+mn-cs"/>
              </a:rPr>
              <a:t> г. Киев, Украина</a:t>
            </a:r>
            <a:br>
              <a:rPr lang="ru-RU" sz="2400" kern="1200" dirty="0" smtClean="0">
                <a:solidFill>
                  <a:srgbClr val="990000"/>
                </a:solidFill>
                <a:latin typeface="Arial" charset="0"/>
                <a:ea typeface="+mn-ea"/>
                <a:cs typeface="+mn-cs"/>
              </a:rPr>
            </a:br>
            <a:r>
              <a:rPr lang="ru-RU" sz="2400" kern="1200" dirty="0" smtClean="0">
                <a:solidFill>
                  <a:srgbClr val="990000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ru-RU" sz="2400" kern="1200" dirty="0" smtClean="0">
                <a:solidFill>
                  <a:srgbClr val="990000"/>
                </a:solidFill>
                <a:latin typeface="Arial" charset="0"/>
                <a:ea typeface="+mn-ea"/>
                <a:cs typeface="+mn-cs"/>
              </a:rPr>
            </a:br>
            <a:r>
              <a:rPr lang="ru-RU" sz="2000" kern="1200" dirty="0" err="1" smtClean="0">
                <a:solidFill>
                  <a:srgbClr val="990000"/>
                </a:solidFill>
                <a:latin typeface="Arial" charset="0"/>
                <a:ea typeface="+mn-ea"/>
                <a:cs typeface="+mn-cs"/>
              </a:rPr>
              <a:t>www.bank.gov.ua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en-US" sz="4000" kern="1200" dirty="0" smtClean="0">
                <a:solidFill>
                  <a:srgbClr val="990000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en-US" sz="4000" kern="1200" dirty="0" smtClean="0">
                <a:solidFill>
                  <a:srgbClr val="990000"/>
                </a:solidFill>
                <a:latin typeface="Arial" charset="0"/>
                <a:ea typeface="+mn-ea"/>
                <a:cs typeface="+mn-cs"/>
              </a:rPr>
            </a:br>
            <a:r>
              <a:rPr lang="ru-RU" sz="4000" kern="1200" dirty="0" smtClean="0">
                <a:solidFill>
                  <a:srgbClr val="990000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ru-RU" sz="4000" kern="1200" dirty="0" smtClean="0">
                <a:solidFill>
                  <a:srgbClr val="990000"/>
                </a:solidFill>
                <a:latin typeface="Arial" charset="0"/>
                <a:ea typeface="+mn-ea"/>
                <a:cs typeface="+mn-cs"/>
              </a:rPr>
            </a:br>
            <a:endParaRPr lang="ru-RU" sz="4000" kern="1200" dirty="0" smtClean="0">
              <a:solidFill>
                <a:srgbClr val="99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259632" y="1700808"/>
            <a:ext cx="7180262" cy="508000"/>
          </a:xfrm>
        </p:spPr>
        <p:txBody>
          <a:bodyPr/>
          <a:lstStyle/>
          <a:p>
            <a:pPr algn="ctr"/>
            <a:r>
              <a:rPr lang="ru-RU" sz="4000" b="1" kern="1200" dirty="0" smtClean="0">
                <a:solidFill>
                  <a:srgbClr val="990000"/>
                </a:solidFill>
                <a:latin typeface="Arial" charset="0"/>
              </a:rPr>
              <a:t>Вопросы ?????</a:t>
            </a:r>
            <a:endParaRPr lang="uk-UA" sz="4000" b="1" kern="1200" dirty="0" smtClean="0">
              <a:solidFill>
                <a:srgbClr val="990000"/>
              </a:solidFill>
              <a:latin typeface="Arial" charset="0"/>
            </a:endParaRPr>
          </a:p>
          <a:p>
            <a:endParaRPr lang="uk-UA" sz="2800" dirty="0" smtClean="0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4" name="Rectangle 2"/>
          <p:cNvSpPr>
            <a:spLocks noChangeArrowheads="1"/>
          </p:cNvSpPr>
          <p:nvPr/>
        </p:nvSpPr>
        <p:spPr bwMode="auto">
          <a:xfrm>
            <a:off x="1500166" y="142852"/>
            <a:ext cx="6858048" cy="67710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lvl="0" algn="ctr"/>
            <a:r>
              <a:rPr lang="ru-RU" sz="20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Правовая база регулирования деятельности платёжных систем:</a:t>
            </a:r>
          </a:p>
        </p:txBody>
      </p:sp>
      <p:graphicFrame>
        <p:nvGraphicFramePr>
          <p:cNvPr id="5" name="Схема 4"/>
          <p:cNvGraphicFramePr/>
          <p:nvPr/>
        </p:nvGraphicFramePr>
        <p:xfrm>
          <a:off x="214282" y="1000108"/>
          <a:ext cx="8572560" cy="55007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285852" y="214290"/>
            <a:ext cx="7535140" cy="461665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lIns="91440" tIns="45720" rIns="91440" bIns="4572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ru-RU" sz="24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Изменения в законодательстве Украины</a:t>
            </a:r>
          </a:p>
        </p:txBody>
      </p:sp>
      <p:graphicFrame>
        <p:nvGraphicFramePr>
          <p:cNvPr id="8" name="Схема 7"/>
          <p:cNvGraphicFramePr/>
          <p:nvPr/>
        </p:nvGraphicFramePr>
        <p:xfrm>
          <a:off x="500034" y="1214422"/>
          <a:ext cx="8429684" cy="46434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хема 5"/>
          <p:cNvGraphicFramePr/>
          <p:nvPr/>
        </p:nvGraphicFramePr>
        <p:xfrm>
          <a:off x="285720" y="785794"/>
          <a:ext cx="8429684" cy="50006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Пятно 2 8"/>
          <p:cNvSpPr/>
          <p:nvPr/>
        </p:nvSpPr>
        <p:spPr bwMode="auto">
          <a:xfrm>
            <a:off x="5715008" y="4929198"/>
            <a:ext cx="3428992" cy="1357298"/>
          </a:xfrm>
          <a:prstGeom prst="irregularSeal2">
            <a:avLst/>
          </a:prstGeom>
          <a:solidFill>
            <a:srgbClr val="FFC000">
              <a:alpha val="35000"/>
            </a:srgbClr>
          </a:solidFill>
          <a:ln w="12700" cap="sq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lvl="0" algn="ctr"/>
            <a:r>
              <a:rPr lang="ru-RU" sz="1400" dirty="0" smtClean="0">
                <a:solidFill>
                  <a:srgbClr val="C00000"/>
                </a:solidFill>
                <a:latin typeface="Arial" pitchFamily="34" charset="0"/>
              </a:rPr>
              <a:t>НБУ предоставлено</a:t>
            </a:r>
            <a:r>
              <a:rPr lang="en-US" sz="1400" dirty="0" smtClean="0">
                <a:solidFill>
                  <a:srgbClr val="C00000"/>
                </a:solidFill>
                <a:latin typeface="Arial" pitchFamily="34" charset="0"/>
              </a:rPr>
              <a:t> </a:t>
            </a:r>
            <a:r>
              <a:rPr lang="ru-RU" sz="1400" dirty="0" smtClean="0">
                <a:solidFill>
                  <a:srgbClr val="C00000"/>
                </a:solidFill>
                <a:latin typeface="Arial" pitchFamily="34" charset="0"/>
              </a:rPr>
              <a:t>право</a:t>
            </a:r>
            <a:endParaRPr lang="uk-UA" sz="1400" dirty="0">
              <a:solidFill>
                <a:srgbClr val="C0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885200" y="214290"/>
            <a:ext cx="4336444" cy="461665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lIns="91440" tIns="45720" rIns="91440" bIns="4572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ru-RU" sz="24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Изменения внесены в :</a:t>
            </a: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/>
        </p:nvGraphicFramePr>
        <p:xfrm>
          <a:off x="428596" y="908720"/>
          <a:ext cx="8072494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Пятно 2 5"/>
          <p:cNvSpPr/>
          <p:nvPr/>
        </p:nvSpPr>
        <p:spPr bwMode="auto">
          <a:xfrm>
            <a:off x="5868144" y="5229200"/>
            <a:ext cx="3428992" cy="1357298"/>
          </a:xfrm>
          <a:prstGeom prst="irregularSeal2">
            <a:avLst/>
          </a:prstGeom>
          <a:solidFill>
            <a:srgbClr val="FFC000">
              <a:alpha val="35000"/>
            </a:srgbClr>
          </a:solidFill>
          <a:ln w="12700" cap="sq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lvl="0" algn="ctr"/>
            <a:r>
              <a:rPr lang="ru-RU" sz="1400" dirty="0" smtClean="0">
                <a:solidFill>
                  <a:srgbClr val="C00000"/>
                </a:solidFill>
                <a:latin typeface="Arial" pitchFamily="34" charset="0"/>
              </a:rPr>
              <a:t>Урегулированы вопросы</a:t>
            </a:r>
            <a:endParaRPr lang="uk-UA" sz="1400" dirty="0">
              <a:solidFill>
                <a:srgbClr val="C0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885200" y="214290"/>
            <a:ext cx="4336444" cy="461665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lIns="91440" tIns="45720" rIns="91440" bIns="4572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ru-RU" sz="24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Изменения внесены в :</a:t>
            </a: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/>
        </p:nvGraphicFramePr>
        <p:xfrm>
          <a:off x="428596" y="1048746"/>
          <a:ext cx="8715404" cy="5380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2885200" y="214290"/>
            <a:ext cx="4336444" cy="461665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lIns="91440" tIns="45720" rIns="91440" bIns="4572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ru-RU" sz="24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Изменения внесены в :</a:t>
            </a: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хема 5"/>
          <p:cNvGraphicFramePr/>
          <p:nvPr/>
        </p:nvGraphicFramePr>
        <p:xfrm>
          <a:off x="179512" y="620688"/>
          <a:ext cx="9464586" cy="57372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1285852" y="214290"/>
            <a:ext cx="7535140" cy="461665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lIns="91440" tIns="45720" rIns="91440" bIns="4572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ru-RU" sz="24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Изменения в законодательстве Украины</a:t>
            </a: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68142" y="-24"/>
            <a:ext cx="7295074" cy="1077218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lIns="91440" tIns="45720" rIns="91440" bIns="4572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ru-RU" sz="3200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Перспективы развития карточного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ru-RU" sz="3200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рынка Украины</a:t>
            </a:r>
            <a:endParaRPr lang="ru-RU" sz="3200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graphicFrame>
        <p:nvGraphicFramePr>
          <p:cNvPr id="5" name="Схема 4"/>
          <p:cNvGraphicFramePr/>
          <p:nvPr/>
        </p:nvGraphicFramePr>
        <p:xfrm>
          <a:off x="357158" y="1214422"/>
          <a:ext cx="8286808" cy="50720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4" name="Rectangle 2"/>
          <p:cNvSpPr>
            <a:spLocks noChangeArrowheads="1"/>
          </p:cNvSpPr>
          <p:nvPr/>
        </p:nvSpPr>
        <p:spPr bwMode="auto">
          <a:xfrm>
            <a:off x="1008063" y="142852"/>
            <a:ext cx="8135937" cy="61555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sz="2000" cap="all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Клиенты, которые используют систему дистанционного обслуживания счетов</a:t>
            </a:r>
            <a:endParaRPr lang="ru-RU" sz="2000"/>
          </a:p>
        </p:txBody>
      </p:sp>
      <p:sp>
        <p:nvSpPr>
          <p:cNvPr id="218125" name="Rectangle 13"/>
          <p:cNvSpPr>
            <a:spLocks noChangeArrowheads="1"/>
          </p:cNvSpPr>
          <p:nvPr/>
        </p:nvSpPr>
        <p:spPr bwMode="auto">
          <a:xfrm>
            <a:off x="71406" y="6495280"/>
            <a:ext cx="4691862" cy="219868"/>
          </a:xfrm>
          <a:prstGeom prst="rect">
            <a:avLst/>
          </a:prstGeom>
          <a:noFill/>
          <a:ln w="12700" cap="sq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>
            <a:spAutoFit/>
          </a:bodyPr>
          <a:lstStyle/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 * в соответствии с Государственным реестром Украины</a:t>
            </a:r>
            <a:r>
              <a:rPr lang="uk-UA" sz="1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218126" name="Picture 1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21125" y="3571876"/>
            <a:ext cx="5351469" cy="287889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18123" name="Picture 11"/>
          <p:cNvPicPr>
            <a:picLocks noChangeAspect="1" noChangeArrowheads="1"/>
          </p:cNvPicPr>
          <p:nvPr/>
        </p:nvPicPr>
        <p:blipFill>
          <a:blip r:embed="rId3" cstate="print"/>
          <a:srcRect l="7885" r="7923"/>
          <a:stretch>
            <a:fillRect/>
          </a:stretch>
        </p:blipFill>
        <p:spPr bwMode="auto">
          <a:xfrm>
            <a:off x="71406" y="1037203"/>
            <a:ext cx="4643470" cy="310617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hablon_NBU_ua ">
  <a:themeElements>
    <a:clrScheme name="shablon_NBU_ua  3">
      <a:dk1>
        <a:srgbClr val="333300"/>
      </a:dk1>
      <a:lt1>
        <a:srgbClr val="FFFFFF"/>
      </a:lt1>
      <a:dk2>
        <a:srgbClr val="000000"/>
      </a:dk2>
      <a:lt2>
        <a:srgbClr val="969696"/>
      </a:lt2>
      <a:accent1>
        <a:srgbClr val="EAEAEA"/>
      </a:accent1>
      <a:accent2>
        <a:srgbClr val="969696"/>
      </a:accent2>
      <a:accent3>
        <a:srgbClr val="FFFFFF"/>
      </a:accent3>
      <a:accent4>
        <a:srgbClr val="2A2A00"/>
      </a:accent4>
      <a:accent5>
        <a:srgbClr val="F3F3F3"/>
      </a:accent5>
      <a:accent6>
        <a:srgbClr val="878787"/>
      </a:accent6>
      <a:hlink>
        <a:srgbClr val="5F5F5F"/>
      </a:hlink>
      <a:folHlink>
        <a:srgbClr val="CBCBCB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4E4AA"/>
        </a:solidFill>
        <a:ln w="12700" cap="sq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179388" marR="0" indent="0" algn="just" defTabSz="914400" rtl="0" eaLnBrk="0" fontAlgn="base" latinLnBrk="0" hangingPunct="0">
          <a:lnSpc>
            <a:spcPct val="110000"/>
          </a:lnSpc>
          <a:spcBef>
            <a:spcPct val="20000"/>
          </a:spcBef>
          <a:spcAft>
            <a:spcPct val="0"/>
          </a:spcAft>
          <a:buClr>
            <a:srgbClr val="A60000"/>
          </a:buClr>
          <a:buSzPct val="90000"/>
          <a:buFont typeface="Wingdings" pitchFamily="2" charset="2"/>
          <a:buNone/>
          <a:tabLst>
            <a:tab pos="7265988" algn="l"/>
          </a:tabLst>
          <a:defRPr kumimoji="1" lang="en-GB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4E4AA"/>
        </a:solidFill>
        <a:ln w="12700" cap="sq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179388" marR="0" indent="0" algn="just" defTabSz="914400" rtl="0" eaLnBrk="0" fontAlgn="base" latinLnBrk="0" hangingPunct="0">
          <a:lnSpc>
            <a:spcPct val="110000"/>
          </a:lnSpc>
          <a:spcBef>
            <a:spcPct val="20000"/>
          </a:spcBef>
          <a:spcAft>
            <a:spcPct val="0"/>
          </a:spcAft>
          <a:buClr>
            <a:srgbClr val="A60000"/>
          </a:buClr>
          <a:buSzPct val="90000"/>
          <a:buFont typeface="Wingdings" pitchFamily="2" charset="2"/>
          <a:buNone/>
          <a:tabLst>
            <a:tab pos="7265988" algn="l"/>
          </a:tabLst>
          <a:defRPr kumimoji="1" lang="en-GB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hablon_NBU_ua  1">
        <a:dk1>
          <a:srgbClr val="333300"/>
        </a:dk1>
        <a:lt1>
          <a:srgbClr val="FFFFFF"/>
        </a:lt1>
        <a:dk2>
          <a:srgbClr val="000000"/>
        </a:dk2>
        <a:lt2>
          <a:srgbClr val="969696"/>
        </a:lt2>
        <a:accent1>
          <a:srgbClr val="E5D58A"/>
        </a:accent1>
        <a:accent2>
          <a:srgbClr val="CCCC00"/>
        </a:accent2>
        <a:accent3>
          <a:srgbClr val="FFFFFF"/>
        </a:accent3>
        <a:accent4>
          <a:srgbClr val="2A2A00"/>
        </a:accent4>
        <a:accent5>
          <a:srgbClr val="F0E7C4"/>
        </a:accent5>
        <a:accent6>
          <a:srgbClr val="B9B900"/>
        </a:accent6>
        <a:hlink>
          <a:srgbClr val="999933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hablon_NBU_ua  2">
        <a:dk1>
          <a:srgbClr val="000000"/>
        </a:dk1>
        <a:lt1>
          <a:srgbClr val="8EA1C0"/>
        </a:lt1>
        <a:dk2>
          <a:srgbClr val="FFFFFF"/>
        </a:dk2>
        <a:lt2>
          <a:srgbClr val="5F5F5F"/>
        </a:lt2>
        <a:accent1>
          <a:srgbClr val="B6CDDE"/>
        </a:accent1>
        <a:accent2>
          <a:srgbClr val="8A7CA2"/>
        </a:accent2>
        <a:accent3>
          <a:srgbClr val="C6CDDC"/>
        </a:accent3>
        <a:accent4>
          <a:srgbClr val="000000"/>
        </a:accent4>
        <a:accent5>
          <a:srgbClr val="D7E3EC"/>
        </a:accent5>
        <a:accent6>
          <a:srgbClr val="7D7092"/>
        </a:accent6>
        <a:hlink>
          <a:srgbClr val="336699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hablon_NBU_ua  3">
        <a:dk1>
          <a:srgbClr val="333300"/>
        </a:dk1>
        <a:lt1>
          <a:srgbClr val="FFFFFF"/>
        </a:lt1>
        <a:dk2>
          <a:srgbClr val="000000"/>
        </a:dk2>
        <a:lt2>
          <a:srgbClr val="969696"/>
        </a:lt2>
        <a:accent1>
          <a:srgbClr val="EAEAEA"/>
        </a:accent1>
        <a:accent2>
          <a:srgbClr val="969696"/>
        </a:accent2>
        <a:accent3>
          <a:srgbClr val="FFFFFF"/>
        </a:accent3>
        <a:accent4>
          <a:srgbClr val="2A2A00"/>
        </a:accent4>
        <a:accent5>
          <a:srgbClr val="F3F3F3"/>
        </a:accent5>
        <a:accent6>
          <a:srgbClr val="878787"/>
        </a:accent6>
        <a:hlink>
          <a:srgbClr val="5F5F5F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hablon_NBU_ua  4">
        <a:dk1>
          <a:srgbClr val="333300"/>
        </a:dk1>
        <a:lt1>
          <a:srgbClr val="00FFCC"/>
        </a:lt1>
        <a:dk2>
          <a:srgbClr val="000000"/>
        </a:dk2>
        <a:lt2>
          <a:srgbClr val="969696"/>
        </a:lt2>
        <a:accent1>
          <a:srgbClr val="EAEAEA"/>
        </a:accent1>
        <a:accent2>
          <a:srgbClr val="969696"/>
        </a:accent2>
        <a:accent3>
          <a:srgbClr val="AAFFE2"/>
        </a:accent3>
        <a:accent4>
          <a:srgbClr val="2A2A00"/>
        </a:accent4>
        <a:accent5>
          <a:srgbClr val="F3F3F3"/>
        </a:accent5>
        <a:accent6>
          <a:srgbClr val="878787"/>
        </a:accent6>
        <a:hlink>
          <a:srgbClr val="5F5F5F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13185</TotalTime>
  <Words>1043</Words>
  <Application>Microsoft Office PowerPoint</Application>
  <PresentationFormat>Экран (4:3)</PresentationFormat>
  <Paragraphs>130</Paragraphs>
  <Slides>15</Slides>
  <Notes>10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shablon_NBU_ua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внимание!  Национальный банк Украины ул. Институтская, 9,   г. Киев, Украина  www.bank.gov.ua   </vt:lpstr>
    </vt:vector>
  </TitlesOfParts>
  <Company>NBU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Cards</dc:title>
  <dc:creator>Volodymyr Kharchenko</dc:creator>
  <cp:lastModifiedBy>Олексій Олексійович Білаш</cp:lastModifiedBy>
  <cp:revision>623</cp:revision>
  <dcterms:created xsi:type="dcterms:W3CDTF">2003-10-21T13:25:52Z</dcterms:created>
  <dcterms:modified xsi:type="dcterms:W3CDTF">2013-10-02T10:35:25Z</dcterms:modified>
</cp:coreProperties>
</file>