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6"/>
  </p:notesMasterIdLst>
  <p:sldIdLst>
    <p:sldId id="339" r:id="rId6"/>
    <p:sldId id="297"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296" r:id="rId27"/>
    <p:sldId id="302" r:id="rId28"/>
    <p:sldId id="301" r:id="rId29"/>
    <p:sldId id="298" r:id="rId30"/>
    <p:sldId id="313" r:id="rId31"/>
    <p:sldId id="315" r:id="rId32"/>
    <p:sldId id="304" r:id="rId33"/>
    <p:sldId id="305" r:id="rId34"/>
    <p:sldId id="308" r:id="rId35"/>
    <p:sldId id="300" r:id="rId36"/>
    <p:sldId id="299" r:id="rId37"/>
    <p:sldId id="312" r:id="rId38"/>
    <p:sldId id="310" r:id="rId39"/>
    <p:sldId id="311" r:id="rId40"/>
    <p:sldId id="314" r:id="rId41"/>
    <p:sldId id="335" r:id="rId42"/>
    <p:sldId id="336" r:id="rId43"/>
    <p:sldId id="337" r:id="rId44"/>
    <p:sldId id="338"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C14"/>
    <a:srgbClr val="FA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40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58E7BC-120F-476B-A57E-5D9283792686}" type="doc">
      <dgm:prSet loTypeId="urn:microsoft.com/office/officeart/2008/layout/HorizontalMultiLevelHierarchy" loCatId="hierarchy" qsTypeId="urn:microsoft.com/office/officeart/2005/8/quickstyle/simple5" qsCatId="simple" csTypeId="urn:microsoft.com/office/officeart/2005/8/colors/accent0_3" csCatId="mainScheme" phldr="1"/>
      <dgm:spPr/>
      <dgm:t>
        <a:bodyPr/>
        <a:lstStyle/>
        <a:p>
          <a:endParaRPr lang="ru-RU"/>
        </a:p>
      </dgm:t>
    </dgm:pt>
    <dgm:pt modelId="{C0CBB9D1-0DD6-414A-B51B-D189E6829363}">
      <dgm:prSet phldrT="[Текст]"/>
      <dgm:spPr/>
      <dgm:t>
        <a:bodyPr/>
        <a:lstStyle/>
        <a:p>
          <a:r>
            <a:rPr lang="en-US" dirty="0" smtClean="0"/>
            <a:t>CRM</a:t>
          </a:r>
          <a:endParaRPr lang="ru-RU" dirty="0"/>
        </a:p>
      </dgm:t>
    </dgm:pt>
    <dgm:pt modelId="{60627A08-1904-4C4E-9440-8928FFD5401F}" type="parTrans" cxnId="{6CFAA584-9821-44B3-9C82-FDF307FA9E88}">
      <dgm:prSet/>
      <dgm:spPr/>
      <dgm:t>
        <a:bodyPr/>
        <a:lstStyle/>
        <a:p>
          <a:endParaRPr lang="ru-RU"/>
        </a:p>
      </dgm:t>
    </dgm:pt>
    <dgm:pt modelId="{E9C7A798-F8F2-402F-A4E6-ED2C9762EA8F}" type="sibTrans" cxnId="{6CFAA584-9821-44B3-9C82-FDF307FA9E88}">
      <dgm:prSet/>
      <dgm:spPr/>
      <dgm:t>
        <a:bodyPr/>
        <a:lstStyle/>
        <a:p>
          <a:endParaRPr lang="ru-RU"/>
        </a:p>
      </dgm:t>
    </dgm:pt>
    <dgm:pt modelId="{288D2150-507C-4CC2-804E-63F9AE3E16BD}">
      <dgm:prSet phldrT="[Текст]"/>
      <dgm:spPr/>
      <dgm:t>
        <a:bodyPr/>
        <a:lstStyle/>
        <a:p>
          <a:r>
            <a:rPr lang="ru-RU" dirty="0" smtClean="0"/>
            <a:t>1. АБС</a:t>
          </a:r>
          <a:endParaRPr lang="ru-RU" dirty="0"/>
        </a:p>
      </dgm:t>
    </dgm:pt>
    <dgm:pt modelId="{FDA382FC-2249-4FF0-BD21-42F2D327DB8F}" type="parTrans" cxnId="{3EAE392C-05B1-4044-9497-7FBFD45F432B}">
      <dgm:prSet/>
      <dgm:spPr/>
      <dgm:t>
        <a:bodyPr/>
        <a:lstStyle/>
        <a:p>
          <a:endParaRPr lang="ru-RU"/>
        </a:p>
      </dgm:t>
    </dgm:pt>
    <dgm:pt modelId="{3E11078E-49C3-4C23-B15A-4239AF4F459B}" type="sibTrans" cxnId="{3EAE392C-05B1-4044-9497-7FBFD45F432B}">
      <dgm:prSet/>
      <dgm:spPr/>
      <dgm:t>
        <a:bodyPr/>
        <a:lstStyle/>
        <a:p>
          <a:endParaRPr lang="ru-RU"/>
        </a:p>
      </dgm:t>
    </dgm:pt>
    <dgm:pt modelId="{57BD2F61-C7D4-4B3D-A5C8-EA02B8AB0B8B}">
      <dgm:prSet phldrT="[Текст]"/>
      <dgm:spPr/>
      <dgm:t>
        <a:bodyPr/>
        <a:lstStyle/>
        <a:p>
          <a:r>
            <a:rPr lang="ru-RU" dirty="0" smtClean="0"/>
            <a:t>2. Карточная система</a:t>
          </a:r>
          <a:endParaRPr lang="ru-RU" dirty="0"/>
        </a:p>
      </dgm:t>
    </dgm:pt>
    <dgm:pt modelId="{5324086F-E63D-4B6F-9195-4182D6FFABFC}" type="parTrans" cxnId="{75CB1A09-7290-40C3-B03C-8A2B2D432B46}">
      <dgm:prSet/>
      <dgm:spPr/>
      <dgm:t>
        <a:bodyPr/>
        <a:lstStyle/>
        <a:p>
          <a:endParaRPr lang="ru-RU"/>
        </a:p>
      </dgm:t>
    </dgm:pt>
    <dgm:pt modelId="{DC142770-96D9-4369-BAE3-05DD4D2B2012}" type="sibTrans" cxnId="{75CB1A09-7290-40C3-B03C-8A2B2D432B46}">
      <dgm:prSet/>
      <dgm:spPr/>
      <dgm:t>
        <a:bodyPr/>
        <a:lstStyle/>
        <a:p>
          <a:endParaRPr lang="ru-RU"/>
        </a:p>
      </dgm:t>
    </dgm:pt>
    <dgm:pt modelId="{DEAFB14D-265F-4949-AAC6-1F885E2735E9}">
      <dgm:prSet phldrT="[Текст]"/>
      <dgm:spPr/>
      <dgm:t>
        <a:bodyPr/>
        <a:lstStyle/>
        <a:p>
          <a:r>
            <a:rPr lang="en-US" dirty="0" smtClean="0"/>
            <a:t>n. </a:t>
          </a:r>
          <a:r>
            <a:rPr lang="ru-RU" dirty="0" err="1" smtClean="0"/>
            <a:t>Скоринговая</a:t>
          </a:r>
          <a:r>
            <a:rPr lang="ru-RU" dirty="0" smtClean="0"/>
            <a:t> система</a:t>
          </a:r>
          <a:endParaRPr lang="ru-RU" dirty="0"/>
        </a:p>
      </dgm:t>
    </dgm:pt>
    <dgm:pt modelId="{EDDCD53B-D381-40F9-B3FB-F5B116C3A504}" type="parTrans" cxnId="{5D4949E7-AAD6-4567-B910-2B1F96A806BD}">
      <dgm:prSet/>
      <dgm:spPr/>
      <dgm:t>
        <a:bodyPr/>
        <a:lstStyle/>
        <a:p>
          <a:endParaRPr lang="ru-RU"/>
        </a:p>
      </dgm:t>
    </dgm:pt>
    <dgm:pt modelId="{DC7223FE-E4AB-4A9C-B94D-1424FEFE72D9}" type="sibTrans" cxnId="{5D4949E7-AAD6-4567-B910-2B1F96A806BD}">
      <dgm:prSet/>
      <dgm:spPr/>
      <dgm:t>
        <a:bodyPr/>
        <a:lstStyle/>
        <a:p>
          <a:endParaRPr lang="ru-RU"/>
        </a:p>
      </dgm:t>
    </dgm:pt>
    <dgm:pt modelId="{F2B44DE5-964E-4181-94E1-D6D98CA8CD5B}">
      <dgm:prSet phldrT="[Текст]"/>
      <dgm:spPr>
        <a:noFill/>
        <a:ln>
          <a:noFill/>
        </a:ln>
      </dgm:spPr>
      <dgm:t>
        <a:bodyPr/>
        <a:lstStyle/>
        <a:p>
          <a:r>
            <a:rPr lang="ru-RU" dirty="0" smtClean="0">
              <a:solidFill>
                <a:schemeClr val="tx2"/>
              </a:solidFill>
            </a:rPr>
            <a:t>…</a:t>
          </a:r>
          <a:endParaRPr lang="ru-RU" dirty="0">
            <a:solidFill>
              <a:schemeClr val="tx2"/>
            </a:solidFill>
          </a:endParaRPr>
        </a:p>
      </dgm:t>
    </dgm:pt>
    <dgm:pt modelId="{AAFF82D7-969E-4BF7-A25D-D8678BE13794}" type="parTrans" cxnId="{D507D748-716C-4849-8A03-5BDB0B965939}">
      <dgm:prSet/>
      <dgm:spPr/>
      <dgm:t>
        <a:bodyPr/>
        <a:lstStyle/>
        <a:p>
          <a:endParaRPr lang="ru-RU"/>
        </a:p>
      </dgm:t>
    </dgm:pt>
    <dgm:pt modelId="{D7C51416-85AC-46EA-87D2-137088D188B5}" type="sibTrans" cxnId="{D507D748-716C-4849-8A03-5BDB0B965939}">
      <dgm:prSet/>
      <dgm:spPr/>
      <dgm:t>
        <a:bodyPr/>
        <a:lstStyle/>
        <a:p>
          <a:endParaRPr lang="ru-RU"/>
        </a:p>
      </dgm:t>
    </dgm:pt>
    <dgm:pt modelId="{8A03F896-FE3C-4BF7-81AB-22A03A155C99}" type="pres">
      <dgm:prSet presAssocID="{1158E7BC-120F-476B-A57E-5D9283792686}" presName="Name0" presStyleCnt="0">
        <dgm:presLayoutVars>
          <dgm:chPref val="1"/>
          <dgm:dir/>
          <dgm:animOne val="branch"/>
          <dgm:animLvl val="lvl"/>
          <dgm:resizeHandles val="exact"/>
        </dgm:presLayoutVars>
      </dgm:prSet>
      <dgm:spPr/>
      <dgm:t>
        <a:bodyPr/>
        <a:lstStyle/>
        <a:p>
          <a:endParaRPr lang="ru-RU"/>
        </a:p>
      </dgm:t>
    </dgm:pt>
    <dgm:pt modelId="{ACDF89EC-06EA-48DC-865E-2DC4FDAA97FD}" type="pres">
      <dgm:prSet presAssocID="{C0CBB9D1-0DD6-414A-B51B-D189E6829363}" presName="root1" presStyleCnt="0"/>
      <dgm:spPr/>
    </dgm:pt>
    <dgm:pt modelId="{73D07891-076F-4486-A242-10B110A598D1}" type="pres">
      <dgm:prSet presAssocID="{C0CBB9D1-0DD6-414A-B51B-D189E6829363}" presName="LevelOneTextNode" presStyleLbl="node0" presStyleIdx="0" presStyleCnt="1" custLinFactNeighborX="765" custLinFactNeighborY="-268">
        <dgm:presLayoutVars>
          <dgm:chPref val="3"/>
        </dgm:presLayoutVars>
      </dgm:prSet>
      <dgm:spPr/>
      <dgm:t>
        <a:bodyPr/>
        <a:lstStyle/>
        <a:p>
          <a:endParaRPr lang="ru-RU"/>
        </a:p>
      </dgm:t>
    </dgm:pt>
    <dgm:pt modelId="{D8A2E1E2-4527-487C-992E-8098DE2E951B}" type="pres">
      <dgm:prSet presAssocID="{C0CBB9D1-0DD6-414A-B51B-D189E6829363}" presName="level2hierChild" presStyleCnt="0"/>
      <dgm:spPr/>
    </dgm:pt>
    <dgm:pt modelId="{20EE85CC-01E1-42E3-AC7D-922C6626508F}" type="pres">
      <dgm:prSet presAssocID="{FDA382FC-2249-4FF0-BD21-42F2D327DB8F}" presName="conn2-1" presStyleLbl="parChTrans1D2" presStyleIdx="0" presStyleCnt="4"/>
      <dgm:spPr/>
      <dgm:t>
        <a:bodyPr/>
        <a:lstStyle/>
        <a:p>
          <a:endParaRPr lang="ru-RU"/>
        </a:p>
      </dgm:t>
    </dgm:pt>
    <dgm:pt modelId="{EC8269EF-FCEB-468B-9EA4-1AF8644BE40C}" type="pres">
      <dgm:prSet presAssocID="{FDA382FC-2249-4FF0-BD21-42F2D327DB8F}" presName="connTx" presStyleLbl="parChTrans1D2" presStyleIdx="0" presStyleCnt="4"/>
      <dgm:spPr/>
      <dgm:t>
        <a:bodyPr/>
        <a:lstStyle/>
        <a:p>
          <a:endParaRPr lang="ru-RU"/>
        </a:p>
      </dgm:t>
    </dgm:pt>
    <dgm:pt modelId="{BE556C55-08C3-4EBC-98F8-E539E032BC92}" type="pres">
      <dgm:prSet presAssocID="{288D2150-507C-4CC2-804E-63F9AE3E16BD}" presName="root2" presStyleCnt="0"/>
      <dgm:spPr/>
    </dgm:pt>
    <dgm:pt modelId="{D055A65F-C8BA-40AD-95DE-8657C0AEBBE9}" type="pres">
      <dgm:prSet presAssocID="{288D2150-507C-4CC2-804E-63F9AE3E16BD}" presName="LevelTwoTextNode" presStyleLbl="node2" presStyleIdx="0" presStyleCnt="4">
        <dgm:presLayoutVars>
          <dgm:chPref val="3"/>
        </dgm:presLayoutVars>
      </dgm:prSet>
      <dgm:spPr/>
      <dgm:t>
        <a:bodyPr/>
        <a:lstStyle/>
        <a:p>
          <a:endParaRPr lang="ru-RU"/>
        </a:p>
      </dgm:t>
    </dgm:pt>
    <dgm:pt modelId="{61F1258C-8B39-4559-92F0-BEFD40FD0A23}" type="pres">
      <dgm:prSet presAssocID="{288D2150-507C-4CC2-804E-63F9AE3E16BD}" presName="level3hierChild" presStyleCnt="0"/>
      <dgm:spPr/>
    </dgm:pt>
    <dgm:pt modelId="{18D3C673-A712-4898-B3E7-0841D8C99A13}" type="pres">
      <dgm:prSet presAssocID="{5324086F-E63D-4B6F-9195-4182D6FFABFC}" presName="conn2-1" presStyleLbl="parChTrans1D2" presStyleIdx="1" presStyleCnt="4"/>
      <dgm:spPr/>
      <dgm:t>
        <a:bodyPr/>
        <a:lstStyle/>
        <a:p>
          <a:endParaRPr lang="ru-RU"/>
        </a:p>
      </dgm:t>
    </dgm:pt>
    <dgm:pt modelId="{02681D57-5C66-450E-BDBD-3700D90ECB03}" type="pres">
      <dgm:prSet presAssocID="{5324086F-E63D-4B6F-9195-4182D6FFABFC}" presName="connTx" presStyleLbl="parChTrans1D2" presStyleIdx="1" presStyleCnt="4"/>
      <dgm:spPr/>
      <dgm:t>
        <a:bodyPr/>
        <a:lstStyle/>
        <a:p>
          <a:endParaRPr lang="ru-RU"/>
        </a:p>
      </dgm:t>
    </dgm:pt>
    <dgm:pt modelId="{3BDA4D1A-AD3B-42B1-962D-C200E64EEE7E}" type="pres">
      <dgm:prSet presAssocID="{57BD2F61-C7D4-4B3D-A5C8-EA02B8AB0B8B}" presName="root2" presStyleCnt="0"/>
      <dgm:spPr/>
    </dgm:pt>
    <dgm:pt modelId="{AD253006-8B28-4E36-9B13-EDB46F92E2C9}" type="pres">
      <dgm:prSet presAssocID="{57BD2F61-C7D4-4B3D-A5C8-EA02B8AB0B8B}" presName="LevelTwoTextNode" presStyleLbl="node2" presStyleIdx="1" presStyleCnt="4">
        <dgm:presLayoutVars>
          <dgm:chPref val="3"/>
        </dgm:presLayoutVars>
      </dgm:prSet>
      <dgm:spPr/>
      <dgm:t>
        <a:bodyPr/>
        <a:lstStyle/>
        <a:p>
          <a:endParaRPr lang="ru-RU"/>
        </a:p>
      </dgm:t>
    </dgm:pt>
    <dgm:pt modelId="{9D031623-6F31-4664-B020-1B0DEB90CFEE}" type="pres">
      <dgm:prSet presAssocID="{57BD2F61-C7D4-4B3D-A5C8-EA02B8AB0B8B}" presName="level3hierChild" presStyleCnt="0"/>
      <dgm:spPr/>
    </dgm:pt>
    <dgm:pt modelId="{0DDFB49F-7718-4A05-B987-A51903C549D7}" type="pres">
      <dgm:prSet presAssocID="{AAFF82D7-969E-4BF7-A25D-D8678BE13794}" presName="conn2-1" presStyleLbl="parChTrans1D2" presStyleIdx="2" presStyleCnt="4"/>
      <dgm:spPr/>
      <dgm:t>
        <a:bodyPr/>
        <a:lstStyle/>
        <a:p>
          <a:endParaRPr lang="ru-RU"/>
        </a:p>
      </dgm:t>
    </dgm:pt>
    <dgm:pt modelId="{EC72EBF0-8776-4067-87DE-97EABB88371B}" type="pres">
      <dgm:prSet presAssocID="{AAFF82D7-969E-4BF7-A25D-D8678BE13794}" presName="connTx" presStyleLbl="parChTrans1D2" presStyleIdx="2" presStyleCnt="4"/>
      <dgm:spPr/>
      <dgm:t>
        <a:bodyPr/>
        <a:lstStyle/>
        <a:p>
          <a:endParaRPr lang="ru-RU"/>
        </a:p>
      </dgm:t>
    </dgm:pt>
    <dgm:pt modelId="{D6EA055C-E7B8-4D34-BC48-88F745D5BE34}" type="pres">
      <dgm:prSet presAssocID="{F2B44DE5-964E-4181-94E1-D6D98CA8CD5B}" presName="root2" presStyleCnt="0"/>
      <dgm:spPr/>
    </dgm:pt>
    <dgm:pt modelId="{DA2925EC-BE3D-49AB-AF5E-C42A5B348F20}" type="pres">
      <dgm:prSet presAssocID="{F2B44DE5-964E-4181-94E1-D6D98CA8CD5B}" presName="LevelTwoTextNode" presStyleLbl="node2" presStyleIdx="2" presStyleCnt="4">
        <dgm:presLayoutVars>
          <dgm:chPref val="3"/>
        </dgm:presLayoutVars>
      </dgm:prSet>
      <dgm:spPr/>
      <dgm:t>
        <a:bodyPr/>
        <a:lstStyle/>
        <a:p>
          <a:endParaRPr lang="ru-RU"/>
        </a:p>
      </dgm:t>
    </dgm:pt>
    <dgm:pt modelId="{20C97E2D-5962-4DCB-B544-C4BB21893C09}" type="pres">
      <dgm:prSet presAssocID="{F2B44DE5-964E-4181-94E1-D6D98CA8CD5B}" presName="level3hierChild" presStyleCnt="0"/>
      <dgm:spPr/>
    </dgm:pt>
    <dgm:pt modelId="{8B884E75-9055-4A7B-9587-366F4887DA19}" type="pres">
      <dgm:prSet presAssocID="{EDDCD53B-D381-40F9-B3FB-F5B116C3A504}" presName="conn2-1" presStyleLbl="parChTrans1D2" presStyleIdx="3" presStyleCnt="4"/>
      <dgm:spPr/>
      <dgm:t>
        <a:bodyPr/>
        <a:lstStyle/>
        <a:p>
          <a:endParaRPr lang="ru-RU"/>
        </a:p>
      </dgm:t>
    </dgm:pt>
    <dgm:pt modelId="{3AF6092C-24B6-4FCC-8126-8F291E784324}" type="pres">
      <dgm:prSet presAssocID="{EDDCD53B-D381-40F9-B3FB-F5B116C3A504}" presName="connTx" presStyleLbl="parChTrans1D2" presStyleIdx="3" presStyleCnt="4"/>
      <dgm:spPr/>
      <dgm:t>
        <a:bodyPr/>
        <a:lstStyle/>
        <a:p>
          <a:endParaRPr lang="ru-RU"/>
        </a:p>
      </dgm:t>
    </dgm:pt>
    <dgm:pt modelId="{9F45E557-6476-403E-A9E3-57148712DF1B}" type="pres">
      <dgm:prSet presAssocID="{DEAFB14D-265F-4949-AAC6-1F885E2735E9}" presName="root2" presStyleCnt="0"/>
      <dgm:spPr/>
    </dgm:pt>
    <dgm:pt modelId="{7F73D3FA-E03B-41BC-BA90-2F9F84F2A0FA}" type="pres">
      <dgm:prSet presAssocID="{DEAFB14D-265F-4949-AAC6-1F885E2735E9}" presName="LevelTwoTextNode" presStyleLbl="node2" presStyleIdx="3" presStyleCnt="4" custLinFactNeighborX="-314" custLinFactNeighborY="61166">
        <dgm:presLayoutVars>
          <dgm:chPref val="3"/>
        </dgm:presLayoutVars>
      </dgm:prSet>
      <dgm:spPr/>
      <dgm:t>
        <a:bodyPr/>
        <a:lstStyle/>
        <a:p>
          <a:endParaRPr lang="ru-RU"/>
        </a:p>
      </dgm:t>
    </dgm:pt>
    <dgm:pt modelId="{638D5D9C-A861-4196-B097-84C2D60E3483}" type="pres">
      <dgm:prSet presAssocID="{DEAFB14D-265F-4949-AAC6-1F885E2735E9}" presName="level3hierChild" presStyleCnt="0"/>
      <dgm:spPr/>
    </dgm:pt>
  </dgm:ptLst>
  <dgm:cxnLst>
    <dgm:cxn modelId="{C8C84A98-B5F1-403F-B2AE-6D54AC669B04}" type="presOf" srcId="{AAFF82D7-969E-4BF7-A25D-D8678BE13794}" destId="{0DDFB49F-7718-4A05-B987-A51903C549D7}" srcOrd="0" destOrd="0" presId="urn:microsoft.com/office/officeart/2008/layout/HorizontalMultiLevelHierarchy"/>
    <dgm:cxn modelId="{6CFAA584-9821-44B3-9C82-FDF307FA9E88}" srcId="{1158E7BC-120F-476B-A57E-5D9283792686}" destId="{C0CBB9D1-0DD6-414A-B51B-D189E6829363}" srcOrd="0" destOrd="0" parTransId="{60627A08-1904-4C4E-9440-8928FFD5401F}" sibTransId="{E9C7A798-F8F2-402F-A4E6-ED2C9762EA8F}"/>
    <dgm:cxn modelId="{07F7AFF2-4AF1-456F-A20D-FE35AD0E42D6}" type="presOf" srcId="{57BD2F61-C7D4-4B3D-A5C8-EA02B8AB0B8B}" destId="{AD253006-8B28-4E36-9B13-EDB46F92E2C9}" srcOrd="0" destOrd="0" presId="urn:microsoft.com/office/officeart/2008/layout/HorizontalMultiLevelHierarchy"/>
    <dgm:cxn modelId="{CE7CC1CE-EED6-405C-84D6-E007F3F4A453}" type="presOf" srcId="{FDA382FC-2249-4FF0-BD21-42F2D327DB8F}" destId="{20EE85CC-01E1-42E3-AC7D-922C6626508F}" srcOrd="0" destOrd="0" presId="urn:microsoft.com/office/officeart/2008/layout/HorizontalMultiLevelHierarchy"/>
    <dgm:cxn modelId="{53D2DFCA-7E12-4482-97CD-4EB60A5A1B1B}" type="presOf" srcId="{288D2150-507C-4CC2-804E-63F9AE3E16BD}" destId="{D055A65F-C8BA-40AD-95DE-8657C0AEBBE9}" srcOrd="0" destOrd="0" presId="urn:microsoft.com/office/officeart/2008/layout/HorizontalMultiLevelHierarchy"/>
    <dgm:cxn modelId="{872049F6-9B71-46AE-BAE2-2B732AD17109}" type="presOf" srcId="{EDDCD53B-D381-40F9-B3FB-F5B116C3A504}" destId="{3AF6092C-24B6-4FCC-8126-8F291E784324}" srcOrd="1" destOrd="0" presId="urn:microsoft.com/office/officeart/2008/layout/HorizontalMultiLevelHierarchy"/>
    <dgm:cxn modelId="{3EAE392C-05B1-4044-9497-7FBFD45F432B}" srcId="{C0CBB9D1-0DD6-414A-B51B-D189E6829363}" destId="{288D2150-507C-4CC2-804E-63F9AE3E16BD}" srcOrd="0" destOrd="0" parTransId="{FDA382FC-2249-4FF0-BD21-42F2D327DB8F}" sibTransId="{3E11078E-49C3-4C23-B15A-4239AF4F459B}"/>
    <dgm:cxn modelId="{5D4949E7-AAD6-4567-B910-2B1F96A806BD}" srcId="{C0CBB9D1-0DD6-414A-B51B-D189E6829363}" destId="{DEAFB14D-265F-4949-AAC6-1F885E2735E9}" srcOrd="3" destOrd="0" parTransId="{EDDCD53B-D381-40F9-B3FB-F5B116C3A504}" sibTransId="{DC7223FE-E4AB-4A9C-B94D-1424FEFE72D9}"/>
    <dgm:cxn modelId="{30168F78-6DA9-4FC0-9CBD-6ABAECBDF44C}" type="presOf" srcId="{C0CBB9D1-0DD6-414A-B51B-D189E6829363}" destId="{73D07891-076F-4486-A242-10B110A598D1}" srcOrd="0" destOrd="0" presId="urn:microsoft.com/office/officeart/2008/layout/HorizontalMultiLevelHierarchy"/>
    <dgm:cxn modelId="{02DFBB9D-2309-4BF3-8646-1BBAEAFC083A}" type="presOf" srcId="{1158E7BC-120F-476B-A57E-5D9283792686}" destId="{8A03F896-FE3C-4BF7-81AB-22A03A155C99}" srcOrd="0" destOrd="0" presId="urn:microsoft.com/office/officeart/2008/layout/HorizontalMultiLevelHierarchy"/>
    <dgm:cxn modelId="{7F2E9E9C-3F27-4F6C-9401-A3120722BD23}" type="presOf" srcId="{EDDCD53B-D381-40F9-B3FB-F5B116C3A504}" destId="{8B884E75-9055-4A7B-9587-366F4887DA19}" srcOrd="0" destOrd="0" presId="urn:microsoft.com/office/officeart/2008/layout/HorizontalMultiLevelHierarchy"/>
    <dgm:cxn modelId="{14401E9D-C78D-4F3B-B539-68C4717F8A79}" type="presOf" srcId="{5324086F-E63D-4B6F-9195-4182D6FFABFC}" destId="{18D3C673-A712-4898-B3E7-0841D8C99A13}" srcOrd="0" destOrd="0" presId="urn:microsoft.com/office/officeart/2008/layout/HorizontalMultiLevelHierarchy"/>
    <dgm:cxn modelId="{13652355-1EA2-48F5-A15C-0F9C5C0BC786}" type="presOf" srcId="{F2B44DE5-964E-4181-94E1-D6D98CA8CD5B}" destId="{DA2925EC-BE3D-49AB-AF5E-C42A5B348F20}" srcOrd="0" destOrd="0" presId="urn:microsoft.com/office/officeart/2008/layout/HorizontalMultiLevelHierarchy"/>
    <dgm:cxn modelId="{75CB1A09-7290-40C3-B03C-8A2B2D432B46}" srcId="{C0CBB9D1-0DD6-414A-B51B-D189E6829363}" destId="{57BD2F61-C7D4-4B3D-A5C8-EA02B8AB0B8B}" srcOrd="1" destOrd="0" parTransId="{5324086F-E63D-4B6F-9195-4182D6FFABFC}" sibTransId="{DC142770-96D9-4369-BAE3-05DD4D2B2012}"/>
    <dgm:cxn modelId="{334625BD-0E26-4C6B-B124-9AAD0EA56A4A}" type="presOf" srcId="{DEAFB14D-265F-4949-AAC6-1F885E2735E9}" destId="{7F73D3FA-E03B-41BC-BA90-2F9F84F2A0FA}" srcOrd="0" destOrd="0" presId="urn:microsoft.com/office/officeart/2008/layout/HorizontalMultiLevelHierarchy"/>
    <dgm:cxn modelId="{D507D748-716C-4849-8A03-5BDB0B965939}" srcId="{C0CBB9D1-0DD6-414A-B51B-D189E6829363}" destId="{F2B44DE5-964E-4181-94E1-D6D98CA8CD5B}" srcOrd="2" destOrd="0" parTransId="{AAFF82D7-969E-4BF7-A25D-D8678BE13794}" sibTransId="{D7C51416-85AC-46EA-87D2-137088D188B5}"/>
    <dgm:cxn modelId="{E267DC7D-DF16-4D5C-807B-59971710A0CA}" type="presOf" srcId="{AAFF82D7-969E-4BF7-A25D-D8678BE13794}" destId="{EC72EBF0-8776-4067-87DE-97EABB88371B}" srcOrd="1" destOrd="0" presId="urn:microsoft.com/office/officeart/2008/layout/HorizontalMultiLevelHierarchy"/>
    <dgm:cxn modelId="{BC9D8089-C7C1-44C7-9F07-865ACE3F3D46}" type="presOf" srcId="{FDA382FC-2249-4FF0-BD21-42F2D327DB8F}" destId="{EC8269EF-FCEB-468B-9EA4-1AF8644BE40C}" srcOrd="1" destOrd="0" presId="urn:microsoft.com/office/officeart/2008/layout/HorizontalMultiLevelHierarchy"/>
    <dgm:cxn modelId="{59876B6A-9033-4A5A-AC0C-AF871604381D}" type="presOf" srcId="{5324086F-E63D-4B6F-9195-4182D6FFABFC}" destId="{02681D57-5C66-450E-BDBD-3700D90ECB03}" srcOrd="1" destOrd="0" presId="urn:microsoft.com/office/officeart/2008/layout/HorizontalMultiLevelHierarchy"/>
    <dgm:cxn modelId="{19F10262-6260-4991-815F-33D4A64D066E}" type="presParOf" srcId="{8A03F896-FE3C-4BF7-81AB-22A03A155C99}" destId="{ACDF89EC-06EA-48DC-865E-2DC4FDAA97FD}" srcOrd="0" destOrd="0" presId="urn:microsoft.com/office/officeart/2008/layout/HorizontalMultiLevelHierarchy"/>
    <dgm:cxn modelId="{8064F8DB-EEC2-480E-A1A8-9E47E485D47E}" type="presParOf" srcId="{ACDF89EC-06EA-48DC-865E-2DC4FDAA97FD}" destId="{73D07891-076F-4486-A242-10B110A598D1}" srcOrd="0" destOrd="0" presId="urn:microsoft.com/office/officeart/2008/layout/HorizontalMultiLevelHierarchy"/>
    <dgm:cxn modelId="{549ED285-E6CD-4AD4-B823-9405702B52E9}" type="presParOf" srcId="{ACDF89EC-06EA-48DC-865E-2DC4FDAA97FD}" destId="{D8A2E1E2-4527-487C-992E-8098DE2E951B}" srcOrd="1" destOrd="0" presId="urn:microsoft.com/office/officeart/2008/layout/HorizontalMultiLevelHierarchy"/>
    <dgm:cxn modelId="{91770CC5-8321-4BC5-8B87-E19AD9A2AB58}" type="presParOf" srcId="{D8A2E1E2-4527-487C-992E-8098DE2E951B}" destId="{20EE85CC-01E1-42E3-AC7D-922C6626508F}" srcOrd="0" destOrd="0" presId="urn:microsoft.com/office/officeart/2008/layout/HorizontalMultiLevelHierarchy"/>
    <dgm:cxn modelId="{88C764C0-5552-4AC5-96B6-FFA9A1BDF6DA}" type="presParOf" srcId="{20EE85CC-01E1-42E3-AC7D-922C6626508F}" destId="{EC8269EF-FCEB-468B-9EA4-1AF8644BE40C}" srcOrd="0" destOrd="0" presId="urn:microsoft.com/office/officeart/2008/layout/HorizontalMultiLevelHierarchy"/>
    <dgm:cxn modelId="{4BF20AAE-98A2-40F7-90DB-023BD9FFBC06}" type="presParOf" srcId="{D8A2E1E2-4527-487C-992E-8098DE2E951B}" destId="{BE556C55-08C3-4EBC-98F8-E539E032BC92}" srcOrd="1" destOrd="0" presId="urn:microsoft.com/office/officeart/2008/layout/HorizontalMultiLevelHierarchy"/>
    <dgm:cxn modelId="{7129329E-DBEC-4A6B-9C2E-3603F43111D6}" type="presParOf" srcId="{BE556C55-08C3-4EBC-98F8-E539E032BC92}" destId="{D055A65F-C8BA-40AD-95DE-8657C0AEBBE9}" srcOrd="0" destOrd="0" presId="urn:microsoft.com/office/officeart/2008/layout/HorizontalMultiLevelHierarchy"/>
    <dgm:cxn modelId="{7C5728F9-169E-40B8-B4AF-86F309D7E789}" type="presParOf" srcId="{BE556C55-08C3-4EBC-98F8-E539E032BC92}" destId="{61F1258C-8B39-4559-92F0-BEFD40FD0A23}" srcOrd="1" destOrd="0" presId="urn:microsoft.com/office/officeart/2008/layout/HorizontalMultiLevelHierarchy"/>
    <dgm:cxn modelId="{762506E2-9988-407B-B527-A17CF88A9843}" type="presParOf" srcId="{D8A2E1E2-4527-487C-992E-8098DE2E951B}" destId="{18D3C673-A712-4898-B3E7-0841D8C99A13}" srcOrd="2" destOrd="0" presId="urn:microsoft.com/office/officeart/2008/layout/HorizontalMultiLevelHierarchy"/>
    <dgm:cxn modelId="{AD5C4B9F-C017-4B72-91F5-E374B2A92254}" type="presParOf" srcId="{18D3C673-A712-4898-B3E7-0841D8C99A13}" destId="{02681D57-5C66-450E-BDBD-3700D90ECB03}" srcOrd="0" destOrd="0" presId="urn:microsoft.com/office/officeart/2008/layout/HorizontalMultiLevelHierarchy"/>
    <dgm:cxn modelId="{B80F487E-3F65-4089-B6B6-98A71CDEA35B}" type="presParOf" srcId="{D8A2E1E2-4527-487C-992E-8098DE2E951B}" destId="{3BDA4D1A-AD3B-42B1-962D-C200E64EEE7E}" srcOrd="3" destOrd="0" presId="urn:microsoft.com/office/officeart/2008/layout/HorizontalMultiLevelHierarchy"/>
    <dgm:cxn modelId="{5D23AA38-AEB3-4753-AD25-ACB84DBE10E3}" type="presParOf" srcId="{3BDA4D1A-AD3B-42B1-962D-C200E64EEE7E}" destId="{AD253006-8B28-4E36-9B13-EDB46F92E2C9}" srcOrd="0" destOrd="0" presId="urn:microsoft.com/office/officeart/2008/layout/HorizontalMultiLevelHierarchy"/>
    <dgm:cxn modelId="{89A5014C-D090-4056-9E91-84FD9E41B60F}" type="presParOf" srcId="{3BDA4D1A-AD3B-42B1-962D-C200E64EEE7E}" destId="{9D031623-6F31-4664-B020-1B0DEB90CFEE}" srcOrd="1" destOrd="0" presId="urn:microsoft.com/office/officeart/2008/layout/HorizontalMultiLevelHierarchy"/>
    <dgm:cxn modelId="{5A007765-D328-4253-A715-5ADEC1F32022}" type="presParOf" srcId="{D8A2E1E2-4527-487C-992E-8098DE2E951B}" destId="{0DDFB49F-7718-4A05-B987-A51903C549D7}" srcOrd="4" destOrd="0" presId="urn:microsoft.com/office/officeart/2008/layout/HorizontalMultiLevelHierarchy"/>
    <dgm:cxn modelId="{DF82B87A-3ED6-47FB-925D-6C7151310C58}" type="presParOf" srcId="{0DDFB49F-7718-4A05-B987-A51903C549D7}" destId="{EC72EBF0-8776-4067-87DE-97EABB88371B}" srcOrd="0" destOrd="0" presId="urn:microsoft.com/office/officeart/2008/layout/HorizontalMultiLevelHierarchy"/>
    <dgm:cxn modelId="{E4316C5B-1F94-4485-B5C1-BD1604AFE95E}" type="presParOf" srcId="{D8A2E1E2-4527-487C-992E-8098DE2E951B}" destId="{D6EA055C-E7B8-4D34-BC48-88F745D5BE34}" srcOrd="5" destOrd="0" presId="urn:microsoft.com/office/officeart/2008/layout/HorizontalMultiLevelHierarchy"/>
    <dgm:cxn modelId="{54862067-7869-4F20-BA2C-DA695A9C5AFE}" type="presParOf" srcId="{D6EA055C-E7B8-4D34-BC48-88F745D5BE34}" destId="{DA2925EC-BE3D-49AB-AF5E-C42A5B348F20}" srcOrd="0" destOrd="0" presId="urn:microsoft.com/office/officeart/2008/layout/HorizontalMultiLevelHierarchy"/>
    <dgm:cxn modelId="{3ADF14B3-E224-4231-9FC0-DF07B2DA428D}" type="presParOf" srcId="{D6EA055C-E7B8-4D34-BC48-88F745D5BE34}" destId="{20C97E2D-5962-4DCB-B544-C4BB21893C09}" srcOrd="1" destOrd="0" presId="urn:microsoft.com/office/officeart/2008/layout/HorizontalMultiLevelHierarchy"/>
    <dgm:cxn modelId="{45FC30DA-B6C6-4CB9-9038-C62D540F8589}" type="presParOf" srcId="{D8A2E1E2-4527-487C-992E-8098DE2E951B}" destId="{8B884E75-9055-4A7B-9587-366F4887DA19}" srcOrd="6" destOrd="0" presId="urn:microsoft.com/office/officeart/2008/layout/HorizontalMultiLevelHierarchy"/>
    <dgm:cxn modelId="{D3DA0590-F02F-4223-8235-8C8FAD364720}" type="presParOf" srcId="{8B884E75-9055-4A7B-9587-366F4887DA19}" destId="{3AF6092C-24B6-4FCC-8126-8F291E784324}" srcOrd="0" destOrd="0" presId="urn:microsoft.com/office/officeart/2008/layout/HorizontalMultiLevelHierarchy"/>
    <dgm:cxn modelId="{C01C6E21-738A-4EFD-9124-C713EFE2CA40}" type="presParOf" srcId="{D8A2E1E2-4527-487C-992E-8098DE2E951B}" destId="{9F45E557-6476-403E-A9E3-57148712DF1B}" srcOrd="7" destOrd="0" presId="urn:microsoft.com/office/officeart/2008/layout/HorizontalMultiLevelHierarchy"/>
    <dgm:cxn modelId="{ED2E5E00-431C-43E7-A3B1-38B1EEC4B793}" type="presParOf" srcId="{9F45E557-6476-403E-A9E3-57148712DF1B}" destId="{7F73D3FA-E03B-41BC-BA90-2F9F84F2A0FA}" srcOrd="0" destOrd="0" presId="urn:microsoft.com/office/officeart/2008/layout/HorizontalMultiLevelHierarchy"/>
    <dgm:cxn modelId="{98C6BD93-6426-4932-A209-6E52A0F37239}" type="presParOf" srcId="{9F45E557-6476-403E-A9E3-57148712DF1B}" destId="{638D5D9C-A861-4196-B097-84C2D60E3483}"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79DF87-8670-4953-A8E0-FA47BA468942}" type="doc">
      <dgm:prSet loTypeId="urn:microsoft.com/office/officeart/2008/layout/AlternatingHexagons" loCatId="list" qsTypeId="urn:microsoft.com/office/officeart/2005/8/quickstyle/simple5" qsCatId="simple" csTypeId="urn:microsoft.com/office/officeart/2005/8/colors/colorful4" csCatId="colorful" phldr="1"/>
      <dgm:spPr/>
      <dgm:t>
        <a:bodyPr/>
        <a:lstStyle/>
        <a:p>
          <a:endParaRPr lang="ru-RU"/>
        </a:p>
      </dgm:t>
    </dgm:pt>
    <dgm:pt modelId="{B3A483D6-5A97-4492-95CD-5C9ACC1D0C99}">
      <dgm:prSet phldrT="[Текст]" custT="1"/>
      <dgm:spPr>
        <a:solidFill>
          <a:srgbClr val="7030A0"/>
        </a:solidFill>
      </dgm:spPr>
      <dgm:t>
        <a:bodyPr/>
        <a:lstStyle/>
        <a:p>
          <a:pPr algn="ctr"/>
          <a:r>
            <a:rPr lang="ru-RU" sz="1100" b="0" dirty="0" smtClean="0"/>
            <a:t>Статистика и анализ предпринятых и запланированных активностей и сделок </a:t>
          </a:r>
          <a:endParaRPr lang="ru-RU" sz="1100" b="0" dirty="0"/>
        </a:p>
      </dgm:t>
    </dgm:pt>
    <dgm:pt modelId="{95DE4FD5-5B26-4DF9-879B-1BB009A3B1AC}" type="parTrans" cxnId="{2382CFB3-42C5-4FBE-8240-27BFDF2B033F}">
      <dgm:prSet/>
      <dgm:spPr/>
      <dgm:t>
        <a:bodyPr/>
        <a:lstStyle/>
        <a:p>
          <a:endParaRPr lang="ru-RU"/>
        </a:p>
      </dgm:t>
    </dgm:pt>
    <dgm:pt modelId="{8968B366-45AC-49DA-8CB8-1AD21DC9C4ED}" type="sibTrans" cxnId="{2382CFB3-42C5-4FBE-8240-27BFDF2B033F}">
      <dgm:prSet custT="1"/>
      <dgm:spPr>
        <a:solidFill>
          <a:schemeClr val="accent5">
            <a:lumMod val="75000"/>
          </a:schemeClr>
        </a:solidFill>
      </dgm:spPr>
      <dgm:t>
        <a:bodyPr/>
        <a:lstStyle/>
        <a:p>
          <a:r>
            <a:rPr lang="ru-RU" sz="1100" dirty="0" smtClean="0"/>
            <a:t>Планирование продаж и активностей по их выполнению</a:t>
          </a:r>
        </a:p>
        <a:p>
          <a:endParaRPr lang="ru-RU" sz="1100" dirty="0"/>
        </a:p>
      </dgm:t>
    </dgm:pt>
    <dgm:pt modelId="{C31CEE3B-E4A8-4EA0-BD82-A9AFE11BF9D4}">
      <dgm:prSet phldrT="[Текст]" custT="1"/>
      <dgm:spPr/>
      <dgm:t>
        <a:bodyPr/>
        <a:lstStyle/>
        <a:p>
          <a:r>
            <a:rPr lang="ru-RU" sz="1800" b="1" dirty="0" smtClean="0"/>
            <a:t>Для руководителя</a:t>
          </a:r>
          <a:endParaRPr lang="ru-RU" sz="1800" b="1" dirty="0"/>
        </a:p>
      </dgm:t>
    </dgm:pt>
    <dgm:pt modelId="{1021189A-A5FF-49B6-9045-CE4E84EB67B9}" type="parTrans" cxnId="{B9B5BC43-0F9A-4F8E-82F1-6AE7C37CDA33}">
      <dgm:prSet/>
      <dgm:spPr/>
      <dgm:t>
        <a:bodyPr/>
        <a:lstStyle/>
        <a:p>
          <a:endParaRPr lang="ru-RU"/>
        </a:p>
      </dgm:t>
    </dgm:pt>
    <dgm:pt modelId="{1056EE01-D05A-4E34-90BF-529B0A726C5E}" type="sibTrans" cxnId="{B9B5BC43-0F9A-4F8E-82F1-6AE7C37CDA33}">
      <dgm:prSet/>
      <dgm:spPr/>
      <dgm:t>
        <a:bodyPr/>
        <a:lstStyle/>
        <a:p>
          <a:endParaRPr lang="ru-RU"/>
        </a:p>
      </dgm:t>
    </dgm:pt>
    <dgm:pt modelId="{249BB57F-D428-481F-A46E-3452C1078997}">
      <dgm:prSet phldrT="[Текст]" custT="1"/>
      <dgm:spPr/>
      <dgm:t>
        <a:bodyPr/>
        <a:lstStyle/>
        <a:p>
          <a:pPr marL="0" indent="0" algn="l"/>
          <a:r>
            <a:rPr lang="ru-RU" sz="1800" b="1" dirty="0" smtClean="0"/>
            <a:t>Единое информационное пространство</a:t>
          </a:r>
          <a:endParaRPr lang="ru-RU" sz="1800" b="1" dirty="0"/>
        </a:p>
      </dgm:t>
    </dgm:pt>
    <dgm:pt modelId="{59F86282-14DC-449E-B5BD-36E724BBC1E4}" type="parTrans" cxnId="{EC82AE5F-170C-4EF8-BEB4-E79CC80C0D4F}">
      <dgm:prSet/>
      <dgm:spPr/>
      <dgm:t>
        <a:bodyPr/>
        <a:lstStyle/>
        <a:p>
          <a:endParaRPr lang="ru-RU"/>
        </a:p>
      </dgm:t>
    </dgm:pt>
    <dgm:pt modelId="{9A904A63-644C-4756-B9F3-FA1742CB24C7}" type="sibTrans" cxnId="{EC82AE5F-170C-4EF8-BEB4-E79CC80C0D4F}">
      <dgm:prSet/>
      <dgm:spPr>
        <a:solidFill>
          <a:schemeClr val="accent4">
            <a:lumMod val="75000"/>
          </a:schemeClr>
        </a:solidFill>
      </dgm:spPr>
      <dgm:t>
        <a:bodyPr/>
        <a:lstStyle/>
        <a:p>
          <a:r>
            <a:rPr lang="ru-RU" dirty="0" smtClean="0"/>
            <a:t>Инструменты контроля работы менеджеров</a:t>
          </a:r>
          <a:endParaRPr lang="ru-RU" dirty="0"/>
        </a:p>
      </dgm:t>
    </dgm:pt>
    <dgm:pt modelId="{7EF57208-43D8-4365-84A1-3B84F3E1884A}">
      <dgm:prSet phldrT="[Текст]" custT="1"/>
      <dgm:spPr/>
      <dgm:t>
        <a:bodyPr/>
        <a:lstStyle/>
        <a:p>
          <a:r>
            <a:rPr lang="ru-RU" sz="1800" b="1" dirty="0" smtClean="0"/>
            <a:t>Для сотрудников</a:t>
          </a:r>
          <a:endParaRPr lang="ru-RU" sz="1800" b="1" dirty="0"/>
        </a:p>
      </dgm:t>
    </dgm:pt>
    <dgm:pt modelId="{2E0079FB-5AAB-45A0-817C-8AC029C10631}" type="parTrans" cxnId="{6C988B3D-3B83-4DD7-B301-4107EE6935E4}">
      <dgm:prSet/>
      <dgm:spPr/>
      <dgm:t>
        <a:bodyPr/>
        <a:lstStyle/>
        <a:p>
          <a:endParaRPr lang="ru-RU"/>
        </a:p>
      </dgm:t>
    </dgm:pt>
    <dgm:pt modelId="{CE46D844-121A-409F-986E-F53E47683E9D}" type="sibTrans" cxnId="{6C988B3D-3B83-4DD7-B301-4107EE6935E4}">
      <dgm:prSet/>
      <dgm:spPr/>
      <dgm:t>
        <a:bodyPr/>
        <a:lstStyle/>
        <a:p>
          <a:endParaRPr lang="ru-RU"/>
        </a:p>
      </dgm:t>
    </dgm:pt>
    <dgm:pt modelId="{28F31F2C-9500-4FE4-87B0-E6055E74F676}">
      <dgm:prSet phldrT="[Текст]" custT="1"/>
      <dgm:spPr>
        <a:solidFill>
          <a:schemeClr val="accent4">
            <a:lumMod val="50000"/>
          </a:schemeClr>
        </a:solidFill>
      </dgm:spPr>
      <dgm:t>
        <a:bodyPr/>
        <a:lstStyle/>
        <a:p>
          <a:r>
            <a:rPr lang="ru-RU" sz="1000" b="0" dirty="0" smtClean="0"/>
            <a:t>Планирование доходности на основе данных по клиентах  и отслеживание целей</a:t>
          </a:r>
          <a:endParaRPr lang="ru-RU" sz="1000" b="0" dirty="0"/>
        </a:p>
      </dgm:t>
    </dgm:pt>
    <dgm:pt modelId="{7AE63554-2471-48AD-924A-464B5C2A2780}" type="parTrans" cxnId="{1119314E-ADA3-436F-9F49-31DCCD60DD30}">
      <dgm:prSet/>
      <dgm:spPr/>
      <dgm:t>
        <a:bodyPr/>
        <a:lstStyle/>
        <a:p>
          <a:endParaRPr lang="ru-RU"/>
        </a:p>
      </dgm:t>
    </dgm:pt>
    <dgm:pt modelId="{E2F1BDF4-D7A9-4573-970C-AD023A08D438}" type="sibTrans" cxnId="{1119314E-ADA3-436F-9F49-31DCCD60DD30}">
      <dgm:prSet custT="1"/>
      <dgm:spPr/>
      <dgm:t>
        <a:bodyPr/>
        <a:lstStyle/>
        <a:p>
          <a:r>
            <a:rPr lang="ru-RU" sz="1200" dirty="0" smtClean="0"/>
            <a:t>Планирование маркетинговых активностей</a:t>
          </a:r>
          <a:endParaRPr lang="ru-RU" sz="1200" dirty="0"/>
        </a:p>
      </dgm:t>
    </dgm:pt>
    <dgm:pt modelId="{B67F442B-ED93-4F66-80FB-07507262EC15}">
      <dgm:prSet custT="1"/>
      <dgm:spPr/>
      <dgm:t>
        <a:bodyPr/>
        <a:lstStyle/>
        <a:p>
          <a:pPr marL="0" indent="0" algn="l"/>
          <a:r>
            <a:rPr lang="ru-RU" sz="1100" dirty="0" smtClean="0"/>
            <a:t>Анализ потребностей и рекомендации продуктов клиентам</a:t>
          </a:r>
          <a:endParaRPr lang="ru-RU" sz="1100" dirty="0"/>
        </a:p>
      </dgm:t>
    </dgm:pt>
    <dgm:pt modelId="{EF5B855B-1AC1-45EB-9898-69E5CD9F716C}" type="parTrans" cxnId="{7846DFC6-4FCF-4231-9729-C1542BD29FD9}">
      <dgm:prSet/>
      <dgm:spPr/>
      <dgm:t>
        <a:bodyPr/>
        <a:lstStyle/>
        <a:p>
          <a:endParaRPr lang="ru-RU"/>
        </a:p>
      </dgm:t>
    </dgm:pt>
    <dgm:pt modelId="{A6FBD384-3D63-49D0-9DDC-5D4682EC6829}" type="sibTrans" cxnId="{7846DFC6-4FCF-4231-9729-C1542BD29FD9}">
      <dgm:prSet/>
      <dgm:spPr/>
      <dgm:t>
        <a:bodyPr/>
        <a:lstStyle/>
        <a:p>
          <a:r>
            <a:rPr lang="ru-RU" dirty="0" smtClean="0"/>
            <a:t>Принятие и обработка сервисных обращений клиентов</a:t>
          </a:r>
          <a:endParaRPr lang="ru-RU" dirty="0"/>
        </a:p>
      </dgm:t>
    </dgm:pt>
    <dgm:pt modelId="{C13005DB-71EC-48E6-97AC-E1D04F7C4BC2}" type="pres">
      <dgm:prSet presAssocID="{C879DF87-8670-4953-A8E0-FA47BA468942}" presName="Name0" presStyleCnt="0">
        <dgm:presLayoutVars>
          <dgm:chMax/>
          <dgm:chPref/>
          <dgm:dir/>
          <dgm:animLvl val="lvl"/>
        </dgm:presLayoutVars>
      </dgm:prSet>
      <dgm:spPr/>
      <dgm:t>
        <a:bodyPr/>
        <a:lstStyle/>
        <a:p>
          <a:endParaRPr lang="ru-RU"/>
        </a:p>
      </dgm:t>
    </dgm:pt>
    <dgm:pt modelId="{6E8FE4FB-54CA-42E4-B753-A9F64570E10A}" type="pres">
      <dgm:prSet presAssocID="{B3A483D6-5A97-4492-95CD-5C9ACC1D0C99}" presName="composite" presStyleCnt="0"/>
      <dgm:spPr/>
    </dgm:pt>
    <dgm:pt modelId="{98CC1F02-9A88-441A-8162-5FAB4AEAC67A}" type="pres">
      <dgm:prSet presAssocID="{B3A483D6-5A97-4492-95CD-5C9ACC1D0C99}" presName="Parent1" presStyleLbl="node1" presStyleIdx="0" presStyleCnt="8" custScaleX="130941" custScaleY="113332" custLinFactNeighborX="54450" custLinFactNeighborY="14423">
        <dgm:presLayoutVars>
          <dgm:chMax val="1"/>
          <dgm:chPref val="1"/>
          <dgm:bulletEnabled val="1"/>
        </dgm:presLayoutVars>
      </dgm:prSet>
      <dgm:spPr/>
      <dgm:t>
        <a:bodyPr/>
        <a:lstStyle/>
        <a:p>
          <a:endParaRPr lang="ru-RU"/>
        </a:p>
      </dgm:t>
    </dgm:pt>
    <dgm:pt modelId="{400B4829-51C5-416F-8335-F1B7E66ADB1A}" type="pres">
      <dgm:prSet presAssocID="{B3A483D6-5A97-4492-95CD-5C9ACC1D0C99}" presName="Childtext1" presStyleLbl="revTx" presStyleIdx="0" presStyleCnt="4" custScaleX="134065" custScaleY="153453" custLinFactNeighborX="71844" custLinFactNeighborY="-17750">
        <dgm:presLayoutVars>
          <dgm:chMax val="0"/>
          <dgm:chPref val="0"/>
          <dgm:bulletEnabled val="1"/>
        </dgm:presLayoutVars>
      </dgm:prSet>
      <dgm:spPr/>
      <dgm:t>
        <a:bodyPr/>
        <a:lstStyle/>
        <a:p>
          <a:endParaRPr lang="ru-RU"/>
        </a:p>
      </dgm:t>
    </dgm:pt>
    <dgm:pt modelId="{015DF2BB-C9DF-40CC-8CD6-D418D0B96835}" type="pres">
      <dgm:prSet presAssocID="{B3A483D6-5A97-4492-95CD-5C9ACC1D0C99}" presName="BalanceSpacing" presStyleCnt="0"/>
      <dgm:spPr/>
    </dgm:pt>
    <dgm:pt modelId="{68832556-83E7-4239-AF28-A5691176BAE6}" type="pres">
      <dgm:prSet presAssocID="{B3A483D6-5A97-4492-95CD-5C9ACC1D0C99}" presName="BalanceSpacing1" presStyleCnt="0"/>
      <dgm:spPr/>
    </dgm:pt>
    <dgm:pt modelId="{800499AE-295D-473D-8DE2-06C38F776916}" type="pres">
      <dgm:prSet presAssocID="{8968B366-45AC-49DA-8CB8-1AD21DC9C4ED}" presName="Accent1Text" presStyleLbl="node1" presStyleIdx="1" presStyleCnt="8" custScaleX="113301" custLinFactNeighborX="27167" custLinFactNeighborY="15435"/>
      <dgm:spPr/>
      <dgm:t>
        <a:bodyPr/>
        <a:lstStyle/>
        <a:p>
          <a:endParaRPr lang="ru-RU"/>
        </a:p>
      </dgm:t>
    </dgm:pt>
    <dgm:pt modelId="{2FE6618E-1641-444E-9D44-9F4CCD856049}" type="pres">
      <dgm:prSet presAssocID="{8968B366-45AC-49DA-8CB8-1AD21DC9C4ED}" presName="spaceBetweenRectangles" presStyleCnt="0"/>
      <dgm:spPr/>
    </dgm:pt>
    <dgm:pt modelId="{CD3E7CBE-547A-4EFE-ABED-79C11567D111}" type="pres">
      <dgm:prSet presAssocID="{249BB57F-D428-481F-A46E-3452C1078997}" presName="composite" presStyleCnt="0"/>
      <dgm:spPr/>
    </dgm:pt>
    <dgm:pt modelId="{CB4F17AD-8F4B-4F61-A19E-0F5D6DF6358C}" type="pres">
      <dgm:prSet presAssocID="{249BB57F-D428-481F-A46E-3452C1078997}" presName="Parent1" presStyleLbl="node1" presStyleIdx="2" presStyleCnt="8" custScaleX="143796" custScaleY="135619" custLinFactNeighborX="8307" custLinFactNeighborY="2879">
        <dgm:presLayoutVars>
          <dgm:chMax val="1"/>
          <dgm:chPref val="1"/>
          <dgm:bulletEnabled val="1"/>
        </dgm:presLayoutVars>
      </dgm:prSet>
      <dgm:spPr/>
      <dgm:t>
        <a:bodyPr/>
        <a:lstStyle/>
        <a:p>
          <a:endParaRPr lang="ru-RU"/>
        </a:p>
      </dgm:t>
    </dgm:pt>
    <dgm:pt modelId="{FB0BA9F7-D40F-40FE-8422-AD1496FDDFE0}" type="pres">
      <dgm:prSet presAssocID="{249BB57F-D428-481F-A46E-3452C1078997}" presName="Childtext1" presStyleLbl="revTx" presStyleIdx="1" presStyleCnt="4" custScaleX="122240" custScaleY="73308" custLinFactY="-15604" custLinFactNeighborX="-78897" custLinFactNeighborY="-100000">
        <dgm:presLayoutVars>
          <dgm:chMax val="0"/>
          <dgm:chPref val="0"/>
          <dgm:bulletEnabled val="1"/>
        </dgm:presLayoutVars>
      </dgm:prSet>
      <dgm:spPr/>
      <dgm:t>
        <a:bodyPr/>
        <a:lstStyle/>
        <a:p>
          <a:endParaRPr lang="ru-RU"/>
        </a:p>
      </dgm:t>
    </dgm:pt>
    <dgm:pt modelId="{AEF07B72-DA3D-4464-907A-7031A010C53A}" type="pres">
      <dgm:prSet presAssocID="{249BB57F-D428-481F-A46E-3452C1078997}" presName="BalanceSpacing" presStyleCnt="0"/>
      <dgm:spPr/>
    </dgm:pt>
    <dgm:pt modelId="{F7360BE0-A1D9-4698-B2C0-5C7A308A00C0}" type="pres">
      <dgm:prSet presAssocID="{249BB57F-D428-481F-A46E-3452C1078997}" presName="BalanceSpacing1" presStyleCnt="0"/>
      <dgm:spPr/>
    </dgm:pt>
    <dgm:pt modelId="{3BADE0B9-E5D6-4372-AD51-05535A77D69B}" type="pres">
      <dgm:prSet presAssocID="{9A904A63-644C-4756-B9F3-FA1742CB24C7}" presName="Accent1Text" presStyleLbl="node1" presStyleIdx="3" presStyleCnt="8" custLinFactNeighborX="28054" custLinFactNeighborY="-4098"/>
      <dgm:spPr/>
      <dgm:t>
        <a:bodyPr/>
        <a:lstStyle/>
        <a:p>
          <a:endParaRPr lang="ru-RU"/>
        </a:p>
      </dgm:t>
    </dgm:pt>
    <dgm:pt modelId="{9555C4F6-A497-4119-8EEC-476064F7F015}" type="pres">
      <dgm:prSet presAssocID="{9A904A63-644C-4756-B9F3-FA1742CB24C7}" presName="spaceBetweenRectangles" presStyleCnt="0"/>
      <dgm:spPr/>
    </dgm:pt>
    <dgm:pt modelId="{018D81B7-F62D-42E3-8A38-A5C53587C310}" type="pres">
      <dgm:prSet presAssocID="{28F31F2C-9500-4FE4-87B0-E6055E74F676}" presName="composite" presStyleCnt="0"/>
      <dgm:spPr/>
    </dgm:pt>
    <dgm:pt modelId="{EF6156F2-673D-4F81-9926-6D07864D6C40}" type="pres">
      <dgm:prSet presAssocID="{28F31F2C-9500-4FE4-87B0-E6055E74F676}" presName="Parent1" presStyleLbl="node1" presStyleIdx="4" presStyleCnt="8" custScaleX="122250" custLinFactNeighborX="47236" custLinFactNeighborY="-15197">
        <dgm:presLayoutVars>
          <dgm:chMax val="1"/>
          <dgm:chPref val="1"/>
          <dgm:bulletEnabled val="1"/>
        </dgm:presLayoutVars>
      </dgm:prSet>
      <dgm:spPr/>
      <dgm:t>
        <a:bodyPr/>
        <a:lstStyle/>
        <a:p>
          <a:endParaRPr lang="ru-RU"/>
        </a:p>
      </dgm:t>
    </dgm:pt>
    <dgm:pt modelId="{F20E0728-6022-4E9A-9BBE-E3E2FD86C94A}" type="pres">
      <dgm:prSet presAssocID="{28F31F2C-9500-4FE4-87B0-E6055E74F676}" presName="Childtext1" presStyleLbl="revTx" presStyleIdx="2" presStyleCnt="4" custLinFactNeighborX="41504" custLinFactNeighborY="67864">
        <dgm:presLayoutVars>
          <dgm:chMax val="0"/>
          <dgm:chPref val="0"/>
          <dgm:bulletEnabled val="1"/>
        </dgm:presLayoutVars>
      </dgm:prSet>
      <dgm:spPr/>
      <dgm:t>
        <a:bodyPr/>
        <a:lstStyle/>
        <a:p>
          <a:endParaRPr lang="ru-RU"/>
        </a:p>
      </dgm:t>
    </dgm:pt>
    <dgm:pt modelId="{72B65BDD-AE7F-4C8C-B778-2AF93B90DE9E}" type="pres">
      <dgm:prSet presAssocID="{28F31F2C-9500-4FE4-87B0-E6055E74F676}" presName="BalanceSpacing" presStyleCnt="0"/>
      <dgm:spPr/>
    </dgm:pt>
    <dgm:pt modelId="{897AAA02-5C02-40A2-B7FA-2B4F1484780A}" type="pres">
      <dgm:prSet presAssocID="{28F31F2C-9500-4FE4-87B0-E6055E74F676}" presName="BalanceSpacing1" presStyleCnt="0"/>
      <dgm:spPr/>
    </dgm:pt>
    <dgm:pt modelId="{A1923A87-BA46-4C28-8D93-EC61BB16A19A}" type="pres">
      <dgm:prSet presAssocID="{E2F1BDF4-D7A9-4573-970C-AD023A08D438}" presName="Accent1Text" presStyleLbl="node1" presStyleIdx="5" presStyleCnt="8" custScaleX="123394" custLinFactNeighborX="-7955" custLinFactNeighborY="-10109"/>
      <dgm:spPr/>
      <dgm:t>
        <a:bodyPr/>
        <a:lstStyle/>
        <a:p>
          <a:endParaRPr lang="ru-RU"/>
        </a:p>
      </dgm:t>
    </dgm:pt>
    <dgm:pt modelId="{A2F29877-83A8-4BAA-BD64-5F33F7522A4F}" type="pres">
      <dgm:prSet presAssocID="{E2F1BDF4-D7A9-4573-970C-AD023A08D438}" presName="spaceBetweenRectangles" presStyleCnt="0"/>
      <dgm:spPr/>
    </dgm:pt>
    <dgm:pt modelId="{014DBA66-9D42-4AEA-BF99-5D0F0FDC7082}" type="pres">
      <dgm:prSet presAssocID="{B67F442B-ED93-4F66-80FB-07507262EC15}" presName="composite" presStyleCnt="0"/>
      <dgm:spPr/>
    </dgm:pt>
    <dgm:pt modelId="{65E991D2-54D4-464B-A1C9-968679BC89BC}" type="pres">
      <dgm:prSet presAssocID="{B67F442B-ED93-4F66-80FB-07507262EC15}" presName="Parent1" presStyleLbl="node1" presStyleIdx="6" presStyleCnt="8" custScaleX="126820" custScaleY="111022" custLinFactX="-94554" custLinFactY="-5165" custLinFactNeighborX="-100000" custLinFactNeighborY="-100000">
        <dgm:presLayoutVars>
          <dgm:chMax val="1"/>
          <dgm:chPref val="1"/>
          <dgm:bulletEnabled val="1"/>
        </dgm:presLayoutVars>
      </dgm:prSet>
      <dgm:spPr/>
      <dgm:t>
        <a:bodyPr/>
        <a:lstStyle/>
        <a:p>
          <a:endParaRPr lang="ru-RU"/>
        </a:p>
      </dgm:t>
    </dgm:pt>
    <dgm:pt modelId="{ACE52643-639B-4EA0-91B7-B7D7ADCA6728}" type="pres">
      <dgm:prSet presAssocID="{B67F442B-ED93-4F66-80FB-07507262EC15}" presName="Childtext1" presStyleLbl="revTx" presStyleIdx="3" presStyleCnt="4">
        <dgm:presLayoutVars>
          <dgm:chMax val="0"/>
          <dgm:chPref val="0"/>
          <dgm:bulletEnabled val="1"/>
        </dgm:presLayoutVars>
      </dgm:prSet>
      <dgm:spPr/>
    </dgm:pt>
    <dgm:pt modelId="{34826BB3-C337-4441-B7CE-6038966C01CE}" type="pres">
      <dgm:prSet presAssocID="{B67F442B-ED93-4F66-80FB-07507262EC15}" presName="BalanceSpacing" presStyleCnt="0"/>
      <dgm:spPr/>
    </dgm:pt>
    <dgm:pt modelId="{91C0333B-165A-4920-B919-7EEBE70EC750}" type="pres">
      <dgm:prSet presAssocID="{B67F442B-ED93-4F66-80FB-07507262EC15}" presName="BalanceSpacing1" presStyleCnt="0"/>
      <dgm:spPr/>
    </dgm:pt>
    <dgm:pt modelId="{46CC9FA2-0FB5-4342-9A86-2BBB404C547F}" type="pres">
      <dgm:prSet presAssocID="{A6FBD384-3D63-49D0-9DDC-5D4682EC6829}" presName="Accent1Text" presStyleLbl="node1" presStyleIdx="7" presStyleCnt="8" custLinFactX="-100000" custLinFactY="-81913" custLinFactNeighborX="-126601" custLinFactNeighborY="-100000"/>
      <dgm:spPr/>
      <dgm:t>
        <a:bodyPr/>
        <a:lstStyle/>
        <a:p>
          <a:endParaRPr lang="ru-RU"/>
        </a:p>
      </dgm:t>
    </dgm:pt>
  </dgm:ptLst>
  <dgm:cxnLst>
    <dgm:cxn modelId="{1119314E-ADA3-436F-9F49-31DCCD60DD30}" srcId="{C879DF87-8670-4953-A8E0-FA47BA468942}" destId="{28F31F2C-9500-4FE4-87B0-E6055E74F676}" srcOrd="2" destOrd="0" parTransId="{7AE63554-2471-48AD-924A-464B5C2A2780}" sibTransId="{E2F1BDF4-D7A9-4573-970C-AD023A08D438}"/>
    <dgm:cxn modelId="{292F1EC8-EE0C-4D18-8FA5-B90DAA7EB4AB}" type="presOf" srcId="{C31CEE3B-E4A8-4EA0-BD82-A9AFE11BF9D4}" destId="{400B4829-51C5-416F-8335-F1B7E66ADB1A}" srcOrd="0" destOrd="0" presId="urn:microsoft.com/office/officeart/2008/layout/AlternatingHexagons"/>
    <dgm:cxn modelId="{EC82AE5F-170C-4EF8-BEB4-E79CC80C0D4F}" srcId="{C879DF87-8670-4953-A8E0-FA47BA468942}" destId="{249BB57F-D428-481F-A46E-3452C1078997}" srcOrd="1" destOrd="0" parTransId="{59F86282-14DC-449E-B5BD-36E724BBC1E4}" sibTransId="{9A904A63-644C-4756-B9F3-FA1742CB24C7}"/>
    <dgm:cxn modelId="{689668B6-AE42-44B2-9AB3-D353CF21DAEC}" type="presOf" srcId="{249BB57F-D428-481F-A46E-3452C1078997}" destId="{CB4F17AD-8F4B-4F61-A19E-0F5D6DF6358C}" srcOrd="0" destOrd="0" presId="urn:microsoft.com/office/officeart/2008/layout/AlternatingHexagons"/>
    <dgm:cxn modelId="{DC03E9CE-5E9E-4558-AA5D-B0E042866697}" type="presOf" srcId="{E2F1BDF4-D7A9-4573-970C-AD023A08D438}" destId="{A1923A87-BA46-4C28-8D93-EC61BB16A19A}" srcOrd="0" destOrd="0" presId="urn:microsoft.com/office/officeart/2008/layout/AlternatingHexagons"/>
    <dgm:cxn modelId="{B9B5BC43-0F9A-4F8E-82F1-6AE7C37CDA33}" srcId="{B3A483D6-5A97-4492-95CD-5C9ACC1D0C99}" destId="{C31CEE3B-E4A8-4EA0-BD82-A9AFE11BF9D4}" srcOrd="0" destOrd="0" parTransId="{1021189A-A5FF-49B6-9045-CE4E84EB67B9}" sibTransId="{1056EE01-D05A-4E34-90BF-529B0A726C5E}"/>
    <dgm:cxn modelId="{905032BB-62C1-45DF-B996-E727964350ED}" type="presOf" srcId="{B67F442B-ED93-4F66-80FB-07507262EC15}" destId="{65E991D2-54D4-464B-A1C9-968679BC89BC}" srcOrd="0" destOrd="0" presId="urn:microsoft.com/office/officeart/2008/layout/AlternatingHexagons"/>
    <dgm:cxn modelId="{C16B51B4-8138-43E2-BEA0-E69D3B1A5C4D}" type="presOf" srcId="{B3A483D6-5A97-4492-95CD-5C9ACC1D0C99}" destId="{98CC1F02-9A88-441A-8162-5FAB4AEAC67A}" srcOrd="0" destOrd="0" presId="urn:microsoft.com/office/officeart/2008/layout/AlternatingHexagons"/>
    <dgm:cxn modelId="{C0779DEE-33C6-416D-9034-741FBDCADF0C}" type="presOf" srcId="{9A904A63-644C-4756-B9F3-FA1742CB24C7}" destId="{3BADE0B9-E5D6-4372-AD51-05535A77D69B}" srcOrd="0" destOrd="0" presId="urn:microsoft.com/office/officeart/2008/layout/AlternatingHexagons"/>
    <dgm:cxn modelId="{6C988B3D-3B83-4DD7-B301-4107EE6935E4}" srcId="{249BB57F-D428-481F-A46E-3452C1078997}" destId="{7EF57208-43D8-4365-84A1-3B84F3E1884A}" srcOrd="0" destOrd="0" parTransId="{2E0079FB-5AAB-45A0-817C-8AC029C10631}" sibTransId="{CE46D844-121A-409F-986E-F53E47683E9D}"/>
    <dgm:cxn modelId="{15DB84E5-FAF5-4388-A826-3192857F8C3C}" type="presOf" srcId="{8968B366-45AC-49DA-8CB8-1AD21DC9C4ED}" destId="{800499AE-295D-473D-8DE2-06C38F776916}" srcOrd="0" destOrd="0" presId="urn:microsoft.com/office/officeart/2008/layout/AlternatingHexagons"/>
    <dgm:cxn modelId="{7846DFC6-4FCF-4231-9729-C1542BD29FD9}" srcId="{C879DF87-8670-4953-A8E0-FA47BA468942}" destId="{B67F442B-ED93-4F66-80FB-07507262EC15}" srcOrd="3" destOrd="0" parTransId="{EF5B855B-1AC1-45EB-9898-69E5CD9F716C}" sibTransId="{A6FBD384-3D63-49D0-9DDC-5D4682EC6829}"/>
    <dgm:cxn modelId="{474BBCC1-09B6-4CCB-97BD-2D932209707C}" type="presOf" srcId="{7EF57208-43D8-4365-84A1-3B84F3E1884A}" destId="{FB0BA9F7-D40F-40FE-8422-AD1496FDDFE0}" srcOrd="0" destOrd="0" presId="urn:microsoft.com/office/officeart/2008/layout/AlternatingHexagons"/>
    <dgm:cxn modelId="{13535C92-E9D3-48E5-B33B-E3DD9FC39956}" type="presOf" srcId="{C879DF87-8670-4953-A8E0-FA47BA468942}" destId="{C13005DB-71EC-48E6-97AC-E1D04F7C4BC2}" srcOrd="0" destOrd="0" presId="urn:microsoft.com/office/officeart/2008/layout/AlternatingHexagons"/>
    <dgm:cxn modelId="{2382CFB3-42C5-4FBE-8240-27BFDF2B033F}" srcId="{C879DF87-8670-4953-A8E0-FA47BA468942}" destId="{B3A483D6-5A97-4492-95CD-5C9ACC1D0C99}" srcOrd="0" destOrd="0" parTransId="{95DE4FD5-5B26-4DF9-879B-1BB009A3B1AC}" sibTransId="{8968B366-45AC-49DA-8CB8-1AD21DC9C4ED}"/>
    <dgm:cxn modelId="{DE085EF9-ABF5-4C2D-80EC-6ECEAA74DF3D}" type="presOf" srcId="{28F31F2C-9500-4FE4-87B0-E6055E74F676}" destId="{EF6156F2-673D-4F81-9926-6D07864D6C40}" srcOrd="0" destOrd="0" presId="urn:microsoft.com/office/officeart/2008/layout/AlternatingHexagons"/>
    <dgm:cxn modelId="{DFD50D04-BE7D-4B17-B182-7BD1C3A67B3D}" type="presOf" srcId="{A6FBD384-3D63-49D0-9DDC-5D4682EC6829}" destId="{46CC9FA2-0FB5-4342-9A86-2BBB404C547F}" srcOrd="0" destOrd="0" presId="urn:microsoft.com/office/officeart/2008/layout/AlternatingHexagons"/>
    <dgm:cxn modelId="{3A3D7CBF-92DA-49C4-8876-5F44B20DA973}" type="presParOf" srcId="{C13005DB-71EC-48E6-97AC-E1D04F7C4BC2}" destId="{6E8FE4FB-54CA-42E4-B753-A9F64570E10A}" srcOrd="0" destOrd="0" presId="urn:microsoft.com/office/officeart/2008/layout/AlternatingHexagons"/>
    <dgm:cxn modelId="{C2EF5ECC-9AA6-4869-8AA9-7AB09B994C52}" type="presParOf" srcId="{6E8FE4FB-54CA-42E4-B753-A9F64570E10A}" destId="{98CC1F02-9A88-441A-8162-5FAB4AEAC67A}" srcOrd="0" destOrd="0" presId="urn:microsoft.com/office/officeart/2008/layout/AlternatingHexagons"/>
    <dgm:cxn modelId="{999B4306-862D-4021-8F8E-043CDAA8017A}" type="presParOf" srcId="{6E8FE4FB-54CA-42E4-B753-A9F64570E10A}" destId="{400B4829-51C5-416F-8335-F1B7E66ADB1A}" srcOrd="1" destOrd="0" presId="urn:microsoft.com/office/officeart/2008/layout/AlternatingHexagons"/>
    <dgm:cxn modelId="{E2891981-F81D-45C1-BD41-4A4525F29C33}" type="presParOf" srcId="{6E8FE4FB-54CA-42E4-B753-A9F64570E10A}" destId="{015DF2BB-C9DF-40CC-8CD6-D418D0B96835}" srcOrd="2" destOrd="0" presId="urn:microsoft.com/office/officeart/2008/layout/AlternatingHexagons"/>
    <dgm:cxn modelId="{38637839-E258-46E0-BA9C-AD1183A87905}" type="presParOf" srcId="{6E8FE4FB-54CA-42E4-B753-A9F64570E10A}" destId="{68832556-83E7-4239-AF28-A5691176BAE6}" srcOrd="3" destOrd="0" presId="urn:microsoft.com/office/officeart/2008/layout/AlternatingHexagons"/>
    <dgm:cxn modelId="{3CC43F8B-F0A6-4ACB-AE0B-00F7ED109C27}" type="presParOf" srcId="{6E8FE4FB-54CA-42E4-B753-A9F64570E10A}" destId="{800499AE-295D-473D-8DE2-06C38F776916}" srcOrd="4" destOrd="0" presId="urn:microsoft.com/office/officeart/2008/layout/AlternatingHexagons"/>
    <dgm:cxn modelId="{04D0FEC6-FCA9-4DCD-B07F-DABD062026E3}" type="presParOf" srcId="{C13005DB-71EC-48E6-97AC-E1D04F7C4BC2}" destId="{2FE6618E-1641-444E-9D44-9F4CCD856049}" srcOrd="1" destOrd="0" presId="urn:microsoft.com/office/officeart/2008/layout/AlternatingHexagons"/>
    <dgm:cxn modelId="{7CD6B302-49FF-4DA3-8914-18EBF665F7CA}" type="presParOf" srcId="{C13005DB-71EC-48E6-97AC-E1D04F7C4BC2}" destId="{CD3E7CBE-547A-4EFE-ABED-79C11567D111}" srcOrd="2" destOrd="0" presId="urn:microsoft.com/office/officeart/2008/layout/AlternatingHexagons"/>
    <dgm:cxn modelId="{44E95359-050E-4324-818D-E89D7B1BB374}" type="presParOf" srcId="{CD3E7CBE-547A-4EFE-ABED-79C11567D111}" destId="{CB4F17AD-8F4B-4F61-A19E-0F5D6DF6358C}" srcOrd="0" destOrd="0" presId="urn:microsoft.com/office/officeart/2008/layout/AlternatingHexagons"/>
    <dgm:cxn modelId="{4AAE9317-591F-46C8-BDEB-7FFF8524E326}" type="presParOf" srcId="{CD3E7CBE-547A-4EFE-ABED-79C11567D111}" destId="{FB0BA9F7-D40F-40FE-8422-AD1496FDDFE0}" srcOrd="1" destOrd="0" presId="urn:microsoft.com/office/officeart/2008/layout/AlternatingHexagons"/>
    <dgm:cxn modelId="{77F77071-1540-4CB9-BFD0-B7C1FF3FD40D}" type="presParOf" srcId="{CD3E7CBE-547A-4EFE-ABED-79C11567D111}" destId="{AEF07B72-DA3D-4464-907A-7031A010C53A}" srcOrd="2" destOrd="0" presId="urn:microsoft.com/office/officeart/2008/layout/AlternatingHexagons"/>
    <dgm:cxn modelId="{D5232151-FF4B-46FB-A545-02B080C403A2}" type="presParOf" srcId="{CD3E7CBE-547A-4EFE-ABED-79C11567D111}" destId="{F7360BE0-A1D9-4698-B2C0-5C7A308A00C0}" srcOrd="3" destOrd="0" presId="urn:microsoft.com/office/officeart/2008/layout/AlternatingHexagons"/>
    <dgm:cxn modelId="{C5840655-AAEB-4E16-B91E-F66F61D26656}" type="presParOf" srcId="{CD3E7CBE-547A-4EFE-ABED-79C11567D111}" destId="{3BADE0B9-E5D6-4372-AD51-05535A77D69B}" srcOrd="4" destOrd="0" presId="urn:microsoft.com/office/officeart/2008/layout/AlternatingHexagons"/>
    <dgm:cxn modelId="{072FA38C-5C5C-4DA2-8486-29C0209B45D3}" type="presParOf" srcId="{C13005DB-71EC-48E6-97AC-E1D04F7C4BC2}" destId="{9555C4F6-A497-4119-8EEC-476064F7F015}" srcOrd="3" destOrd="0" presId="urn:microsoft.com/office/officeart/2008/layout/AlternatingHexagons"/>
    <dgm:cxn modelId="{98D2A552-0EF3-4A06-B38B-94B071D92945}" type="presParOf" srcId="{C13005DB-71EC-48E6-97AC-E1D04F7C4BC2}" destId="{018D81B7-F62D-42E3-8A38-A5C53587C310}" srcOrd="4" destOrd="0" presId="urn:microsoft.com/office/officeart/2008/layout/AlternatingHexagons"/>
    <dgm:cxn modelId="{C9305CF5-BB16-4DCA-9E43-826A8732C3CF}" type="presParOf" srcId="{018D81B7-F62D-42E3-8A38-A5C53587C310}" destId="{EF6156F2-673D-4F81-9926-6D07864D6C40}" srcOrd="0" destOrd="0" presId="urn:microsoft.com/office/officeart/2008/layout/AlternatingHexagons"/>
    <dgm:cxn modelId="{871B28F7-4A74-426B-9FB1-783D1646A66A}" type="presParOf" srcId="{018D81B7-F62D-42E3-8A38-A5C53587C310}" destId="{F20E0728-6022-4E9A-9BBE-E3E2FD86C94A}" srcOrd="1" destOrd="0" presId="urn:microsoft.com/office/officeart/2008/layout/AlternatingHexagons"/>
    <dgm:cxn modelId="{958AE937-8057-474B-97D0-1D3AD0AEF3B2}" type="presParOf" srcId="{018D81B7-F62D-42E3-8A38-A5C53587C310}" destId="{72B65BDD-AE7F-4C8C-B778-2AF93B90DE9E}" srcOrd="2" destOrd="0" presId="urn:microsoft.com/office/officeart/2008/layout/AlternatingHexagons"/>
    <dgm:cxn modelId="{AD356F14-250D-4D32-890E-9D27ACDBB590}" type="presParOf" srcId="{018D81B7-F62D-42E3-8A38-A5C53587C310}" destId="{897AAA02-5C02-40A2-B7FA-2B4F1484780A}" srcOrd="3" destOrd="0" presId="urn:microsoft.com/office/officeart/2008/layout/AlternatingHexagons"/>
    <dgm:cxn modelId="{B49F0F7F-89F0-4BF6-8F41-1C2738FD79A7}" type="presParOf" srcId="{018D81B7-F62D-42E3-8A38-A5C53587C310}" destId="{A1923A87-BA46-4C28-8D93-EC61BB16A19A}" srcOrd="4" destOrd="0" presId="urn:microsoft.com/office/officeart/2008/layout/AlternatingHexagons"/>
    <dgm:cxn modelId="{773622B9-6449-423A-A43C-B702C36CE737}" type="presParOf" srcId="{C13005DB-71EC-48E6-97AC-E1D04F7C4BC2}" destId="{A2F29877-83A8-4BAA-BD64-5F33F7522A4F}" srcOrd="5" destOrd="0" presId="urn:microsoft.com/office/officeart/2008/layout/AlternatingHexagons"/>
    <dgm:cxn modelId="{FE1BE046-AA1E-4638-BED1-5F0CE3894974}" type="presParOf" srcId="{C13005DB-71EC-48E6-97AC-E1D04F7C4BC2}" destId="{014DBA66-9D42-4AEA-BF99-5D0F0FDC7082}" srcOrd="6" destOrd="0" presId="urn:microsoft.com/office/officeart/2008/layout/AlternatingHexagons"/>
    <dgm:cxn modelId="{4B05ED74-FA26-44C7-824D-D2BCB8914DD4}" type="presParOf" srcId="{014DBA66-9D42-4AEA-BF99-5D0F0FDC7082}" destId="{65E991D2-54D4-464B-A1C9-968679BC89BC}" srcOrd="0" destOrd="0" presId="urn:microsoft.com/office/officeart/2008/layout/AlternatingHexagons"/>
    <dgm:cxn modelId="{E1320346-4265-4D79-91F5-42206CE86A77}" type="presParOf" srcId="{014DBA66-9D42-4AEA-BF99-5D0F0FDC7082}" destId="{ACE52643-639B-4EA0-91B7-B7D7ADCA6728}" srcOrd="1" destOrd="0" presId="urn:microsoft.com/office/officeart/2008/layout/AlternatingHexagons"/>
    <dgm:cxn modelId="{88CBF537-ED69-437F-A6EA-E90E9465FD1B}" type="presParOf" srcId="{014DBA66-9D42-4AEA-BF99-5D0F0FDC7082}" destId="{34826BB3-C337-4441-B7CE-6038966C01CE}" srcOrd="2" destOrd="0" presId="urn:microsoft.com/office/officeart/2008/layout/AlternatingHexagons"/>
    <dgm:cxn modelId="{877FC692-82B9-43AA-B6FE-1CB823AB484C}" type="presParOf" srcId="{014DBA66-9D42-4AEA-BF99-5D0F0FDC7082}" destId="{91C0333B-165A-4920-B919-7EEBE70EC750}" srcOrd="3" destOrd="0" presId="urn:microsoft.com/office/officeart/2008/layout/AlternatingHexagons"/>
    <dgm:cxn modelId="{C8ACDD28-83CF-4262-A2D9-EAD5E95B3304}" type="presParOf" srcId="{014DBA66-9D42-4AEA-BF99-5D0F0FDC7082}" destId="{46CC9FA2-0FB5-4342-9A86-2BBB404C547F}"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9E2ACF-51DB-43BC-8F3C-2D95A7674ED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5BCD1AC8-1D44-4E82-AED0-218DDF7DF12F}">
      <dgm:prSet phldrT="[Текст]"/>
      <dgm:spPr/>
      <dgm:t>
        <a:bodyPr/>
        <a:lstStyle/>
        <a:p>
          <a:r>
            <a:rPr lang="ru-RU" dirty="0" smtClean="0"/>
            <a:t> </a:t>
          </a:r>
          <a:endParaRPr lang="ru-RU" dirty="0"/>
        </a:p>
      </dgm:t>
    </dgm:pt>
    <dgm:pt modelId="{7902F85E-99D9-4DD8-B3F7-E21A77BE27F3}" type="parTrans" cxnId="{6C903457-0520-4FA5-B7D4-0649AA04CF81}">
      <dgm:prSet/>
      <dgm:spPr/>
      <dgm:t>
        <a:bodyPr/>
        <a:lstStyle/>
        <a:p>
          <a:endParaRPr lang="ru-RU"/>
        </a:p>
      </dgm:t>
    </dgm:pt>
    <dgm:pt modelId="{5D13CF66-C0F2-40CF-B90D-E8383ADB704C}" type="sibTrans" cxnId="{6C903457-0520-4FA5-B7D4-0649AA04CF81}">
      <dgm:prSet/>
      <dgm:spPr/>
      <dgm:t>
        <a:bodyPr/>
        <a:lstStyle/>
        <a:p>
          <a:endParaRPr lang="ru-RU"/>
        </a:p>
      </dgm:t>
    </dgm:pt>
    <dgm:pt modelId="{50D4F4E3-CAD4-4FFD-BCB8-5D7452E240C8}" type="asst">
      <dgm:prSet phldrT="[Текст]"/>
      <dgm:spPr/>
      <dgm:t>
        <a:bodyPr/>
        <a:lstStyle/>
        <a:p>
          <a:r>
            <a:rPr lang="ru-RU" dirty="0" smtClean="0"/>
            <a:t> </a:t>
          </a:r>
          <a:endParaRPr lang="ru-RU" dirty="0"/>
        </a:p>
      </dgm:t>
    </dgm:pt>
    <dgm:pt modelId="{9A276774-B653-432A-BFB8-B04785DC5C67}" type="parTrans" cxnId="{2A99A881-F63C-4BFE-97A9-2BD02227C123}">
      <dgm:prSet/>
      <dgm:spPr/>
      <dgm:t>
        <a:bodyPr/>
        <a:lstStyle/>
        <a:p>
          <a:endParaRPr lang="ru-RU"/>
        </a:p>
      </dgm:t>
    </dgm:pt>
    <dgm:pt modelId="{82D4FF4D-4431-40EC-A777-899B19DC5D4A}" type="sibTrans" cxnId="{2A99A881-F63C-4BFE-97A9-2BD02227C123}">
      <dgm:prSet/>
      <dgm:spPr/>
      <dgm:t>
        <a:bodyPr/>
        <a:lstStyle/>
        <a:p>
          <a:endParaRPr lang="ru-RU"/>
        </a:p>
      </dgm:t>
    </dgm:pt>
    <dgm:pt modelId="{809E3113-FB5C-4E8C-AFF4-4798D614F476}">
      <dgm:prSet phldrT="[Текст]"/>
      <dgm:spPr/>
      <dgm:t>
        <a:bodyPr/>
        <a:lstStyle/>
        <a:p>
          <a:r>
            <a:rPr lang="ru-RU" dirty="0" smtClean="0"/>
            <a:t> </a:t>
          </a:r>
          <a:endParaRPr lang="ru-RU" dirty="0"/>
        </a:p>
      </dgm:t>
    </dgm:pt>
    <dgm:pt modelId="{783EC545-451A-4EAC-9BCB-1CD777B2504B}" type="parTrans" cxnId="{2F26EC03-8691-47FE-8F02-62874BFC0406}">
      <dgm:prSet/>
      <dgm:spPr/>
      <dgm:t>
        <a:bodyPr/>
        <a:lstStyle/>
        <a:p>
          <a:endParaRPr lang="ru-RU"/>
        </a:p>
      </dgm:t>
    </dgm:pt>
    <dgm:pt modelId="{1860FB37-3883-4ED5-B8E6-C7A73701607A}" type="sibTrans" cxnId="{2F26EC03-8691-47FE-8F02-62874BFC0406}">
      <dgm:prSet/>
      <dgm:spPr/>
      <dgm:t>
        <a:bodyPr/>
        <a:lstStyle/>
        <a:p>
          <a:endParaRPr lang="ru-RU"/>
        </a:p>
      </dgm:t>
    </dgm:pt>
    <dgm:pt modelId="{0FCB04E5-6FB3-4E3F-ACE1-986519B30420}">
      <dgm:prSet phldrT="[Текст]"/>
      <dgm:spPr/>
      <dgm:t>
        <a:bodyPr/>
        <a:lstStyle/>
        <a:p>
          <a:r>
            <a:rPr lang="ru-RU" dirty="0" smtClean="0"/>
            <a:t> </a:t>
          </a:r>
          <a:endParaRPr lang="ru-RU" dirty="0"/>
        </a:p>
      </dgm:t>
    </dgm:pt>
    <dgm:pt modelId="{48EC3A8C-ADC0-402E-9918-88B9F9D100A2}" type="parTrans" cxnId="{6381BC8C-8239-4CF2-8077-B39925B7D3CE}">
      <dgm:prSet/>
      <dgm:spPr/>
      <dgm:t>
        <a:bodyPr/>
        <a:lstStyle/>
        <a:p>
          <a:endParaRPr lang="ru-RU"/>
        </a:p>
      </dgm:t>
    </dgm:pt>
    <dgm:pt modelId="{D8D10C40-9AF4-4E32-8649-9E72BFE0D3EA}" type="sibTrans" cxnId="{6381BC8C-8239-4CF2-8077-B39925B7D3CE}">
      <dgm:prSet/>
      <dgm:spPr/>
      <dgm:t>
        <a:bodyPr/>
        <a:lstStyle/>
        <a:p>
          <a:endParaRPr lang="ru-RU"/>
        </a:p>
      </dgm:t>
    </dgm:pt>
    <dgm:pt modelId="{AECECB6A-A98A-44FB-A5EF-442C1A8B4244}">
      <dgm:prSet phldrT="[Текст]"/>
      <dgm:spPr/>
      <dgm:t>
        <a:bodyPr/>
        <a:lstStyle/>
        <a:p>
          <a:r>
            <a:rPr lang="ru-RU" dirty="0" smtClean="0"/>
            <a:t> </a:t>
          </a:r>
          <a:endParaRPr lang="ru-RU" dirty="0"/>
        </a:p>
      </dgm:t>
    </dgm:pt>
    <dgm:pt modelId="{9F2CA3FF-BD53-47A1-8438-A24364D60C65}" type="parTrans" cxnId="{0726E893-A913-4285-8369-4ACD86B16D7D}">
      <dgm:prSet/>
      <dgm:spPr/>
      <dgm:t>
        <a:bodyPr/>
        <a:lstStyle/>
        <a:p>
          <a:endParaRPr lang="ru-RU"/>
        </a:p>
      </dgm:t>
    </dgm:pt>
    <dgm:pt modelId="{08A48B10-BFC5-4CA8-91DC-61952E31832F}" type="sibTrans" cxnId="{0726E893-A913-4285-8369-4ACD86B16D7D}">
      <dgm:prSet/>
      <dgm:spPr/>
      <dgm:t>
        <a:bodyPr/>
        <a:lstStyle/>
        <a:p>
          <a:endParaRPr lang="ru-RU"/>
        </a:p>
      </dgm:t>
    </dgm:pt>
    <dgm:pt modelId="{A2A07851-0D8C-495C-B7F2-A47B815A74D6}" type="pres">
      <dgm:prSet presAssocID="{419E2ACF-51DB-43BC-8F3C-2D95A7674EDF}" presName="hierChild1" presStyleCnt="0">
        <dgm:presLayoutVars>
          <dgm:orgChart val="1"/>
          <dgm:chPref val="1"/>
          <dgm:dir/>
          <dgm:animOne val="branch"/>
          <dgm:animLvl val="lvl"/>
          <dgm:resizeHandles/>
        </dgm:presLayoutVars>
      </dgm:prSet>
      <dgm:spPr/>
      <dgm:t>
        <a:bodyPr/>
        <a:lstStyle/>
        <a:p>
          <a:endParaRPr lang="ru-RU"/>
        </a:p>
      </dgm:t>
    </dgm:pt>
    <dgm:pt modelId="{B112388B-A46A-47FD-91A9-2CFA01868CE3}" type="pres">
      <dgm:prSet presAssocID="{5BCD1AC8-1D44-4E82-AED0-218DDF7DF12F}" presName="hierRoot1" presStyleCnt="0">
        <dgm:presLayoutVars>
          <dgm:hierBranch val="init"/>
        </dgm:presLayoutVars>
      </dgm:prSet>
      <dgm:spPr/>
    </dgm:pt>
    <dgm:pt modelId="{D0C943B3-7F41-434B-9DDD-C4E9B195655C}" type="pres">
      <dgm:prSet presAssocID="{5BCD1AC8-1D44-4E82-AED0-218DDF7DF12F}" presName="rootComposite1" presStyleCnt="0"/>
      <dgm:spPr/>
    </dgm:pt>
    <dgm:pt modelId="{361D6149-773E-484E-A3F3-EDE0BA09D2EE}" type="pres">
      <dgm:prSet presAssocID="{5BCD1AC8-1D44-4E82-AED0-218DDF7DF12F}" presName="rootText1" presStyleLbl="node0" presStyleIdx="0" presStyleCnt="1">
        <dgm:presLayoutVars>
          <dgm:chPref val="3"/>
        </dgm:presLayoutVars>
      </dgm:prSet>
      <dgm:spPr/>
      <dgm:t>
        <a:bodyPr/>
        <a:lstStyle/>
        <a:p>
          <a:endParaRPr lang="ru-RU"/>
        </a:p>
      </dgm:t>
    </dgm:pt>
    <dgm:pt modelId="{C5837A6F-46F9-4C81-A7AF-09EB2FC8E3E2}" type="pres">
      <dgm:prSet presAssocID="{5BCD1AC8-1D44-4E82-AED0-218DDF7DF12F}" presName="rootConnector1" presStyleLbl="node1" presStyleIdx="0" presStyleCnt="0"/>
      <dgm:spPr/>
      <dgm:t>
        <a:bodyPr/>
        <a:lstStyle/>
        <a:p>
          <a:endParaRPr lang="ru-RU"/>
        </a:p>
      </dgm:t>
    </dgm:pt>
    <dgm:pt modelId="{D23BE804-774C-4E01-A402-3C5D3CDBECA0}" type="pres">
      <dgm:prSet presAssocID="{5BCD1AC8-1D44-4E82-AED0-218DDF7DF12F}" presName="hierChild2" presStyleCnt="0"/>
      <dgm:spPr/>
    </dgm:pt>
    <dgm:pt modelId="{1180784F-F51B-46AC-9DD4-492F9C9742BC}" type="pres">
      <dgm:prSet presAssocID="{783EC545-451A-4EAC-9BCB-1CD777B2504B}" presName="Name37" presStyleLbl="parChTrans1D2" presStyleIdx="0" presStyleCnt="4"/>
      <dgm:spPr/>
      <dgm:t>
        <a:bodyPr/>
        <a:lstStyle/>
        <a:p>
          <a:endParaRPr lang="ru-RU"/>
        </a:p>
      </dgm:t>
    </dgm:pt>
    <dgm:pt modelId="{FA914F40-3C31-4F0A-B413-DFF60625F8D9}" type="pres">
      <dgm:prSet presAssocID="{809E3113-FB5C-4E8C-AFF4-4798D614F476}" presName="hierRoot2" presStyleCnt="0">
        <dgm:presLayoutVars>
          <dgm:hierBranch val="init"/>
        </dgm:presLayoutVars>
      </dgm:prSet>
      <dgm:spPr/>
    </dgm:pt>
    <dgm:pt modelId="{40BF38DE-548C-47E5-90E8-768CCBA5037F}" type="pres">
      <dgm:prSet presAssocID="{809E3113-FB5C-4E8C-AFF4-4798D614F476}" presName="rootComposite" presStyleCnt="0"/>
      <dgm:spPr/>
    </dgm:pt>
    <dgm:pt modelId="{27B9FD14-8F62-4B18-99A5-AB4BDA182B1F}" type="pres">
      <dgm:prSet presAssocID="{809E3113-FB5C-4E8C-AFF4-4798D614F476}" presName="rootText" presStyleLbl="node2" presStyleIdx="0" presStyleCnt="3">
        <dgm:presLayoutVars>
          <dgm:chPref val="3"/>
        </dgm:presLayoutVars>
      </dgm:prSet>
      <dgm:spPr/>
      <dgm:t>
        <a:bodyPr/>
        <a:lstStyle/>
        <a:p>
          <a:endParaRPr lang="ru-RU"/>
        </a:p>
      </dgm:t>
    </dgm:pt>
    <dgm:pt modelId="{85AF89F1-05B2-4E95-BCC3-B5DF0FE86F22}" type="pres">
      <dgm:prSet presAssocID="{809E3113-FB5C-4E8C-AFF4-4798D614F476}" presName="rootConnector" presStyleLbl="node2" presStyleIdx="0" presStyleCnt="3"/>
      <dgm:spPr/>
      <dgm:t>
        <a:bodyPr/>
        <a:lstStyle/>
        <a:p>
          <a:endParaRPr lang="ru-RU"/>
        </a:p>
      </dgm:t>
    </dgm:pt>
    <dgm:pt modelId="{F085A4D0-359F-4056-8FB1-512AA554F6A8}" type="pres">
      <dgm:prSet presAssocID="{809E3113-FB5C-4E8C-AFF4-4798D614F476}" presName="hierChild4" presStyleCnt="0"/>
      <dgm:spPr/>
    </dgm:pt>
    <dgm:pt modelId="{96612C8D-51E3-4A9D-BCE5-67D7A587E28F}" type="pres">
      <dgm:prSet presAssocID="{809E3113-FB5C-4E8C-AFF4-4798D614F476}" presName="hierChild5" presStyleCnt="0"/>
      <dgm:spPr/>
    </dgm:pt>
    <dgm:pt modelId="{8EF4815C-5AC5-44B3-920D-D26475B70591}" type="pres">
      <dgm:prSet presAssocID="{48EC3A8C-ADC0-402E-9918-88B9F9D100A2}" presName="Name37" presStyleLbl="parChTrans1D2" presStyleIdx="1" presStyleCnt="4"/>
      <dgm:spPr/>
      <dgm:t>
        <a:bodyPr/>
        <a:lstStyle/>
        <a:p>
          <a:endParaRPr lang="ru-RU"/>
        </a:p>
      </dgm:t>
    </dgm:pt>
    <dgm:pt modelId="{B3DA2205-7FAE-490F-AFB8-F614EA4A2220}" type="pres">
      <dgm:prSet presAssocID="{0FCB04E5-6FB3-4E3F-ACE1-986519B30420}" presName="hierRoot2" presStyleCnt="0">
        <dgm:presLayoutVars>
          <dgm:hierBranch val="init"/>
        </dgm:presLayoutVars>
      </dgm:prSet>
      <dgm:spPr/>
    </dgm:pt>
    <dgm:pt modelId="{47654FB9-AC57-4D6E-8687-D0E83498A1E2}" type="pres">
      <dgm:prSet presAssocID="{0FCB04E5-6FB3-4E3F-ACE1-986519B30420}" presName="rootComposite" presStyleCnt="0"/>
      <dgm:spPr/>
    </dgm:pt>
    <dgm:pt modelId="{0CB89C5C-2232-4427-A30A-341498FA1EE5}" type="pres">
      <dgm:prSet presAssocID="{0FCB04E5-6FB3-4E3F-ACE1-986519B30420}" presName="rootText" presStyleLbl="node2" presStyleIdx="1" presStyleCnt="3">
        <dgm:presLayoutVars>
          <dgm:chPref val="3"/>
        </dgm:presLayoutVars>
      </dgm:prSet>
      <dgm:spPr/>
      <dgm:t>
        <a:bodyPr/>
        <a:lstStyle/>
        <a:p>
          <a:endParaRPr lang="ru-RU"/>
        </a:p>
      </dgm:t>
    </dgm:pt>
    <dgm:pt modelId="{FA7793F3-0B8D-4D51-8572-A0F9255BD3F4}" type="pres">
      <dgm:prSet presAssocID="{0FCB04E5-6FB3-4E3F-ACE1-986519B30420}" presName="rootConnector" presStyleLbl="node2" presStyleIdx="1" presStyleCnt="3"/>
      <dgm:spPr/>
      <dgm:t>
        <a:bodyPr/>
        <a:lstStyle/>
        <a:p>
          <a:endParaRPr lang="ru-RU"/>
        </a:p>
      </dgm:t>
    </dgm:pt>
    <dgm:pt modelId="{47C9F3E1-162E-4BAC-AF39-3BC48789196D}" type="pres">
      <dgm:prSet presAssocID="{0FCB04E5-6FB3-4E3F-ACE1-986519B30420}" presName="hierChild4" presStyleCnt="0"/>
      <dgm:spPr/>
    </dgm:pt>
    <dgm:pt modelId="{24750F70-0A67-47A2-BF2F-0C02ED69A427}" type="pres">
      <dgm:prSet presAssocID="{0FCB04E5-6FB3-4E3F-ACE1-986519B30420}" presName="hierChild5" presStyleCnt="0"/>
      <dgm:spPr/>
    </dgm:pt>
    <dgm:pt modelId="{1E409DBA-A7ED-4C4A-B533-2EDE8F53384E}" type="pres">
      <dgm:prSet presAssocID="{9F2CA3FF-BD53-47A1-8438-A24364D60C65}" presName="Name37" presStyleLbl="parChTrans1D2" presStyleIdx="2" presStyleCnt="4"/>
      <dgm:spPr/>
      <dgm:t>
        <a:bodyPr/>
        <a:lstStyle/>
        <a:p>
          <a:endParaRPr lang="ru-RU"/>
        </a:p>
      </dgm:t>
    </dgm:pt>
    <dgm:pt modelId="{30F7836D-0F0E-41AD-9C9E-2FC66A203DCC}" type="pres">
      <dgm:prSet presAssocID="{AECECB6A-A98A-44FB-A5EF-442C1A8B4244}" presName="hierRoot2" presStyleCnt="0">
        <dgm:presLayoutVars>
          <dgm:hierBranch val="init"/>
        </dgm:presLayoutVars>
      </dgm:prSet>
      <dgm:spPr/>
    </dgm:pt>
    <dgm:pt modelId="{EAD91AEC-757F-4A84-9CE8-488D0D1ABF1C}" type="pres">
      <dgm:prSet presAssocID="{AECECB6A-A98A-44FB-A5EF-442C1A8B4244}" presName="rootComposite" presStyleCnt="0"/>
      <dgm:spPr/>
    </dgm:pt>
    <dgm:pt modelId="{B77E6A1E-37B1-42F2-BBC9-2677FAD54A4B}" type="pres">
      <dgm:prSet presAssocID="{AECECB6A-A98A-44FB-A5EF-442C1A8B4244}" presName="rootText" presStyleLbl="node2" presStyleIdx="2" presStyleCnt="3">
        <dgm:presLayoutVars>
          <dgm:chPref val="3"/>
        </dgm:presLayoutVars>
      </dgm:prSet>
      <dgm:spPr/>
      <dgm:t>
        <a:bodyPr/>
        <a:lstStyle/>
        <a:p>
          <a:endParaRPr lang="ru-RU"/>
        </a:p>
      </dgm:t>
    </dgm:pt>
    <dgm:pt modelId="{380686C1-EAE9-47A7-BD1A-6A3727CF65AA}" type="pres">
      <dgm:prSet presAssocID="{AECECB6A-A98A-44FB-A5EF-442C1A8B4244}" presName="rootConnector" presStyleLbl="node2" presStyleIdx="2" presStyleCnt="3"/>
      <dgm:spPr/>
      <dgm:t>
        <a:bodyPr/>
        <a:lstStyle/>
        <a:p>
          <a:endParaRPr lang="ru-RU"/>
        </a:p>
      </dgm:t>
    </dgm:pt>
    <dgm:pt modelId="{0C6EA109-807E-4EC3-AC42-064658D379A6}" type="pres">
      <dgm:prSet presAssocID="{AECECB6A-A98A-44FB-A5EF-442C1A8B4244}" presName="hierChild4" presStyleCnt="0"/>
      <dgm:spPr/>
    </dgm:pt>
    <dgm:pt modelId="{15020807-1C37-4F82-9C2A-27C047FBB98B}" type="pres">
      <dgm:prSet presAssocID="{AECECB6A-A98A-44FB-A5EF-442C1A8B4244}" presName="hierChild5" presStyleCnt="0"/>
      <dgm:spPr/>
    </dgm:pt>
    <dgm:pt modelId="{32AF72D4-BDE9-43B9-8D48-E0A460B9BE2F}" type="pres">
      <dgm:prSet presAssocID="{5BCD1AC8-1D44-4E82-AED0-218DDF7DF12F}" presName="hierChild3" presStyleCnt="0"/>
      <dgm:spPr/>
    </dgm:pt>
    <dgm:pt modelId="{53CD3266-9335-433B-BB9E-68B107E39D6D}" type="pres">
      <dgm:prSet presAssocID="{9A276774-B653-432A-BFB8-B04785DC5C67}" presName="Name111" presStyleLbl="parChTrans1D2" presStyleIdx="3" presStyleCnt="4"/>
      <dgm:spPr/>
      <dgm:t>
        <a:bodyPr/>
        <a:lstStyle/>
        <a:p>
          <a:endParaRPr lang="ru-RU"/>
        </a:p>
      </dgm:t>
    </dgm:pt>
    <dgm:pt modelId="{D446BD90-07BD-4FD3-80D6-090EB69AACAE}" type="pres">
      <dgm:prSet presAssocID="{50D4F4E3-CAD4-4FFD-BCB8-5D7452E240C8}" presName="hierRoot3" presStyleCnt="0">
        <dgm:presLayoutVars>
          <dgm:hierBranch val="init"/>
        </dgm:presLayoutVars>
      </dgm:prSet>
      <dgm:spPr/>
    </dgm:pt>
    <dgm:pt modelId="{732BFEBD-045A-4328-A4E0-3BE880B17CA6}" type="pres">
      <dgm:prSet presAssocID="{50D4F4E3-CAD4-4FFD-BCB8-5D7452E240C8}" presName="rootComposite3" presStyleCnt="0"/>
      <dgm:spPr/>
    </dgm:pt>
    <dgm:pt modelId="{E071955F-6586-451E-8893-21C1B1127113}" type="pres">
      <dgm:prSet presAssocID="{50D4F4E3-CAD4-4FFD-BCB8-5D7452E240C8}" presName="rootText3" presStyleLbl="asst1" presStyleIdx="0" presStyleCnt="1">
        <dgm:presLayoutVars>
          <dgm:chPref val="3"/>
        </dgm:presLayoutVars>
      </dgm:prSet>
      <dgm:spPr/>
      <dgm:t>
        <a:bodyPr/>
        <a:lstStyle/>
        <a:p>
          <a:endParaRPr lang="ru-RU"/>
        </a:p>
      </dgm:t>
    </dgm:pt>
    <dgm:pt modelId="{FA55BFD8-4023-4EB8-B3F9-0414209B1353}" type="pres">
      <dgm:prSet presAssocID="{50D4F4E3-CAD4-4FFD-BCB8-5D7452E240C8}" presName="rootConnector3" presStyleLbl="asst1" presStyleIdx="0" presStyleCnt="1"/>
      <dgm:spPr/>
      <dgm:t>
        <a:bodyPr/>
        <a:lstStyle/>
        <a:p>
          <a:endParaRPr lang="ru-RU"/>
        </a:p>
      </dgm:t>
    </dgm:pt>
    <dgm:pt modelId="{12273E30-7C3F-4D6C-A916-7C304A439B6C}" type="pres">
      <dgm:prSet presAssocID="{50D4F4E3-CAD4-4FFD-BCB8-5D7452E240C8}" presName="hierChild6" presStyleCnt="0"/>
      <dgm:spPr/>
    </dgm:pt>
    <dgm:pt modelId="{44EFC371-81E4-4D94-8AD7-75670945E998}" type="pres">
      <dgm:prSet presAssocID="{50D4F4E3-CAD4-4FFD-BCB8-5D7452E240C8}" presName="hierChild7" presStyleCnt="0"/>
      <dgm:spPr/>
    </dgm:pt>
  </dgm:ptLst>
  <dgm:cxnLst>
    <dgm:cxn modelId="{C90F6AD4-8504-4520-B4A2-FCE14D0CBE74}" type="presOf" srcId="{783EC545-451A-4EAC-9BCB-1CD777B2504B}" destId="{1180784F-F51B-46AC-9DD4-492F9C9742BC}" srcOrd="0" destOrd="0" presId="urn:microsoft.com/office/officeart/2005/8/layout/orgChart1"/>
    <dgm:cxn modelId="{6C903457-0520-4FA5-B7D4-0649AA04CF81}" srcId="{419E2ACF-51DB-43BC-8F3C-2D95A7674EDF}" destId="{5BCD1AC8-1D44-4E82-AED0-218DDF7DF12F}" srcOrd="0" destOrd="0" parTransId="{7902F85E-99D9-4DD8-B3F7-E21A77BE27F3}" sibTransId="{5D13CF66-C0F2-40CF-B90D-E8383ADB704C}"/>
    <dgm:cxn modelId="{6381BC8C-8239-4CF2-8077-B39925B7D3CE}" srcId="{5BCD1AC8-1D44-4E82-AED0-218DDF7DF12F}" destId="{0FCB04E5-6FB3-4E3F-ACE1-986519B30420}" srcOrd="2" destOrd="0" parTransId="{48EC3A8C-ADC0-402E-9918-88B9F9D100A2}" sibTransId="{D8D10C40-9AF4-4E32-8649-9E72BFE0D3EA}"/>
    <dgm:cxn modelId="{1D5F7648-10CC-4763-A0E7-A3F0F271051F}" type="presOf" srcId="{419E2ACF-51DB-43BC-8F3C-2D95A7674EDF}" destId="{A2A07851-0D8C-495C-B7F2-A47B815A74D6}" srcOrd="0" destOrd="0" presId="urn:microsoft.com/office/officeart/2005/8/layout/orgChart1"/>
    <dgm:cxn modelId="{BE3E5470-C223-457F-9551-862BB98B7A3A}" type="presOf" srcId="{48EC3A8C-ADC0-402E-9918-88B9F9D100A2}" destId="{8EF4815C-5AC5-44B3-920D-D26475B70591}" srcOrd="0" destOrd="0" presId="urn:microsoft.com/office/officeart/2005/8/layout/orgChart1"/>
    <dgm:cxn modelId="{C5A9CA42-1257-4379-9653-4B6007123EC4}" type="presOf" srcId="{809E3113-FB5C-4E8C-AFF4-4798D614F476}" destId="{85AF89F1-05B2-4E95-BCC3-B5DF0FE86F22}" srcOrd="1" destOrd="0" presId="urn:microsoft.com/office/officeart/2005/8/layout/orgChart1"/>
    <dgm:cxn modelId="{786142E6-D680-4438-8C3C-D693E055FAC4}" type="presOf" srcId="{AECECB6A-A98A-44FB-A5EF-442C1A8B4244}" destId="{380686C1-EAE9-47A7-BD1A-6A3727CF65AA}" srcOrd="1" destOrd="0" presId="urn:microsoft.com/office/officeart/2005/8/layout/orgChart1"/>
    <dgm:cxn modelId="{2A99A881-F63C-4BFE-97A9-2BD02227C123}" srcId="{5BCD1AC8-1D44-4E82-AED0-218DDF7DF12F}" destId="{50D4F4E3-CAD4-4FFD-BCB8-5D7452E240C8}" srcOrd="0" destOrd="0" parTransId="{9A276774-B653-432A-BFB8-B04785DC5C67}" sibTransId="{82D4FF4D-4431-40EC-A777-899B19DC5D4A}"/>
    <dgm:cxn modelId="{EFD25BA0-BAF5-4276-B851-3190DEDD37DA}" type="presOf" srcId="{AECECB6A-A98A-44FB-A5EF-442C1A8B4244}" destId="{B77E6A1E-37B1-42F2-BBC9-2677FAD54A4B}" srcOrd="0" destOrd="0" presId="urn:microsoft.com/office/officeart/2005/8/layout/orgChart1"/>
    <dgm:cxn modelId="{C4893100-1714-4D89-AF2D-DFD0894EE6FD}" type="presOf" srcId="{50D4F4E3-CAD4-4FFD-BCB8-5D7452E240C8}" destId="{E071955F-6586-451E-8893-21C1B1127113}" srcOrd="0" destOrd="0" presId="urn:microsoft.com/office/officeart/2005/8/layout/orgChart1"/>
    <dgm:cxn modelId="{B041C8DB-9294-48CD-A607-D0427115D150}" type="presOf" srcId="{9F2CA3FF-BD53-47A1-8438-A24364D60C65}" destId="{1E409DBA-A7ED-4C4A-B533-2EDE8F53384E}" srcOrd="0" destOrd="0" presId="urn:microsoft.com/office/officeart/2005/8/layout/orgChart1"/>
    <dgm:cxn modelId="{73E84C00-E8A8-434E-8C7F-C4428CF4ACE1}" type="presOf" srcId="{5BCD1AC8-1D44-4E82-AED0-218DDF7DF12F}" destId="{361D6149-773E-484E-A3F3-EDE0BA09D2EE}" srcOrd="0" destOrd="0" presId="urn:microsoft.com/office/officeart/2005/8/layout/orgChart1"/>
    <dgm:cxn modelId="{992C1DAE-FF8A-4DF4-A111-BC1E8FFE35E0}" type="presOf" srcId="{0FCB04E5-6FB3-4E3F-ACE1-986519B30420}" destId="{FA7793F3-0B8D-4D51-8572-A0F9255BD3F4}" srcOrd="1" destOrd="0" presId="urn:microsoft.com/office/officeart/2005/8/layout/orgChart1"/>
    <dgm:cxn modelId="{8D313219-023B-4214-9591-AAEB025E6006}" type="presOf" srcId="{0FCB04E5-6FB3-4E3F-ACE1-986519B30420}" destId="{0CB89C5C-2232-4427-A30A-341498FA1EE5}" srcOrd="0" destOrd="0" presId="urn:microsoft.com/office/officeart/2005/8/layout/orgChart1"/>
    <dgm:cxn modelId="{0726E893-A913-4285-8369-4ACD86B16D7D}" srcId="{5BCD1AC8-1D44-4E82-AED0-218DDF7DF12F}" destId="{AECECB6A-A98A-44FB-A5EF-442C1A8B4244}" srcOrd="3" destOrd="0" parTransId="{9F2CA3FF-BD53-47A1-8438-A24364D60C65}" sibTransId="{08A48B10-BFC5-4CA8-91DC-61952E31832F}"/>
    <dgm:cxn modelId="{343E777B-F05B-4BDC-8566-124F10F2B789}" type="presOf" srcId="{5BCD1AC8-1D44-4E82-AED0-218DDF7DF12F}" destId="{C5837A6F-46F9-4C81-A7AF-09EB2FC8E3E2}" srcOrd="1" destOrd="0" presId="urn:microsoft.com/office/officeart/2005/8/layout/orgChart1"/>
    <dgm:cxn modelId="{AAEEDC36-A1AB-46FD-BD63-E912F3FF6F9A}" type="presOf" srcId="{50D4F4E3-CAD4-4FFD-BCB8-5D7452E240C8}" destId="{FA55BFD8-4023-4EB8-B3F9-0414209B1353}" srcOrd="1" destOrd="0" presId="urn:microsoft.com/office/officeart/2005/8/layout/orgChart1"/>
    <dgm:cxn modelId="{63B51D85-A79C-400A-9D29-47C8F1650BA9}" type="presOf" srcId="{809E3113-FB5C-4E8C-AFF4-4798D614F476}" destId="{27B9FD14-8F62-4B18-99A5-AB4BDA182B1F}" srcOrd="0" destOrd="0" presId="urn:microsoft.com/office/officeart/2005/8/layout/orgChart1"/>
    <dgm:cxn modelId="{2F26EC03-8691-47FE-8F02-62874BFC0406}" srcId="{5BCD1AC8-1D44-4E82-AED0-218DDF7DF12F}" destId="{809E3113-FB5C-4E8C-AFF4-4798D614F476}" srcOrd="1" destOrd="0" parTransId="{783EC545-451A-4EAC-9BCB-1CD777B2504B}" sibTransId="{1860FB37-3883-4ED5-B8E6-C7A73701607A}"/>
    <dgm:cxn modelId="{E8572E42-A46F-406E-A60B-7C57DF12F323}" type="presOf" srcId="{9A276774-B653-432A-BFB8-B04785DC5C67}" destId="{53CD3266-9335-433B-BB9E-68B107E39D6D}" srcOrd="0" destOrd="0" presId="urn:microsoft.com/office/officeart/2005/8/layout/orgChart1"/>
    <dgm:cxn modelId="{D0D5D5CD-6786-4981-8DBE-DCA7B1E1541C}" type="presParOf" srcId="{A2A07851-0D8C-495C-B7F2-A47B815A74D6}" destId="{B112388B-A46A-47FD-91A9-2CFA01868CE3}" srcOrd="0" destOrd="0" presId="urn:microsoft.com/office/officeart/2005/8/layout/orgChart1"/>
    <dgm:cxn modelId="{D8CA44F5-669B-435A-A51B-3D26286499BF}" type="presParOf" srcId="{B112388B-A46A-47FD-91A9-2CFA01868CE3}" destId="{D0C943B3-7F41-434B-9DDD-C4E9B195655C}" srcOrd="0" destOrd="0" presId="urn:microsoft.com/office/officeart/2005/8/layout/orgChart1"/>
    <dgm:cxn modelId="{C18B3285-74F8-40FB-8BFE-99A49E7DED0E}" type="presParOf" srcId="{D0C943B3-7F41-434B-9DDD-C4E9B195655C}" destId="{361D6149-773E-484E-A3F3-EDE0BA09D2EE}" srcOrd="0" destOrd="0" presId="urn:microsoft.com/office/officeart/2005/8/layout/orgChart1"/>
    <dgm:cxn modelId="{51C2573E-5E6C-4352-904B-0EE436C660AC}" type="presParOf" srcId="{D0C943B3-7F41-434B-9DDD-C4E9B195655C}" destId="{C5837A6F-46F9-4C81-A7AF-09EB2FC8E3E2}" srcOrd="1" destOrd="0" presId="urn:microsoft.com/office/officeart/2005/8/layout/orgChart1"/>
    <dgm:cxn modelId="{6172A333-497F-42E8-B827-533E5C8F11AA}" type="presParOf" srcId="{B112388B-A46A-47FD-91A9-2CFA01868CE3}" destId="{D23BE804-774C-4E01-A402-3C5D3CDBECA0}" srcOrd="1" destOrd="0" presId="urn:microsoft.com/office/officeart/2005/8/layout/orgChart1"/>
    <dgm:cxn modelId="{58A83C70-B4D0-477A-ACE9-DB2CB9A97835}" type="presParOf" srcId="{D23BE804-774C-4E01-A402-3C5D3CDBECA0}" destId="{1180784F-F51B-46AC-9DD4-492F9C9742BC}" srcOrd="0" destOrd="0" presId="urn:microsoft.com/office/officeart/2005/8/layout/orgChart1"/>
    <dgm:cxn modelId="{3FF09123-5C02-414E-82CB-89CB243340A4}" type="presParOf" srcId="{D23BE804-774C-4E01-A402-3C5D3CDBECA0}" destId="{FA914F40-3C31-4F0A-B413-DFF60625F8D9}" srcOrd="1" destOrd="0" presId="urn:microsoft.com/office/officeart/2005/8/layout/orgChart1"/>
    <dgm:cxn modelId="{79A8CC75-FD08-4D93-93D2-D46DF9810171}" type="presParOf" srcId="{FA914F40-3C31-4F0A-B413-DFF60625F8D9}" destId="{40BF38DE-548C-47E5-90E8-768CCBA5037F}" srcOrd="0" destOrd="0" presId="urn:microsoft.com/office/officeart/2005/8/layout/orgChart1"/>
    <dgm:cxn modelId="{72762A80-ED3A-47DA-95A4-93B4E12BA82C}" type="presParOf" srcId="{40BF38DE-548C-47E5-90E8-768CCBA5037F}" destId="{27B9FD14-8F62-4B18-99A5-AB4BDA182B1F}" srcOrd="0" destOrd="0" presId="urn:microsoft.com/office/officeart/2005/8/layout/orgChart1"/>
    <dgm:cxn modelId="{945EC06C-8E0E-4CD5-9E02-45C5BFF42907}" type="presParOf" srcId="{40BF38DE-548C-47E5-90E8-768CCBA5037F}" destId="{85AF89F1-05B2-4E95-BCC3-B5DF0FE86F22}" srcOrd="1" destOrd="0" presId="urn:microsoft.com/office/officeart/2005/8/layout/orgChart1"/>
    <dgm:cxn modelId="{73AF1BF9-7AAE-4857-BA57-6B4E096D3FEF}" type="presParOf" srcId="{FA914F40-3C31-4F0A-B413-DFF60625F8D9}" destId="{F085A4D0-359F-4056-8FB1-512AA554F6A8}" srcOrd="1" destOrd="0" presId="urn:microsoft.com/office/officeart/2005/8/layout/orgChart1"/>
    <dgm:cxn modelId="{5873E635-96EA-48BB-B7CB-B4CC6F7860F4}" type="presParOf" srcId="{FA914F40-3C31-4F0A-B413-DFF60625F8D9}" destId="{96612C8D-51E3-4A9D-BCE5-67D7A587E28F}" srcOrd="2" destOrd="0" presId="urn:microsoft.com/office/officeart/2005/8/layout/orgChart1"/>
    <dgm:cxn modelId="{87637444-28D6-4C80-A20C-764FDC98BC26}" type="presParOf" srcId="{D23BE804-774C-4E01-A402-3C5D3CDBECA0}" destId="{8EF4815C-5AC5-44B3-920D-D26475B70591}" srcOrd="2" destOrd="0" presId="urn:microsoft.com/office/officeart/2005/8/layout/orgChart1"/>
    <dgm:cxn modelId="{3F691468-AE41-4DC6-A18F-A9B174C96EA9}" type="presParOf" srcId="{D23BE804-774C-4E01-A402-3C5D3CDBECA0}" destId="{B3DA2205-7FAE-490F-AFB8-F614EA4A2220}" srcOrd="3" destOrd="0" presId="urn:microsoft.com/office/officeart/2005/8/layout/orgChart1"/>
    <dgm:cxn modelId="{3613F8F9-2671-452A-AF02-B47B904AB8F6}" type="presParOf" srcId="{B3DA2205-7FAE-490F-AFB8-F614EA4A2220}" destId="{47654FB9-AC57-4D6E-8687-D0E83498A1E2}" srcOrd="0" destOrd="0" presId="urn:microsoft.com/office/officeart/2005/8/layout/orgChart1"/>
    <dgm:cxn modelId="{E4E2C1F6-595C-40CC-ACEB-00332545D26D}" type="presParOf" srcId="{47654FB9-AC57-4D6E-8687-D0E83498A1E2}" destId="{0CB89C5C-2232-4427-A30A-341498FA1EE5}" srcOrd="0" destOrd="0" presId="urn:microsoft.com/office/officeart/2005/8/layout/orgChart1"/>
    <dgm:cxn modelId="{48810496-DD67-40C5-A084-CCB27E471022}" type="presParOf" srcId="{47654FB9-AC57-4D6E-8687-D0E83498A1E2}" destId="{FA7793F3-0B8D-4D51-8572-A0F9255BD3F4}" srcOrd="1" destOrd="0" presId="urn:microsoft.com/office/officeart/2005/8/layout/orgChart1"/>
    <dgm:cxn modelId="{221FEE3B-FA8C-4D10-BAF6-E0111A39583F}" type="presParOf" srcId="{B3DA2205-7FAE-490F-AFB8-F614EA4A2220}" destId="{47C9F3E1-162E-4BAC-AF39-3BC48789196D}" srcOrd="1" destOrd="0" presId="urn:microsoft.com/office/officeart/2005/8/layout/orgChart1"/>
    <dgm:cxn modelId="{CB149597-4F8D-4A4A-BF42-F841D7D235B9}" type="presParOf" srcId="{B3DA2205-7FAE-490F-AFB8-F614EA4A2220}" destId="{24750F70-0A67-47A2-BF2F-0C02ED69A427}" srcOrd="2" destOrd="0" presId="urn:microsoft.com/office/officeart/2005/8/layout/orgChart1"/>
    <dgm:cxn modelId="{5B9EC4F1-6226-4CB1-BE30-36C54ECBE9E4}" type="presParOf" srcId="{D23BE804-774C-4E01-A402-3C5D3CDBECA0}" destId="{1E409DBA-A7ED-4C4A-B533-2EDE8F53384E}" srcOrd="4" destOrd="0" presId="urn:microsoft.com/office/officeart/2005/8/layout/orgChart1"/>
    <dgm:cxn modelId="{4AE88DAE-9993-4845-87E3-1106E497A114}" type="presParOf" srcId="{D23BE804-774C-4E01-A402-3C5D3CDBECA0}" destId="{30F7836D-0F0E-41AD-9C9E-2FC66A203DCC}" srcOrd="5" destOrd="0" presId="urn:microsoft.com/office/officeart/2005/8/layout/orgChart1"/>
    <dgm:cxn modelId="{6AE6652B-A73D-43F2-BCAC-B92CB00639B1}" type="presParOf" srcId="{30F7836D-0F0E-41AD-9C9E-2FC66A203DCC}" destId="{EAD91AEC-757F-4A84-9CE8-488D0D1ABF1C}" srcOrd="0" destOrd="0" presId="urn:microsoft.com/office/officeart/2005/8/layout/orgChart1"/>
    <dgm:cxn modelId="{5F3376E7-D16D-47E7-90A7-12961ADB0FFF}" type="presParOf" srcId="{EAD91AEC-757F-4A84-9CE8-488D0D1ABF1C}" destId="{B77E6A1E-37B1-42F2-BBC9-2677FAD54A4B}" srcOrd="0" destOrd="0" presId="urn:microsoft.com/office/officeart/2005/8/layout/orgChart1"/>
    <dgm:cxn modelId="{9F4B141A-C09F-419E-AFB3-6EB0D9B909E9}" type="presParOf" srcId="{EAD91AEC-757F-4A84-9CE8-488D0D1ABF1C}" destId="{380686C1-EAE9-47A7-BD1A-6A3727CF65AA}" srcOrd="1" destOrd="0" presId="urn:microsoft.com/office/officeart/2005/8/layout/orgChart1"/>
    <dgm:cxn modelId="{299C6296-80B6-49A9-B5F4-7988278294FA}" type="presParOf" srcId="{30F7836D-0F0E-41AD-9C9E-2FC66A203DCC}" destId="{0C6EA109-807E-4EC3-AC42-064658D379A6}" srcOrd="1" destOrd="0" presId="urn:microsoft.com/office/officeart/2005/8/layout/orgChart1"/>
    <dgm:cxn modelId="{EA23D548-D767-44A9-9294-AFD4C4F5BE28}" type="presParOf" srcId="{30F7836D-0F0E-41AD-9C9E-2FC66A203DCC}" destId="{15020807-1C37-4F82-9C2A-27C047FBB98B}" srcOrd="2" destOrd="0" presId="urn:microsoft.com/office/officeart/2005/8/layout/orgChart1"/>
    <dgm:cxn modelId="{09FB933F-7EC8-4787-AC34-B3329290CCC0}" type="presParOf" srcId="{B112388B-A46A-47FD-91A9-2CFA01868CE3}" destId="{32AF72D4-BDE9-43B9-8D48-E0A460B9BE2F}" srcOrd="2" destOrd="0" presId="urn:microsoft.com/office/officeart/2005/8/layout/orgChart1"/>
    <dgm:cxn modelId="{CA99F9C8-6573-4B98-8229-1AD5A15E8252}" type="presParOf" srcId="{32AF72D4-BDE9-43B9-8D48-E0A460B9BE2F}" destId="{53CD3266-9335-433B-BB9E-68B107E39D6D}" srcOrd="0" destOrd="0" presId="urn:microsoft.com/office/officeart/2005/8/layout/orgChart1"/>
    <dgm:cxn modelId="{0992820C-AD67-40A5-B17F-2A918E78C840}" type="presParOf" srcId="{32AF72D4-BDE9-43B9-8D48-E0A460B9BE2F}" destId="{D446BD90-07BD-4FD3-80D6-090EB69AACAE}" srcOrd="1" destOrd="0" presId="urn:microsoft.com/office/officeart/2005/8/layout/orgChart1"/>
    <dgm:cxn modelId="{5888C1B2-2D10-4CEB-9716-2F4CE6F1048B}" type="presParOf" srcId="{D446BD90-07BD-4FD3-80D6-090EB69AACAE}" destId="{732BFEBD-045A-4328-A4E0-3BE880B17CA6}" srcOrd="0" destOrd="0" presId="urn:microsoft.com/office/officeart/2005/8/layout/orgChart1"/>
    <dgm:cxn modelId="{F0DF20C8-E810-4F8B-B55E-9FB5ED8B9429}" type="presParOf" srcId="{732BFEBD-045A-4328-A4E0-3BE880B17CA6}" destId="{E071955F-6586-451E-8893-21C1B1127113}" srcOrd="0" destOrd="0" presId="urn:microsoft.com/office/officeart/2005/8/layout/orgChart1"/>
    <dgm:cxn modelId="{2B5779DF-27B1-4BFD-9049-A15CB18A0B89}" type="presParOf" srcId="{732BFEBD-045A-4328-A4E0-3BE880B17CA6}" destId="{FA55BFD8-4023-4EB8-B3F9-0414209B1353}" srcOrd="1" destOrd="0" presId="urn:microsoft.com/office/officeart/2005/8/layout/orgChart1"/>
    <dgm:cxn modelId="{4D58DB1C-8615-4AD0-8BE0-98A1B25CCC40}" type="presParOf" srcId="{D446BD90-07BD-4FD3-80D6-090EB69AACAE}" destId="{12273E30-7C3F-4D6C-A916-7C304A439B6C}" srcOrd="1" destOrd="0" presId="urn:microsoft.com/office/officeart/2005/8/layout/orgChart1"/>
    <dgm:cxn modelId="{58BD1434-EA1B-4431-B8F9-3674C3CCAB01}" type="presParOf" srcId="{D446BD90-07BD-4FD3-80D6-090EB69AACAE}" destId="{44EFC371-81E4-4D94-8AD7-75670945E998}"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93DAF9-22A5-4F05-A627-6466EB08B514}" type="doc">
      <dgm:prSet loTypeId="urn:microsoft.com/office/officeart/2005/8/layout/chevron1" loCatId="process" qsTypeId="urn:microsoft.com/office/officeart/2005/8/quickstyle/simple1" qsCatId="simple" csTypeId="urn:microsoft.com/office/officeart/2005/8/colors/accent1_2" csCatId="accent1" phldr="1"/>
      <dgm:spPr/>
    </dgm:pt>
    <dgm:pt modelId="{CA1D370F-6D1D-4ABC-85C5-26A3F2DB0679}">
      <dgm:prSet phldrT="[Текст]"/>
      <dgm:spPr/>
      <dgm:t>
        <a:bodyPr/>
        <a:lstStyle/>
        <a:p>
          <a:r>
            <a:rPr lang="ru-RU" dirty="0" smtClean="0"/>
            <a:t>анализ</a:t>
          </a:r>
          <a:endParaRPr lang="ru-RU" dirty="0"/>
        </a:p>
      </dgm:t>
    </dgm:pt>
    <dgm:pt modelId="{65A70C63-6319-4FC6-B7CF-8F3DF30E9B88}" type="parTrans" cxnId="{3A16C2E1-51AF-485E-9DC1-E8CDCEFE3890}">
      <dgm:prSet/>
      <dgm:spPr/>
      <dgm:t>
        <a:bodyPr/>
        <a:lstStyle/>
        <a:p>
          <a:endParaRPr lang="ru-RU"/>
        </a:p>
      </dgm:t>
    </dgm:pt>
    <dgm:pt modelId="{AA77CA75-61FE-48C2-87BC-3140D6EB9654}" type="sibTrans" cxnId="{3A16C2E1-51AF-485E-9DC1-E8CDCEFE3890}">
      <dgm:prSet/>
      <dgm:spPr/>
      <dgm:t>
        <a:bodyPr/>
        <a:lstStyle/>
        <a:p>
          <a:endParaRPr lang="ru-RU"/>
        </a:p>
      </dgm:t>
    </dgm:pt>
    <dgm:pt modelId="{4EEBB682-FE6A-4A63-97CF-61FB02933516}">
      <dgm:prSet phldrT="[Текст]"/>
      <dgm:spPr/>
      <dgm:t>
        <a:bodyPr/>
        <a:lstStyle/>
        <a:p>
          <a:r>
            <a:rPr lang="ru-RU" dirty="0" smtClean="0"/>
            <a:t>прогноз</a:t>
          </a:r>
          <a:endParaRPr lang="ru-RU" dirty="0"/>
        </a:p>
      </dgm:t>
    </dgm:pt>
    <dgm:pt modelId="{B9AC3C31-2241-4616-AC65-58418E136948}" type="parTrans" cxnId="{AC067C4B-F9A3-42DC-A403-503D18283C78}">
      <dgm:prSet/>
      <dgm:spPr/>
      <dgm:t>
        <a:bodyPr/>
        <a:lstStyle/>
        <a:p>
          <a:endParaRPr lang="ru-RU"/>
        </a:p>
      </dgm:t>
    </dgm:pt>
    <dgm:pt modelId="{CF02CBFD-A8A6-4277-9B9A-1DB0A28E0A3F}" type="sibTrans" cxnId="{AC067C4B-F9A3-42DC-A403-503D18283C78}">
      <dgm:prSet/>
      <dgm:spPr/>
      <dgm:t>
        <a:bodyPr/>
        <a:lstStyle/>
        <a:p>
          <a:endParaRPr lang="ru-RU"/>
        </a:p>
      </dgm:t>
    </dgm:pt>
    <dgm:pt modelId="{4C4942A8-57A1-4CEC-8017-E85C216E11B3}">
      <dgm:prSet phldrT="[Текст]"/>
      <dgm:spPr/>
      <dgm:t>
        <a:bodyPr/>
        <a:lstStyle/>
        <a:p>
          <a:r>
            <a:rPr lang="ru-RU" dirty="0" smtClean="0"/>
            <a:t>контроль</a:t>
          </a:r>
          <a:endParaRPr lang="ru-RU" dirty="0"/>
        </a:p>
      </dgm:t>
    </dgm:pt>
    <dgm:pt modelId="{63A7FE05-FDD9-40E3-953A-3CFBE86ED5C2}" type="parTrans" cxnId="{1BC72D72-B549-4588-8865-5F6598720044}">
      <dgm:prSet/>
      <dgm:spPr/>
      <dgm:t>
        <a:bodyPr/>
        <a:lstStyle/>
        <a:p>
          <a:endParaRPr lang="ru-RU"/>
        </a:p>
      </dgm:t>
    </dgm:pt>
    <dgm:pt modelId="{9F1017AE-57B0-4D30-8A71-06FBA980BA35}" type="sibTrans" cxnId="{1BC72D72-B549-4588-8865-5F6598720044}">
      <dgm:prSet/>
      <dgm:spPr/>
      <dgm:t>
        <a:bodyPr/>
        <a:lstStyle/>
        <a:p>
          <a:endParaRPr lang="ru-RU"/>
        </a:p>
      </dgm:t>
    </dgm:pt>
    <dgm:pt modelId="{F5A4D690-48BC-41A6-9C12-6C7EB3B7BAF8}" type="pres">
      <dgm:prSet presAssocID="{E693DAF9-22A5-4F05-A627-6466EB08B514}" presName="Name0" presStyleCnt="0">
        <dgm:presLayoutVars>
          <dgm:dir/>
          <dgm:animLvl val="lvl"/>
          <dgm:resizeHandles val="exact"/>
        </dgm:presLayoutVars>
      </dgm:prSet>
      <dgm:spPr/>
    </dgm:pt>
    <dgm:pt modelId="{F1908A85-5102-4836-BE95-9098AC6132BA}" type="pres">
      <dgm:prSet presAssocID="{CA1D370F-6D1D-4ABC-85C5-26A3F2DB0679}" presName="parTxOnly" presStyleLbl="node1" presStyleIdx="0" presStyleCnt="3">
        <dgm:presLayoutVars>
          <dgm:chMax val="0"/>
          <dgm:chPref val="0"/>
          <dgm:bulletEnabled val="1"/>
        </dgm:presLayoutVars>
      </dgm:prSet>
      <dgm:spPr/>
      <dgm:t>
        <a:bodyPr/>
        <a:lstStyle/>
        <a:p>
          <a:endParaRPr lang="ru-RU"/>
        </a:p>
      </dgm:t>
    </dgm:pt>
    <dgm:pt modelId="{120E1B38-6AE5-456F-860B-D1CBC375F318}" type="pres">
      <dgm:prSet presAssocID="{AA77CA75-61FE-48C2-87BC-3140D6EB9654}" presName="parTxOnlySpace" presStyleCnt="0"/>
      <dgm:spPr/>
    </dgm:pt>
    <dgm:pt modelId="{80E01504-6759-4029-A2A3-3EF3449EC4AE}" type="pres">
      <dgm:prSet presAssocID="{4EEBB682-FE6A-4A63-97CF-61FB02933516}" presName="parTxOnly" presStyleLbl="node1" presStyleIdx="1" presStyleCnt="3">
        <dgm:presLayoutVars>
          <dgm:chMax val="0"/>
          <dgm:chPref val="0"/>
          <dgm:bulletEnabled val="1"/>
        </dgm:presLayoutVars>
      </dgm:prSet>
      <dgm:spPr/>
      <dgm:t>
        <a:bodyPr/>
        <a:lstStyle/>
        <a:p>
          <a:endParaRPr lang="ru-RU"/>
        </a:p>
      </dgm:t>
    </dgm:pt>
    <dgm:pt modelId="{2C5B5046-1B36-4C20-AC5F-BCCA51BBAEE4}" type="pres">
      <dgm:prSet presAssocID="{CF02CBFD-A8A6-4277-9B9A-1DB0A28E0A3F}" presName="parTxOnlySpace" presStyleCnt="0"/>
      <dgm:spPr/>
    </dgm:pt>
    <dgm:pt modelId="{9562E3EB-C84A-466D-B614-91443E6EFA30}" type="pres">
      <dgm:prSet presAssocID="{4C4942A8-57A1-4CEC-8017-E85C216E11B3}" presName="parTxOnly" presStyleLbl="node1" presStyleIdx="2" presStyleCnt="3">
        <dgm:presLayoutVars>
          <dgm:chMax val="0"/>
          <dgm:chPref val="0"/>
          <dgm:bulletEnabled val="1"/>
        </dgm:presLayoutVars>
      </dgm:prSet>
      <dgm:spPr/>
      <dgm:t>
        <a:bodyPr/>
        <a:lstStyle/>
        <a:p>
          <a:endParaRPr lang="ru-RU"/>
        </a:p>
      </dgm:t>
    </dgm:pt>
  </dgm:ptLst>
  <dgm:cxnLst>
    <dgm:cxn modelId="{2E0E2EF7-25AD-4491-A432-5DE4CED42FF8}" type="presOf" srcId="{E693DAF9-22A5-4F05-A627-6466EB08B514}" destId="{F5A4D690-48BC-41A6-9C12-6C7EB3B7BAF8}" srcOrd="0" destOrd="0" presId="urn:microsoft.com/office/officeart/2005/8/layout/chevron1"/>
    <dgm:cxn modelId="{2CFB396E-C27B-4DD1-8911-27EA95B5D6B7}" type="presOf" srcId="{4EEBB682-FE6A-4A63-97CF-61FB02933516}" destId="{80E01504-6759-4029-A2A3-3EF3449EC4AE}" srcOrd="0" destOrd="0" presId="urn:microsoft.com/office/officeart/2005/8/layout/chevron1"/>
    <dgm:cxn modelId="{269F16E7-CEF7-48F1-823C-FB67F839CF0A}" type="presOf" srcId="{CA1D370F-6D1D-4ABC-85C5-26A3F2DB0679}" destId="{F1908A85-5102-4836-BE95-9098AC6132BA}" srcOrd="0" destOrd="0" presId="urn:microsoft.com/office/officeart/2005/8/layout/chevron1"/>
    <dgm:cxn modelId="{3A16C2E1-51AF-485E-9DC1-E8CDCEFE3890}" srcId="{E693DAF9-22A5-4F05-A627-6466EB08B514}" destId="{CA1D370F-6D1D-4ABC-85C5-26A3F2DB0679}" srcOrd="0" destOrd="0" parTransId="{65A70C63-6319-4FC6-B7CF-8F3DF30E9B88}" sibTransId="{AA77CA75-61FE-48C2-87BC-3140D6EB9654}"/>
    <dgm:cxn modelId="{9A46467B-1608-4115-B2A3-AC85764FB79C}" type="presOf" srcId="{4C4942A8-57A1-4CEC-8017-E85C216E11B3}" destId="{9562E3EB-C84A-466D-B614-91443E6EFA30}" srcOrd="0" destOrd="0" presId="urn:microsoft.com/office/officeart/2005/8/layout/chevron1"/>
    <dgm:cxn modelId="{1BC72D72-B549-4588-8865-5F6598720044}" srcId="{E693DAF9-22A5-4F05-A627-6466EB08B514}" destId="{4C4942A8-57A1-4CEC-8017-E85C216E11B3}" srcOrd="2" destOrd="0" parTransId="{63A7FE05-FDD9-40E3-953A-3CFBE86ED5C2}" sibTransId="{9F1017AE-57B0-4D30-8A71-06FBA980BA35}"/>
    <dgm:cxn modelId="{AC067C4B-F9A3-42DC-A403-503D18283C78}" srcId="{E693DAF9-22A5-4F05-A627-6466EB08B514}" destId="{4EEBB682-FE6A-4A63-97CF-61FB02933516}" srcOrd="1" destOrd="0" parTransId="{B9AC3C31-2241-4616-AC65-58418E136948}" sibTransId="{CF02CBFD-A8A6-4277-9B9A-1DB0A28E0A3F}"/>
    <dgm:cxn modelId="{18F92CF9-C100-43A2-A5D8-4222B01093F2}" type="presParOf" srcId="{F5A4D690-48BC-41A6-9C12-6C7EB3B7BAF8}" destId="{F1908A85-5102-4836-BE95-9098AC6132BA}" srcOrd="0" destOrd="0" presId="urn:microsoft.com/office/officeart/2005/8/layout/chevron1"/>
    <dgm:cxn modelId="{134A8AF4-1825-44EE-9067-565DFC93E3E4}" type="presParOf" srcId="{F5A4D690-48BC-41A6-9C12-6C7EB3B7BAF8}" destId="{120E1B38-6AE5-456F-860B-D1CBC375F318}" srcOrd="1" destOrd="0" presId="urn:microsoft.com/office/officeart/2005/8/layout/chevron1"/>
    <dgm:cxn modelId="{B6F3E0CF-C762-42C7-A80C-3C2E46968019}" type="presParOf" srcId="{F5A4D690-48BC-41A6-9C12-6C7EB3B7BAF8}" destId="{80E01504-6759-4029-A2A3-3EF3449EC4AE}" srcOrd="2" destOrd="0" presId="urn:microsoft.com/office/officeart/2005/8/layout/chevron1"/>
    <dgm:cxn modelId="{BB4C8A31-1BA8-46F0-B12E-D816A3970FE9}" type="presParOf" srcId="{F5A4D690-48BC-41A6-9C12-6C7EB3B7BAF8}" destId="{2C5B5046-1B36-4C20-AC5F-BCCA51BBAEE4}" srcOrd="3" destOrd="0" presId="urn:microsoft.com/office/officeart/2005/8/layout/chevron1"/>
    <dgm:cxn modelId="{899C0F8D-B67E-41CC-9020-49058EF5E28A}" type="presParOf" srcId="{F5A4D690-48BC-41A6-9C12-6C7EB3B7BAF8}" destId="{9562E3EB-C84A-466D-B614-91443E6EFA3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84E75-9055-4A7B-9587-366F4887DA19}">
      <dsp:nvSpPr>
        <dsp:cNvPr id="0" name=""/>
        <dsp:cNvSpPr/>
      </dsp:nvSpPr>
      <dsp:spPr>
        <a:xfrm>
          <a:off x="1917770" y="1939832"/>
          <a:ext cx="470330" cy="1571264"/>
        </a:xfrm>
        <a:custGeom>
          <a:avLst/>
          <a:gdLst/>
          <a:ahLst/>
          <a:cxnLst/>
          <a:rect l="0" t="0" r="0" b="0"/>
          <a:pathLst>
            <a:path>
              <a:moveTo>
                <a:pt x="0" y="0"/>
              </a:moveTo>
              <a:lnTo>
                <a:pt x="235165" y="0"/>
              </a:lnTo>
              <a:lnTo>
                <a:pt x="235165" y="1571264"/>
              </a:lnTo>
              <a:lnTo>
                <a:pt x="470330" y="157126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111932" y="2684460"/>
        <a:ext cx="82007" cy="82007"/>
      </dsp:txXfrm>
    </dsp:sp>
    <dsp:sp modelId="{0DDFB49F-7718-4A05-B987-A51903C549D7}">
      <dsp:nvSpPr>
        <dsp:cNvPr id="0" name=""/>
        <dsp:cNvSpPr/>
      </dsp:nvSpPr>
      <dsp:spPr>
        <a:xfrm>
          <a:off x="1917770" y="1939832"/>
          <a:ext cx="477922" cy="460710"/>
        </a:xfrm>
        <a:custGeom>
          <a:avLst/>
          <a:gdLst/>
          <a:ahLst/>
          <a:cxnLst/>
          <a:rect l="0" t="0" r="0" b="0"/>
          <a:pathLst>
            <a:path>
              <a:moveTo>
                <a:pt x="0" y="0"/>
              </a:moveTo>
              <a:lnTo>
                <a:pt x="238961" y="0"/>
              </a:lnTo>
              <a:lnTo>
                <a:pt x="238961" y="460710"/>
              </a:lnTo>
              <a:lnTo>
                <a:pt x="477922" y="46071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140136" y="2153591"/>
        <a:ext cx="33191" cy="33191"/>
      </dsp:txXfrm>
    </dsp:sp>
    <dsp:sp modelId="{18D3C673-A712-4898-B3E7-0841D8C99A13}">
      <dsp:nvSpPr>
        <dsp:cNvPr id="0" name=""/>
        <dsp:cNvSpPr/>
      </dsp:nvSpPr>
      <dsp:spPr>
        <a:xfrm>
          <a:off x="1917770" y="1479122"/>
          <a:ext cx="477922" cy="460710"/>
        </a:xfrm>
        <a:custGeom>
          <a:avLst/>
          <a:gdLst/>
          <a:ahLst/>
          <a:cxnLst/>
          <a:rect l="0" t="0" r="0" b="0"/>
          <a:pathLst>
            <a:path>
              <a:moveTo>
                <a:pt x="0" y="460710"/>
              </a:moveTo>
              <a:lnTo>
                <a:pt x="238961" y="460710"/>
              </a:lnTo>
              <a:lnTo>
                <a:pt x="238961" y="0"/>
              </a:lnTo>
              <a:lnTo>
                <a:pt x="477922"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140136" y="1692881"/>
        <a:ext cx="33191" cy="33191"/>
      </dsp:txXfrm>
    </dsp:sp>
    <dsp:sp modelId="{20EE85CC-01E1-42E3-AC7D-922C6626508F}">
      <dsp:nvSpPr>
        <dsp:cNvPr id="0" name=""/>
        <dsp:cNvSpPr/>
      </dsp:nvSpPr>
      <dsp:spPr>
        <a:xfrm>
          <a:off x="1917770" y="557701"/>
          <a:ext cx="477922" cy="1382130"/>
        </a:xfrm>
        <a:custGeom>
          <a:avLst/>
          <a:gdLst/>
          <a:ahLst/>
          <a:cxnLst/>
          <a:rect l="0" t="0" r="0" b="0"/>
          <a:pathLst>
            <a:path>
              <a:moveTo>
                <a:pt x="0" y="1382130"/>
              </a:moveTo>
              <a:lnTo>
                <a:pt x="238961" y="1382130"/>
              </a:lnTo>
              <a:lnTo>
                <a:pt x="238961" y="0"/>
              </a:lnTo>
              <a:lnTo>
                <a:pt x="477922"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120171" y="1212206"/>
        <a:ext cx="73121" cy="73121"/>
      </dsp:txXfrm>
    </dsp:sp>
    <dsp:sp modelId="{73D07891-076F-4486-A242-10B110A598D1}">
      <dsp:nvSpPr>
        <dsp:cNvPr id="0" name=""/>
        <dsp:cNvSpPr/>
      </dsp:nvSpPr>
      <dsp:spPr>
        <a:xfrm rot="16200000">
          <a:off x="-390629" y="1571264"/>
          <a:ext cx="3879665" cy="73713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kern="1200" dirty="0" smtClean="0"/>
            <a:t>CRM</a:t>
          </a:r>
          <a:endParaRPr lang="ru-RU" sz="4800" kern="1200" dirty="0"/>
        </a:p>
      </dsp:txBody>
      <dsp:txXfrm>
        <a:off x="-390629" y="1571264"/>
        <a:ext cx="3879665" cy="737136"/>
      </dsp:txXfrm>
    </dsp:sp>
    <dsp:sp modelId="{D055A65F-C8BA-40AD-95DE-8657C0AEBBE9}">
      <dsp:nvSpPr>
        <dsp:cNvPr id="0" name=""/>
        <dsp:cNvSpPr/>
      </dsp:nvSpPr>
      <dsp:spPr>
        <a:xfrm>
          <a:off x="2395693" y="189133"/>
          <a:ext cx="2417807" cy="73713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smtClean="0"/>
            <a:t>1. АБС</a:t>
          </a:r>
          <a:endParaRPr lang="ru-RU" sz="2500" kern="1200" dirty="0"/>
        </a:p>
      </dsp:txBody>
      <dsp:txXfrm>
        <a:off x="2395693" y="189133"/>
        <a:ext cx="2417807" cy="737136"/>
      </dsp:txXfrm>
    </dsp:sp>
    <dsp:sp modelId="{AD253006-8B28-4E36-9B13-EDB46F92E2C9}">
      <dsp:nvSpPr>
        <dsp:cNvPr id="0" name=""/>
        <dsp:cNvSpPr/>
      </dsp:nvSpPr>
      <dsp:spPr>
        <a:xfrm>
          <a:off x="2395693" y="1110554"/>
          <a:ext cx="2417807" cy="73713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smtClean="0"/>
            <a:t>2. Карточная система</a:t>
          </a:r>
          <a:endParaRPr lang="ru-RU" sz="2500" kern="1200" dirty="0"/>
        </a:p>
      </dsp:txBody>
      <dsp:txXfrm>
        <a:off x="2395693" y="1110554"/>
        <a:ext cx="2417807" cy="737136"/>
      </dsp:txXfrm>
    </dsp:sp>
    <dsp:sp modelId="{DA2925EC-BE3D-49AB-AF5E-C42A5B348F20}">
      <dsp:nvSpPr>
        <dsp:cNvPr id="0" name=""/>
        <dsp:cNvSpPr/>
      </dsp:nvSpPr>
      <dsp:spPr>
        <a:xfrm>
          <a:off x="2395693" y="2031974"/>
          <a:ext cx="2417807" cy="737136"/>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smtClean="0">
              <a:solidFill>
                <a:schemeClr val="tx2"/>
              </a:solidFill>
            </a:rPr>
            <a:t>…</a:t>
          </a:r>
          <a:endParaRPr lang="ru-RU" sz="2500" kern="1200" dirty="0">
            <a:solidFill>
              <a:schemeClr val="tx2"/>
            </a:solidFill>
          </a:endParaRPr>
        </a:p>
      </dsp:txBody>
      <dsp:txXfrm>
        <a:off x="2395693" y="2031974"/>
        <a:ext cx="2417807" cy="737136"/>
      </dsp:txXfrm>
    </dsp:sp>
    <dsp:sp modelId="{7F73D3FA-E03B-41BC-BA90-2F9F84F2A0FA}">
      <dsp:nvSpPr>
        <dsp:cNvPr id="0" name=""/>
        <dsp:cNvSpPr/>
      </dsp:nvSpPr>
      <dsp:spPr>
        <a:xfrm>
          <a:off x="2388101" y="3142528"/>
          <a:ext cx="2417807" cy="73713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n. </a:t>
          </a:r>
          <a:r>
            <a:rPr lang="ru-RU" sz="2500" kern="1200" dirty="0" err="1" smtClean="0"/>
            <a:t>Скоринговая</a:t>
          </a:r>
          <a:r>
            <a:rPr lang="ru-RU" sz="2500" kern="1200" dirty="0" smtClean="0"/>
            <a:t> система</a:t>
          </a:r>
          <a:endParaRPr lang="ru-RU" sz="2500" kern="1200" dirty="0"/>
        </a:p>
      </dsp:txBody>
      <dsp:txXfrm>
        <a:off x="2388101" y="3142528"/>
        <a:ext cx="2417807" cy="737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C1F02-9A88-441A-8162-5FAB4AEAC67A}">
      <dsp:nvSpPr>
        <dsp:cNvPr id="0" name=""/>
        <dsp:cNvSpPr/>
      </dsp:nvSpPr>
      <dsp:spPr>
        <a:xfrm rot="5400000">
          <a:off x="4657495" y="200234"/>
          <a:ext cx="1603825" cy="1612128"/>
        </a:xfrm>
        <a:prstGeom prst="hexagon">
          <a:avLst>
            <a:gd name="adj" fmla="val 25000"/>
            <a:gd name="vf" fmla="val 115470"/>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0" kern="1200" dirty="0" smtClean="0"/>
            <a:t>Статистика и анализ предпринятых и запланированных активностей и сделок </a:t>
          </a:r>
          <a:endParaRPr lang="ru-RU" sz="1100" b="0" kern="1200" dirty="0"/>
        </a:p>
      </dsp:txBody>
      <dsp:txXfrm rot="-5400000">
        <a:off x="4922032" y="471689"/>
        <a:ext cx="1074752" cy="1069217"/>
      </dsp:txXfrm>
    </dsp:sp>
    <dsp:sp modelId="{400B4829-51C5-416F-8335-F1B7E66ADB1A}">
      <dsp:nvSpPr>
        <dsp:cNvPr id="0" name=""/>
        <dsp:cNvSpPr/>
      </dsp:nvSpPr>
      <dsp:spPr>
        <a:xfrm>
          <a:off x="6307626" y="0"/>
          <a:ext cx="2117309" cy="130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Для руководителя</a:t>
          </a:r>
          <a:endParaRPr lang="ru-RU" sz="1800" b="1" kern="1200" dirty="0"/>
        </a:p>
      </dsp:txBody>
      <dsp:txXfrm>
        <a:off x="6307626" y="0"/>
        <a:ext cx="2117309" cy="1302960"/>
      </dsp:txXfrm>
    </dsp:sp>
    <dsp:sp modelId="{800499AE-295D-473D-8DE2-06C38F776916}">
      <dsp:nvSpPr>
        <dsp:cNvPr id="0" name=""/>
        <dsp:cNvSpPr/>
      </dsp:nvSpPr>
      <dsp:spPr>
        <a:xfrm rot="5400000">
          <a:off x="3086243" y="323146"/>
          <a:ext cx="1415157" cy="1394946"/>
        </a:xfrm>
        <a:prstGeom prst="hexagon">
          <a:avLst>
            <a:gd name="adj" fmla="val 25000"/>
            <a:gd name="vf" fmla="val 11547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ru-RU" sz="1100" kern="1200" dirty="0" smtClean="0"/>
            <a:t>Планирование продаж и активностей по их выполнению</a:t>
          </a:r>
        </a:p>
        <a:p>
          <a:pPr lvl="0" algn="ctr" defTabSz="488950">
            <a:lnSpc>
              <a:spcPct val="90000"/>
            </a:lnSpc>
            <a:spcBef>
              <a:spcPct val="0"/>
            </a:spcBef>
            <a:spcAft>
              <a:spcPct val="35000"/>
            </a:spcAft>
          </a:pPr>
          <a:endParaRPr lang="ru-RU" sz="1100" kern="1200" dirty="0"/>
        </a:p>
      </dsp:txBody>
      <dsp:txXfrm rot="-5400000">
        <a:off x="3327179" y="547216"/>
        <a:ext cx="933284" cy="946807"/>
      </dsp:txXfrm>
    </dsp:sp>
    <dsp:sp modelId="{CB4F17AD-8F4B-4F61-A19E-0F5D6DF6358C}">
      <dsp:nvSpPr>
        <dsp:cNvPr id="0" name=""/>
        <dsp:cNvSpPr/>
      </dsp:nvSpPr>
      <dsp:spPr>
        <a:xfrm rot="5400000">
          <a:off x="3483778" y="1505286"/>
          <a:ext cx="1919221" cy="1770397"/>
        </a:xfrm>
        <a:prstGeom prst="hexagon">
          <a:avLst>
            <a:gd name="adj" fmla="val 25000"/>
            <a:gd name="vf" fmla="val 115470"/>
          </a:avLst>
        </a:prstGeom>
        <a:gradFill rotWithShape="0">
          <a:gsLst>
            <a:gs pos="0">
              <a:schemeClr val="accent4">
                <a:hueOff val="-1275649"/>
                <a:satOff val="7685"/>
                <a:lumOff val="616"/>
                <a:alphaOff val="0"/>
                <a:shade val="51000"/>
                <a:satMod val="130000"/>
              </a:schemeClr>
            </a:gs>
            <a:gs pos="80000">
              <a:schemeClr val="accent4">
                <a:hueOff val="-1275649"/>
                <a:satOff val="7685"/>
                <a:lumOff val="616"/>
                <a:alphaOff val="0"/>
                <a:shade val="93000"/>
                <a:satMod val="130000"/>
              </a:schemeClr>
            </a:gs>
            <a:gs pos="100000">
              <a:schemeClr val="accent4">
                <a:hueOff val="-1275649"/>
                <a:satOff val="7685"/>
                <a:lumOff val="6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pPr>
          <a:r>
            <a:rPr lang="ru-RU" sz="1800" b="1" kern="1200" dirty="0" smtClean="0"/>
            <a:t>Единое информационное пространство</a:t>
          </a:r>
          <a:endParaRPr lang="ru-RU" sz="1800" b="1" kern="1200" dirty="0"/>
        </a:p>
      </dsp:txBody>
      <dsp:txXfrm rot="-5400000">
        <a:off x="3841816" y="1738342"/>
        <a:ext cx="1203145" cy="1304285"/>
      </dsp:txXfrm>
    </dsp:sp>
    <dsp:sp modelId="{FB0BA9F7-D40F-40FE-8422-AD1496FDDFE0}">
      <dsp:nvSpPr>
        <dsp:cNvPr id="0" name=""/>
        <dsp:cNvSpPr/>
      </dsp:nvSpPr>
      <dsp:spPr>
        <a:xfrm>
          <a:off x="770413" y="1056928"/>
          <a:ext cx="1868279" cy="622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ru-RU" sz="1800" b="1" kern="1200" dirty="0" smtClean="0"/>
            <a:t>Для сотрудников</a:t>
          </a:r>
          <a:endParaRPr lang="ru-RU" sz="1800" b="1" kern="1200" dirty="0"/>
        </a:p>
      </dsp:txBody>
      <dsp:txXfrm>
        <a:off x="770413" y="1056928"/>
        <a:ext cx="1868279" cy="622454"/>
      </dsp:txXfrm>
    </dsp:sp>
    <dsp:sp modelId="{3BADE0B9-E5D6-4372-AD51-05535A77D69B}">
      <dsp:nvSpPr>
        <dsp:cNvPr id="0" name=""/>
        <dsp:cNvSpPr/>
      </dsp:nvSpPr>
      <dsp:spPr>
        <a:xfrm rot="5400000">
          <a:off x="5308614" y="1676155"/>
          <a:ext cx="1415157" cy="1231186"/>
        </a:xfrm>
        <a:prstGeom prst="hexagon">
          <a:avLst>
            <a:gd name="adj" fmla="val 25000"/>
            <a:gd name="vf" fmla="val 11547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ru-RU" sz="1100" kern="1200" dirty="0" smtClean="0"/>
            <a:t>Инструменты контроля работы менеджеров</a:t>
          </a:r>
          <a:endParaRPr lang="ru-RU" sz="1100" kern="1200" dirty="0"/>
        </a:p>
      </dsp:txBody>
      <dsp:txXfrm rot="-5400000">
        <a:off x="5592459" y="1804699"/>
        <a:ext cx="847466" cy="974099"/>
      </dsp:txXfrm>
    </dsp:sp>
    <dsp:sp modelId="{EF6156F2-673D-4F81-9926-6D07864D6C40}">
      <dsp:nvSpPr>
        <dsp:cNvPr id="0" name=""/>
        <dsp:cNvSpPr/>
      </dsp:nvSpPr>
      <dsp:spPr>
        <a:xfrm rot="5400000">
          <a:off x="4797510" y="2835335"/>
          <a:ext cx="1415157" cy="1505125"/>
        </a:xfrm>
        <a:prstGeom prst="hexagon">
          <a:avLst>
            <a:gd name="adj" fmla="val 25000"/>
            <a:gd name="vf" fmla="val 115470"/>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b="0" kern="1200" dirty="0" smtClean="0"/>
            <a:t>Планирование доходности на основе данных по клиентах  и отслеживание целей</a:t>
          </a:r>
          <a:endParaRPr lang="ru-RU" sz="1000" b="0" kern="1200" dirty="0"/>
        </a:p>
      </dsp:txBody>
      <dsp:txXfrm rot="-5400000">
        <a:off x="5003381" y="3116179"/>
        <a:ext cx="1003417" cy="943438"/>
      </dsp:txXfrm>
    </dsp:sp>
    <dsp:sp modelId="{F20E0728-6022-4E9A-9BBE-E3E2FD86C94A}">
      <dsp:nvSpPr>
        <dsp:cNvPr id="0" name=""/>
        <dsp:cNvSpPr/>
      </dsp:nvSpPr>
      <dsp:spPr>
        <a:xfrm>
          <a:off x="6231957" y="3954642"/>
          <a:ext cx="1579315" cy="849094"/>
        </a:xfrm>
        <a:prstGeom prst="rect">
          <a:avLst/>
        </a:prstGeom>
        <a:noFill/>
        <a:ln>
          <a:noFill/>
        </a:ln>
        <a:effectLst/>
      </dsp:spPr>
      <dsp:style>
        <a:lnRef idx="0">
          <a:scrgbClr r="0" g="0" b="0"/>
        </a:lnRef>
        <a:fillRef idx="0">
          <a:scrgbClr r="0" g="0" b="0"/>
        </a:fillRef>
        <a:effectRef idx="0">
          <a:scrgbClr r="0" g="0" b="0"/>
        </a:effectRef>
        <a:fontRef idx="minor"/>
      </dsp:style>
    </dsp:sp>
    <dsp:sp modelId="{A1923A87-BA46-4C28-8D93-EC61BB16A19A}">
      <dsp:nvSpPr>
        <dsp:cNvPr id="0" name=""/>
        <dsp:cNvSpPr/>
      </dsp:nvSpPr>
      <dsp:spPr>
        <a:xfrm rot="5400000">
          <a:off x="2788324" y="2900296"/>
          <a:ext cx="1415157" cy="1519210"/>
        </a:xfrm>
        <a:prstGeom prst="hexagon">
          <a:avLst>
            <a:gd name="adj" fmla="val 25000"/>
            <a:gd name="vf" fmla="val 115470"/>
          </a:avLst>
        </a:prstGeom>
        <a:gradFill rotWithShape="0">
          <a:gsLst>
            <a:gs pos="0">
              <a:schemeClr val="accent4">
                <a:hueOff val="-3189121"/>
                <a:satOff val="19214"/>
                <a:lumOff val="1540"/>
                <a:alphaOff val="0"/>
                <a:shade val="51000"/>
                <a:satMod val="130000"/>
              </a:schemeClr>
            </a:gs>
            <a:gs pos="80000">
              <a:schemeClr val="accent4">
                <a:hueOff val="-3189121"/>
                <a:satOff val="19214"/>
                <a:lumOff val="1540"/>
                <a:alphaOff val="0"/>
                <a:shade val="93000"/>
                <a:satMod val="130000"/>
              </a:schemeClr>
            </a:gs>
            <a:gs pos="100000">
              <a:schemeClr val="accent4">
                <a:hueOff val="-3189121"/>
                <a:satOff val="19214"/>
                <a:lumOff val="15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ru-RU" sz="1200" kern="1200" dirty="0" smtClean="0"/>
            <a:t>Планирование маркетинговых активностей</a:t>
          </a:r>
          <a:endParaRPr lang="ru-RU" sz="1200" kern="1200" dirty="0"/>
        </a:p>
      </dsp:txBody>
      <dsp:txXfrm rot="-5400000">
        <a:off x="2989500" y="3188183"/>
        <a:ext cx="1012806" cy="943438"/>
      </dsp:txXfrm>
    </dsp:sp>
    <dsp:sp modelId="{65E991D2-54D4-464B-A1C9-968679BC89BC}">
      <dsp:nvSpPr>
        <dsp:cNvPr id="0" name=""/>
        <dsp:cNvSpPr/>
      </dsp:nvSpPr>
      <dsp:spPr>
        <a:xfrm rot="5400000">
          <a:off x="1075246" y="2813189"/>
          <a:ext cx="1571135" cy="1561390"/>
        </a:xfrm>
        <a:prstGeom prst="hexagon">
          <a:avLst>
            <a:gd name="adj" fmla="val 25000"/>
            <a:gd name="vf" fmla="val 115470"/>
          </a:avLst>
        </a:prstGeom>
        <a:gradFill rotWithShape="0">
          <a:gsLst>
            <a:gs pos="0">
              <a:schemeClr val="accent4">
                <a:hueOff val="-3826945"/>
                <a:satOff val="23056"/>
                <a:lumOff val="1848"/>
                <a:alphaOff val="0"/>
                <a:shade val="51000"/>
                <a:satMod val="130000"/>
              </a:schemeClr>
            </a:gs>
            <a:gs pos="80000">
              <a:schemeClr val="accent4">
                <a:hueOff val="-3826945"/>
                <a:satOff val="23056"/>
                <a:lumOff val="1848"/>
                <a:alphaOff val="0"/>
                <a:shade val="93000"/>
                <a:satMod val="130000"/>
              </a:schemeClr>
            </a:gs>
            <a:gs pos="100000">
              <a:schemeClr val="accent4">
                <a:hueOff val="-3826945"/>
                <a:satOff val="23056"/>
                <a:lumOff val="18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pPr>
          <a:r>
            <a:rPr lang="ru-RU" sz="1100" kern="1200" dirty="0" smtClean="0"/>
            <a:t>Анализ потребностей и рекомендации продуктов клиентам</a:t>
          </a:r>
          <a:endParaRPr lang="ru-RU" sz="1100" kern="1200" dirty="0"/>
        </a:p>
      </dsp:txBody>
      <dsp:txXfrm rot="-5400000">
        <a:off x="1339543" y="3069361"/>
        <a:ext cx="1042540" cy="1049047"/>
      </dsp:txXfrm>
    </dsp:sp>
    <dsp:sp modelId="{ACE52643-639B-4EA0-91B7-B7D7ADCA6728}">
      <dsp:nvSpPr>
        <dsp:cNvPr id="0" name=""/>
        <dsp:cNvSpPr/>
      </dsp:nvSpPr>
      <dsp:spPr>
        <a:xfrm>
          <a:off x="2061228" y="4657587"/>
          <a:ext cx="1528369" cy="849094"/>
        </a:xfrm>
        <a:prstGeom prst="rect">
          <a:avLst/>
        </a:prstGeom>
        <a:noFill/>
        <a:ln>
          <a:noFill/>
        </a:ln>
        <a:effectLst/>
      </dsp:spPr>
      <dsp:style>
        <a:lnRef idx="0">
          <a:scrgbClr r="0" g="0" b="0"/>
        </a:lnRef>
        <a:fillRef idx="0">
          <a:scrgbClr r="0" g="0" b="0"/>
        </a:fillRef>
        <a:effectRef idx="0">
          <a:scrgbClr r="0" g="0" b="0"/>
        </a:effectRef>
        <a:fontRef idx="minor"/>
      </dsp:style>
    </dsp:sp>
    <dsp:sp modelId="{46CC9FA2-0FB5-4342-9A86-2BBB404C547F}">
      <dsp:nvSpPr>
        <dsp:cNvPr id="0" name=""/>
        <dsp:cNvSpPr/>
      </dsp:nvSpPr>
      <dsp:spPr>
        <a:xfrm rot="5400000">
          <a:off x="2088359" y="1892186"/>
          <a:ext cx="1415157" cy="1231186"/>
        </a:xfrm>
        <a:prstGeom prst="hexagon">
          <a:avLst>
            <a:gd name="adj" fmla="val 25000"/>
            <a:gd name="vf" fmla="val 11547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ru-RU" sz="1300" kern="1200" dirty="0" smtClean="0"/>
            <a:t>Принятие и обработка сервисных обращений клиентов</a:t>
          </a:r>
          <a:endParaRPr lang="ru-RU" sz="1300" kern="1200" dirty="0"/>
        </a:p>
      </dsp:txBody>
      <dsp:txXfrm rot="-5400000">
        <a:off x="2372204" y="2020730"/>
        <a:ext cx="847466" cy="974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D3266-9335-433B-BB9E-68B107E39D6D}">
      <dsp:nvSpPr>
        <dsp:cNvPr id="0" name=""/>
        <dsp:cNvSpPr/>
      </dsp:nvSpPr>
      <dsp:spPr>
        <a:xfrm>
          <a:off x="660405" y="299192"/>
          <a:ext cx="91440" cy="202349"/>
        </a:xfrm>
        <a:custGeom>
          <a:avLst/>
          <a:gdLst/>
          <a:ahLst/>
          <a:cxnLst/>
          <a:rect l="0" t="0" r="0" b="0"/>
          <a:pathLst>
            <a:path>
              <a:moveTo>
                <a:pt x="91908" y="0"/>
              </a:moveTo>
              <a:lnTo>
                <a:pt x="91908" y="202349"/>
              </a:lnTo>
              <a:lnTo>
                <a:pt x="45720" y="2023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409DBA-A7ED-4C4A-B533-2EDE8F53384E}">
      <dsp:nvSpPr>
        <dsp:cNvPr id="0" name=""/>
        <dsp:cNvSpPr/>
      </dsp:nvSpPr>
      <dsp:spPr>
        <a:xfrm>
          <a:off x="752314" y="299192"/>
          <a:ext cx="532267" cy="404699"/>
        </a:xfrm>
        <a:custGeom>
          <a:avLst/>
          <a:gdLst/>
          <a:ahLst/>
          <a:cxnLst/>
          <a:rect l="0" t="0" r="0" b="0"/>
          <a:pathLst>
            <a:path>
              <a:moveTo>
                <a:pt x="0" y="0"/>
              </a:moveTo>
              <a:lnTo>
                <a:pt x="0" y="358510"/>
              </a:lnTo>
              <a:lnTo>
                <a:pt x="532267" y="358510"/>
              </a:lnTo>
              <a:lnTo>
                <a:pt x="532267" y="4046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F4815C-5AC5-44B3-920D-D26475B70591}">
      <dsp:nvSpPr>
        <dsp:cNvPr id="0" name=""/>
        <dsp:cNvSpPr/>
      </dsp:nvSpPr>
      <dsp:spPr>
        <a:xfrm>
          <a:off x="706594" y="299192"/>
          <a:ext cx="91440" cy="404699"/>
        </a:xfrm>
        <a:custGeom>
          <a:avLst/>
          <a:gdLst/>
          <a:ahLst/>
          <a:cxnLst/>
          <a:rect l="0" t="0" r="0" b="0"/>
          <a:pathLst>
            <a:path>
              <a:moveTo>
                <a:pt x="45720" y="0"/>
              </a:moveTo>
              <a:lnTo>
                <a:pt x="45720" y="4046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80784F-F51B-46AC-9DD4-492F9C9742BC}">
      <dsp:nvSpPr>
        <dsp:cNvPr id="0" name=""/>
        <dsp:cNvSpPr/>
      </dsp:nvSpPr>
      <dsp:spPr>
        <a:xfrm>
          <a:off x="220046" y="299192"/>
          <a:ext cx="532267" cy="404699"/>
        </a:xfrm>
        <a:custGeom>
          <a:avLst/>
          <a:gdLst/>
          <a:ahLst/>
          <a:cxnLst/>
          <a:rect l="0" t="0" r="0" b="0"/>
          <a:pathLst>
            <a:path>
              <a:moveTo>
                <a:pt x="532267" y="0"/>
              </a:moveTo>
              <a:lnTo>
                <a:pt x="532267" y="358510"/>
              </a:lnTo>
              <a:lnTo>
                <a:pt x="0" y="358510"/>
              </a:lnTo>
              <a:lnTo>
                <a:pt x="0" y="4046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1D6149-773E-484E-A3F3-EDE0BA09D2EE}">
      <dsp:nvSpPr>
        <dsp:cNvPr id="0" name=""/>
        <dsp:cNvSpPr/>
      </dsp:nvSpPr>
      <dsp:spPr>
        <a:xfrm>
          <a:off x="532368" y="79247"/>
          <a:ext cx="439890" cy="2199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 </a:t>
          </a:r>
          <a:endParaRPr lang="ru-RU" sz="1400" kern="1200" dirty="0"/>
        </a:p>
      </dsp:txBody>
      <dsp:txXfrm>
        <a:off x="532368" y="79247"/>
        <a:ext cx="439890" cy="219945"/>
      </dsp:txXfrm>
    </dsp:sp>
    <dsp:sp modelId="{27B9FD14-8F62-4B18-99A5-AB4BDA182B1F}">
      <dsp:nvSpPr>
        <dsp:cNvPr id="0" name=""/>
        <dsp:cNvSpPr/>
      </dsp:nvSpPr>
      <dsp:spPr>
        <a:xfrm>
          <a:off x="101" y="703892"/>
          <a:ext cx="439890" cy="2199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 </a:t>
          </a:r>
          <a:endParaRPr lang="ru-RU" sz="1400" kern="1200" dirty="0"/>
        </a:p>
      </dsp:txBody>
      <dsp:txXfrm>
        <a:off x="101" y="703892"/>
        <a:ext cx="439890" cy="219945"/>
      </dsp:txXfrm>
    </dsp:sp>
    <dsp:sp modelId="{0CB89C5C-2232-4427-A30A-341498FA1EE5}">
      <dsp:nvSpPr>
        <dsp:cNvPr id="0" name=""/>
        <dsp:cNvSpPr/>
      </dsp:nvSpPr>
      <dsp:spPr>
        <a:xfrm>
          <a:off x="532368" y="703892"/>
          <a:ext cx="439890" cy="2199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 </a:t>
          </a:r>
          <a:endParaRPr lang="ru-RU" sz="1400" kern="1200" dirty="0"/>
        </a:p>
      </dsp:txBody>
      <dsp:txXfrm>
        <a:off x="532368" y="703892"/>
        <a:ext cx="439890" cy="219945"/>
      </dsp:txXfrm>
    </dsp:sp>
    <dsp:sp modelId="{B77E6A1E-37B1-42F2-BBC9-2677FAD54A4B}">
      <dsp:nvSpPr>
        <dsp:cNvPr id="0" name=""/>
        <dsp:cNvSpPr/>
      </dsp:nvSpPr>
      <dsp:spPr>
        <a:xfrm>
          <a:off x="1064636" y="703892"/>
          <a:ext cx="439890" cy="2199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 </a:t>
          </a:r>
          <a:endParaRPr lang="ru-RU" sz="1400" kern="1200" dirty="0"/>
        </a:p>
      </dsp:txBody>
      <dsp:txXfrm>
        <a:off x="1064636" y="703892"/>
        <a:ext cx="439890" cy="219945"/>
      </dsp:txXfrm>
    </dsp:sp>
    <dsp:sp modelId="{E071955F-6586-451E-8893-21C1B1127113}">
      <dsp:nvSpPr>
        <dsp:cNvPr id="0" name=""/>
        <dsp:cNvSpPr/>
      </dsp:nvSpPr>
      <dsp:spPr>
        <a:xfrm>
          <a:off x="266234" y="391569"/>
          <a:ext cx="439890" cy="2199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 </a:t>
          </a:r>
          <a:endParaRPr lang="ru-RU" sz="1400" kern="1200" dirty="0"/>
        </a:p>
      </dsp:txBody>
      <dsp:txXfrm>
        <a:off x="266234" y="391569"/>
        <a:ext cx="439890" cy="219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08A85-5102-4836-BE95-9098AC6132BA}">
      <dsp:nvSpPr>
        <dsp:cNvPr id="0" name=""/>
        <dsp:cNvSpPr/>
      </dsp:nvSpPr>
      <dsp:spPr>
        <a:xfrm>
          <a:off x="1209" y="1081347"/>
          <a:ext cx="1473464" cy="58938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kern="1200" dirty="0" smtClean="0"/>
            <a:t>анализ</a:t>
          </a:r>
          <a:endParaRPr lang="ru-RU" sz="1600" kern="1200" dirty="0"/>
        </a:p>
      </dsp:txBody>
      <dsp:txXfrm>
        <a:off x="295902" y="1081347"/>
        <a:ext cx="884079" cy="589385"/>
      </dsp:txXfrm>
    </dsp:sp>
    <dsp:sp modelId="{80E01504-6759-4029-A2A3-3EF3449EC4AE}">
      <dsp:nvSpPr>
        <dsp:cNvPr id="0" name=""/>
        <dsp:cNvSpPr/>
      </dsp:nvSpPr>
      <dsp:spPr>
        <a:xfrm>
          <a:off x="1327327" y="1081347"/>
          <a:ext cx="1473464" cy="58938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kern="1200" dirty="0" smtClean="0"/>
            <a:t>прогноз</a:t>
          </a:r>
          <a:endParaRPr lang="ru-RU" sz="1600" kern="1200" dirty="0"/>
        </a:p>
      </dsp:txBody>
      <dsp:txXfrm>
        <a:off x="1622020" y="1081347"/>
        <a:ext cx="884079" cy="589385"/>
      </dsp:txXfrm>
    </dsp:sp>
    <dsp:sp modelId="{9562E3EB-C84A-466D-B614-91443E6EFA30}">
      <dsp:nvSpPr>
        <dsp:cNvPr id="0" name=""/>
        <dsp:cNvSpPr/>
      </dsp:nvSpPr>
      <dsp:spPr>
        <a:xfrm>
          <a:off x="2653445" y="1081347"/>
          <a:ext cx="1473464" cy="58938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kern="1200" dirty="0" smtClean="0"/>
            <a:t>контроль</a:t>
          </a:r>
          <a:endParaRPr lang="ru-RU" sz="1600" kern="1200" dirty="0"/>
        </a:p>
      </dsp:txBody>
      <dsp:txXfrm>
        <a:off x="2948138" y="1081347"/>
        <a:ext cx="884079" cy="58938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991E60-F78B-4A00-BFCD-C077EAEFB3C4}" type="datetimeFigureOut">
              <a:rPr lang="ru-RU" smtClean="0"/>
              <a:t>25.09.2013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87509F-51D0-4E22-B98C-3C1113E4BCE4}" type="slidenum">
              <a:rPr lang="ru-RU" smtClean="0"/>
              <a:t>‹#›</a:t>
            </a:fld>
            <a:endParaRPr lang="ru-RU"/>
          </a:p>
        </p:txBody>
      </p:sp>
    </p:spTree>
    <p:extLst>
      <p:ext uri="{BB962C8B-B14F-4D97-AF65-F5344CB8AC3E}">
        <p14:creationId xmlns:p14="http://schemas.microsoft.com/office/powerpoint/2010/main" val="1799836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Добрый</a:t>
            </a:r>
            <a:r>
              <a:rPr lang="ru-RU" baseline="0" dirty="0" smtClean="0"/>
              <a:t> день.</a:t>
            </a:r>
          </a:p>
          <a:p>
            <a:endParaRPr lang="ru-RU" baseline="0" dirty="0" smtClean="0"/>
          </a:p>
          <a:p>
            <a:r>
              <a:rPr lang="ru-RU" baseline="0" dirty="0" smtClean="0"/>
              <a:t>Меня зовут …</a:t>
            </a:r>
          </a:p>
          <a:p>
            <a:endParaRPr lang="ru-RU" baseline="0" dirty="0" smtClean="0"/>
          </a:p>
          <a:p>
            <a:r>
              <a:rPr lang="ru-RU" baseline="0" dirty="0" smtClean="0"/>
              <a:t>Я - …</a:t>
            </a:r>
          </a:p>
          <a:p>
            <a:endParaRPr lang="ru-RU" baseline="0" dirty="0" smtClean="0"/>
          </a:p>
        </p:txBody>
      </p:sp>
      <p:sp>
        <p:nvSpPr>
          <p:cNvPr id="4" name="Slide Number Placeholder 3"/>
          <p:cNvSpPr>
            <a:spLocks noGrp="1"/>
          </p:cNvSpPr>
          <p:nvPr>
            <p:ph type="sldNum" sz="quarter" idx="10"/>
          </p:nvPr>
        </p:nvSpPr>
        <p:spPr/>
        <p:txBody>
          <a:bodyPr/>
          <a:lstStyle/>
          <a:p>
            <a:fld id="{FFF45866-1B14-411A-9A26-50EC8D646B75}" type="slidenum">
              <a:rPr lang="en-US" smtClean="0"/>
              <a:t>1</a:t>
            </a:fld>
            <a:endParaRPr lang="en-US" dirty="0"/>
          </a:p>
        </p:txBody>
      </p:sp>
    </p:spTree>
    <p:extLst>
      <p:ext uri="{BB962C8B-B14F-4D97-AF65-F5344CB8AC3E}">
        <p14:creationId xmlns:p14="http://schemas.microsoft.com/office/powerpoint/2010/main" val="271692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87509F-51D0-4E22-B98C-3C1113E4BCE4}" type="slidenum">
              <a:rPr lang="ru-RU" smtClean="0"/>
              <a:t>29</a:t>
            </a:fld>
            <a:endParaRPr lang="ru-RU"/>
          </a:p>
        </p:txBody>
      </p:sp>
    </p:spTree>
    <p:extLst>
      <p:ext uri="{BB962C8B-B14F-4D97-AF65-F5344CB8AC3E}">
        <p14:creationId xmlns:p14="http://schemas.microsoft.com/office/powerpoint/2010/main" val="4213767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87509F-51D0-4E22-B98C-3C1113E4BCE4}" type="slidenum">
              <a:rPr lang="ru-RU" smtClean="0"/>
              <a:t>32</a:t>
            </a:fld>
            <a:endParaRPr lang="ru-RU"/>
          </a:p>
        </p:txBody>
      </p:sp>
    </p:spTree>
    <p:extLst>
      <p:ext uri="{BB962C8B-B14F-4D97-AF65-F5344CB8AC3E}">
        <p14:creationId xmlns:p14="http://schemas.microsoft.com/office/powerpoint/2010/main" val="1118225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err="1" smtClean="0"/>
              <a:t>БольшАя</a:t>
            </a:r>
            <a:r>
              <a:rPr lang="ru-RU" dirty="0" smtClean="0"/>
              <a:t> эффективность процесса: Сотрудники будут использовать комплексный и эффективный подход к сбору данных из различных источников и смогут динамично обновлять записи клиентов. Это включает в себя устранение ручного вмешательства, что ранее</a:t>
            </a:r>
            <a:r>
              <a:rPr lang="ru-RU" baseline="0" dirty="0" smtClean="0"/>
              <a:t> было необходимо, и сейчас </a:t>
            </a:r>
            <a:r>
              <a:rPr lang="en-US" baseline="0" dirty="0" smtClean="0"/>
              <a:t>Microsoft Dynamics CRM</a:t>
            </a:r>
            <a:r>
              <a:rPr lang="ru-RU" baseline="0" dirty="0" smtClean="0"/>
              <a:t> помогает банку снизить частоту ошибок.  </a:t>
            </a:r>
            <a:r>
              <a:rPr lang="ru-RU" dirty="0" smtClean="0"/>
              <a:t>Расширение возможностей: Пользуясь новыми возможностями анализа данных, предлагаемых через платформу Microsoft, пользователи смогут использовать более глубокое понимание взаимодействия с клиентами и возможностей продаж. Увеличение объемов продаж и эффективность маркетинга. Поддержка принятия решений: система даст руководителям целостный взгляд на клиентов и деятельность</a:t>
            </a:r>
            <a:r>
              <a:rPr lang="ru-RU" baseline="0" dirty="0" smtClean="0"/>
              <a:t> подразделений</a:t>
            </a:r>
            <a:r>
              <a:rPr lang="ru-RU" dirty="0" smtClean="0"/>
              <a:t> для более стратегического подхода к принятию решений</a:t>
            </a:r>
            <a:br>
              <a:rPr lang="ru-RU" dirty="0" smtClean="0"/>
            </a:br>
            <a:r>
              <a:rPr lang="ru-RU" b="1" dirty="0" smtClean="0"/>
              <a:t>Пользовательский опыт, накопленный </a:t>
            </a:r>
            <a:r>
              <a:rPr lang="ru-RU" dirty="0" smtClean="0"/>
              <a:t>в приложении (динамика), </a:t>
            </a:r>
            <a:r>
              <a:rPr lang="ru-RU" b="1" dirty="0" smtClean="0"/>
              <a:t>Снижение затрат на обучение, </a:t>
            </a:r>
            <a:r>
              <a:rPr lang="ru-RU" dirty="0" smtClean="0"/>
              <a:t>Повышение эффективности при выполнении задач, </a:t>
            </a:r>
            <a:r>
              <a:rPr lang="ru-RU" b="1" dirty="0" smtClean="0"/>
              <a:t>Облегчение обработки исключений и разрешений, </a:t>
            </a:r>
            <a:r>
              <a:rPr lang="ru-RU" dirty="0" smtClean="0"/>
              <a:t>Лучшее </a:t>
            </a:r>
            <a:r>
              <a:rPr lang="ru-RU" b="1" dirty="0" smtClean="0"/>
              <a:t>понимание бизнес-процессов</a:t>
            </a:r>
            <a:r>
              <a:rPr lang="ru-RU" dirty="0" smtClean="0"/>
              <a:t>, уменьшение совокупной стоимости владения и повышение рентабельности инвестиций</a:t>
            </a:r>
            <a:br>
              <a:rPr lang="ru-RU" dirty="0" smtClean="0"/>
            </a:br>
            <a:r>
              <a:rPr lang="ru-RU" dirty="0" smtClean="0"/>
              <a:t/>
            </a:r>
            <a:br>
              <a:rPr lang="ru-RU" dirty="0" smtClean="0"/>
            </a:br>
            <a:r>
              <a:rPr lang="ru-RU" dirty="0" smtClean="0"/>
              <a:t>Когда мы говорим о людях вовлеченных в процесс, основная цель, что нас движет - гарантия, что все программное обеспечение, которое</a:t>
            </a:r>
            <a:r>
              <a:rPr lang="ru-RU" baseline="0" dirty="0" smtClean="0"/>
              <a:t> развернули</a:t>
            </a:r>
            <a:r>
              <a:rPr lang="ru-RU" dirty="0" smtClean="0"/>
              <a:t>, особенно бизнес-процессы, доступно на 100 процентов для всех необходимых сотрудников</a:t>
            </a:r>
            <a:r>
              <a:rPr lang="ru-RU" baseline="0" dirty="0" smtClean="0"/>
              <a:t>. </a:t>
            </a:r>
            <a:r>
              <a:rPr lang="ru-RU" dirty="0" smtClean="0"/>
              <a:t>AMR недавно опубликовала отчет исследования о том,  что 15 процентов сотрудников внутри организаций используют автоматизированные бизнес-процессы. Это очень МАЛО. Мы даем возможность развернуть систему, которая сможет добраться до всех 100 процентов людей внутри вашей организации, которые имеют доступ к информации и изменяют бизнес. П</a:t>
            </a:r>
            <a:r>
              <a:rPr lang="ru-RU" baseline="0" dirty="0" smtClean="0"/>
              <a:t>остроением Роли с учетом опыта в Майкрософт </a:t>
            </a:r>
            <a:r>
              <a:rPr lang="ru-RU" baseline="0" dirty="0" err="1" smtClean="0"/>
              <a:t>Дайнамикс</a:t>
            </a:r>
            <a:r>
              <a:rPr lang="ru-RU" baseline="0" dirty="0" smtClean="0"/>
              <a:t>. </a:t>
            </a:r>
            <a:r>
              <a:rPr lang="ru-RU" dirty="0" smtClean="0"/>
              <a:t>с учетом опыта в Microsoft </a:t>
            </a:r>
            <a:r>
              <a:rPr lang="ru-RU" dirty="0" err="1" smtClean="0"/>
              <a:t>Office</a:t>
            </a:r>
            <a:r>
              <a:rPr lang="ru-RU" dirty="0" smtClean="0"/>
              <a:t>.</a:t>
            </a:r>
            <a:br>
              <a:rPr lang="ru-RU" dirty="0" smtClean="0"/>
            </a:br>
            <a:r>
              <a:rPr lang="ru-RU" dirty="0" smtClean="0"/>
              <a:t>MAXF: говорить о банках, где </a:t>
            </a:r>
            <a:r>
              <a:rPr lang="ru-RU" b="1" dirty="0" smtClean="0"/>
              <a:t>пользователи становятся творческими</a:t>
            </a:r>
            <a:r>
              <a:rPr lang="ru-RU" dirty="0" smtClean="0"/>
              <a:t>,</a:t>
            </a:r>
            <a:r>
              <a:rPr lang="ru-RU" baseline="0" dirty="0" smtClean="0"/>
              <a:t> чтобы строить отчеты и фильтровать данные, им нужно делать это каждый день. </a:t>
            </a:r>
          </a:p>
        </p:txBody>
      </p:sp>
      <p:sp>
        <p:nvSpPr>
          <p:cNvPr id="41988" name="Header Placeholder 3"/>
          <p:cNvSpPr>
            <a:spLocks noGrp="1"/>
          </p:cNvSpPr>
          <p:nvPr>
            <p:ph type="hdr" sz="quarter"/>
          </p:nvPr>
        </p:nvSpPr>
        <p:spPr>
          <a:noFill/>
        </p:spPr>
        <p:txBody>
          <a:bodyPr/>
          <a:lstStyle/>
          <a:p>
            <a:endParaRPr lang="de-DE" smtClean="0"/>
          </a:p>
        </p:txBody>
      </p:sp>
      <p:sp>
        <p:nvSpPr>
          <p:cNvPr id="41989" name="Date Placeholder 4"/>
          <p:cNvSpPr>
            <a:spLocks noGrp="1"/>
          </p:cNvSpPr>
          <p:nvPr>
            <p:ph type="dt" sz="quarter" idx="1"/>
          </p:nvPr>
        </p:nvSpPr>
        <p:spPr>
          <a:noFill/>
        </p:spPr>
        <p:txBody>
          <a:bodyPr/>
          <a:lstStyle/>
          <a:p>
            <a:fld id="{86FB4424-96C2-4CAB-972C-9113F2C1E604}" type="datetime8">
              <a:rPr lang="en-US" smtClean="0"/>
              <a:pPr/>
              <a:t>9/25/2013 7:21 PM</a:t>
            </a:fld>
            <a:endParaRPr lang="en-US" smtClean="0"/>
          </a:p>
        </p:txBody>
      </p:sp>
      <p:sp>
        <p:nvSpPr>
          <p:cNvPr id="41990" name="Footer Placeholder 5"/>
          <p:cNvSpPr>
            <a:spLocks noGrp="1"/>
          </p:cNvSpPr>
          <p:nvPr>
            <p:ph type="ftr" sz="quarter" idx="4"/>
          </p:nvPr>
        </p:nvSpPr>
        <p:spPr>
          <a:noFill/>
        </p:spPr>
        <p:txBody>
          <a:bodyPr/>
          <a:lstStyle/>
          <a:p>
            <a:r>
              <a:rPr lang="en-US" smtClean="0">
                <a:latin typeface="Segoe" pitchFamily="34" charset="0"/>
              </a:rPr>
              <a:t>MICROSOFT CONFIDENTIAL</a:t>
            </a:r>
          </a:p>
          <a:p>
            <a:r>
              <a:rPr lang="en-US" smtClean="0">
                <a:latin typeface="Segoe" pitchFamily="34" charset="0"/>
              </a:rPr>
              <a:t>© 2006 Microsoft Corporation. All rights reserved. Microsoft, Windows, Windows Vista and other product names are or may be registered trademarks and/or trademarks in the U.S. and/or other countries.</a:t>
            </a:r>
          </a:p>
          <a:p>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p>
        </p:txBody>
      </p:sp>
      <p:sp>
        <p:nvSpPr>
          <p:cNvPr id="41991" name="Slide Number Placeholder 6"/>
          <p:cNvSpPr>
            <a:spLocks noGrp="1"/>
          </p:cNvSpPr>
          <p:nvPr>
            <p:ph type="sldNum" sz="quarter" idx="5"/>
          </p:nvPr>
        </p:nvSpPr>
        <p:spPr>
          <a:noFill/>
        </p:spPr>
        <p:txBody>
          <a:bodyPr/>
          <a:lstStyle/>
          <a:p>
            <a:fld id="{65A0A728-29C9-4E5A-AB5D-BE8C070BCEFC}" type="slidenum">
              <a:rPr lang="en-US" smtClean="0"/>
              <a:pPr/>
              <a:t>40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3C6D1D1-7CF1-447D-B130-E15A6CFB48FC}" type="datetimeFigureOut">
              <a:rPr lang="ru-RU" smtClean="0"/>
              <a:t>25.09.2013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A765FD-560D-4CB5-A1F1-364FAAE263BB}" type="slidenum">
              <a:rPr lang="ru-RU" smtClean="0"/>
              <a:t>‹#›</a:t>
            </a:fld>
            <a:endParaRPr lang="ru-RU"/>
          </a:p>
        </p:txBody>
      </p:sp>
    </p:spTree>
    <p:extLst>
      <p:ext uri="{BB962C8B-B14F-4D97-AF65-F5344CB8AC3E}">
        <p14:creationId xmlns:p14="http://schemas.microsoft.com/office/powerpoint/2010/main" val="3033391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C6D1D1-7CF1-447D-B130-E15A6CFB48FC}" type="datetimeFigureOut">
              <a:rPr lang="ru-RU" smtClean="0"/>
              <a:t>25.09.2013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A765FD-560D-4CB5-A1F1-364FAAE263BB}" type="slidenum">
              <a:rPr lang="ru-RU" smtClean="0"/>
              <a:t>‹#›</a:t>
            </a:fld>
            <a:endParaRPr lang="ru-RU"/>
          </a:p>
        </p:txBody>
      </p:sp>
    </p:spTree>
    <p:extLst>
      <p:ext uri="{BB962C8B-B14F-4D97-AF65-F5344CB8AC3E}">
        <p14:creationId xmlns:p14="http://schemas.microsoft.com/office/powerpoint/2010/main" val="2549329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C6D1D1-7CF1-447D-B130-E15A6CFB48FC}" type="datetimeFigureOut">
              <a:rPr lang="ru-RU" smtClean="0"/>
              <a:t>25.09.2013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A765FD-560D-4CB5-A1F1-364FAAE263BB}" type="slidenum">
              <a:rPr lang="ru-RU" smtClean="0"/>
              <a:t>‹#›</a:t>
            </a:fld>
            <a:endParaRPr lang="ru-RU"/>
          </a:p>
        </p:txBody>
      </p:sp>
    </p:spTree>
    <p:extLst>
      <p:ext uri="{BB962C8B-B14F-4D97-AF65-F5344CB8AC3E}">
        <p14:creationId xmlns:p14="http://schemas.microsoft.com/office/powerpoint/2010/main" val="372742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C6D1D1-7CF1-447D-B130-E15A6CFB48FC}" type="datetimeFigureOut">
              <a:rPr lang="ru-RU" smtClean="0"/>
              <a:t>25.09.2013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A765FD-560D-4CB5-A1F1-364FAAE263BB}" type="slidenum">
              <a:rPr lang="ru-RU" smtClean="0"/>
              <a:t>‹#›</a:t>
            </a:fld>
            <a:endParaRPr lang="ru-RU"/>
          </a:p>
        </p:txBody>
      </p:sp>
    </p:spTree>
    <p:extLst>
      <p:ext uri="{BB962C8B-B14F-4D97-AF65-F5344CB8AC3E}">
        <p14:creationId xmlns:p14="http://schemas.microsoft.com/office/powerpoint/2010/main" val="393531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3C6D1D1-7CF1-447D-B130-E15A6CFB48FC}" type="datetimeFigureOut">
              <a:rPr lang="ru-RU" smtClean="0"/>
              <a:t>25.09.2013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A765FD-560D-4CB5-A1F1-364FAAE263BB}" type="slidenum">
              <a:rPr lang="ru-RU" smtClean="0"/>
              <a:t>‹#›</a:t>
            </a:fld>
            <a:endParaRPr lang="ru-RU"/>
          </a:p>
        </p:txBody>
      </p:sp>
    </p:spTree>
    <p:extLst>
      <p:ext uri="{BB962C8B-B14F-4D97-AF65-F5344CB8AC3E}">
        <p14:creationId xmlns:p14="http://schemas.microsoft.com/office/powerpoint/2010/main" val="195182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3C6D1D1-7CF1-447D-B130-E15A6CFB48FC}" type="datetimeFigureOut">
              <a:rPr lang="ru-RU" smtClean="0"/>
              <a:t>25.09.2013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A765FD-560D-4CB5-A1F1-364FAAE263BB}" type="slidenum">
              <a:rPr lang="ru-RU" smtClean="0"/>
              <a:t>‹#›</a:t>
            </a:fld>
            <a:endParaRPr lang="ru-RU"/>
          </a:p>
        </p:txBody>
      </p:sp>
    </p:spTree>
    <p:extLst>
      <p:ext uri="{BB962C8B-B14F-4D97-AF65-F5344CB8AC3E}">
        <p14:creationId xmlns:p14="http://schemas.microsoft.com/office/powerpoint/2010/main" val="412265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3C6D1D1-7CF1-447D-B130-E15A6CFB48FC}" type="datetimeFigureOut">
              <a:rPr lang="ru-RU" smtClean="0"/>
              <a:t>25.09.2013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1A765FD-560D-4CB5-A1F1-364FAAE263BB}" type="slidenum">
              <a:rPr lang="ru-RU" smtClean="0"/>
              <a:t>‹#›</a:t>
            </a:fld>
            <a:endParaRPr lang="ru-RU"/>
          </a:p>
        </p:txBody>
      </p:sp>
    </p:spTree>
    <p:extLst>
      <p:ext uri="{BB962C8B-B14F-4D97-AF65-F5344CB8AC3E}">
        <p14:creationId xmlns:p14="http://schemas.microsoft.com/office/powerpoint/2010/main" val="398650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3C6D1D1-7CF1-447D-B130-E15A6CFB48FC}" type="datetimeFigureOut">
              <a:rPr lang="ru-RU" smtClean="0"/>
              <a:t>25.09.2013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1A765FD-560D-4CB5-A1F1-364FAAE263BB}" type="slidenum">
              <a:rPr lang="ru-RU" smtClean="0"/>
              <a:t>‹#›</a:t>
            </a:fld>
            <a:endParaRPr lang="ru-RU"/>
          </a:p>
        </p:txBody>
      </p:sp>
    </p:spTree>
    <p:extLst>
      <p:ext uri="{BB962C8B-B14F-4D97-AF65-F5344CB8AC3E}">
        <p14:creationId xmlns:p14="http://schemas.microsoft.com/office/powerpoint/2010/main" val="197499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C6D1D1-7CF1-447D-B130-E15A6CFB48FC}" type="datetimeFigureOut">
              <a:rPr lang="ru-RU" smtClean="0"/>
              <a:t>25.09.2013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1A765FD-560D-4CB5-A1F1-364FAAE263BB}" type="slidenum">
              <a:rPr lang="ru-RU" smtClean="0"/>
              <a:t>‹#›</a:t>
            </a:fld>
            <a:endParaRPr lang="ru-RU"/>
          </a:p>
        </p:txBody>
      </p:sp>
    </p:spTree>
    <p:extLst>
      <p:ext uri="{BB962C8B-B14F-4D97-AF65-F5344CB8AC3E}">
        <p14:creationId xmlns:p14="http://schemas.microsoft.com/office/powerpoint/2010/main" val="2620728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3C6D1D1-7CF1-447D-B130-E15A6CFB48FC}" type="datetimeFigureOut">
              <a:rPr lang="ru-RU" smtClean="0"/>
              <a:t>25.09.2013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A765FD-560D-4CB5-A1F1-364FAAE263BB}" type="slidenum">
              <a:rPr lang="ru-RU" smtClean="0"/>
              <a:t>‹#›</a:t>
            </a:fld>
            <a:endParaRPr lang="ru-RU"/>
          </a:p>
        </p:txBody>
      </p:sp>
    </p:spTree>
    <p:extLst>
      <p:ext uri="{BB962C8B-B14F-4D97-AF65-F5344CB8AC3E}">
        <p14:creationId xmlns:p14="http://schemas.microsoft.com/office/powerpoint/2010/main" val="2342048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3C6D1D1-7CF1-447D-B130-E15A6CFB48FC}" type="datetimeFigureOut">
              <a:rPr lang="ru-RU" smtClean="0"/>
              <a:t>25.09.2013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A765FD-560D-4CB5-A1F1-364FAAE263BB}" type="slidenum">
              <a:rPr lang="ru-RU" smtClean="0"/>
              <a:t>‹#›</a:t>
            </a:fld>
            <a:endParaRPr lang="ru-RU"/>
          </a:p>
        </p:txBody>
      </p:sp>
    </p:spTree>
    <p:extLst>
      <p:ext uri="{BB962C8B-B14F-4D97-AF65-F5344CB8AC3E}">
        <p14:creationId xmlns:p14="http://schemas.microsoft.com/office/powerpoint/2010/main" val="348534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6D1D1-7CF1-447D-B130-E15A6CFB48FC}" type="datetimeFigureOut">
              <a:rPr lang="ru-RU" smtClean="0"/>
              <a:t>25.09.2013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765FD-560D-4CB5-A1F1-364FAAE263BB}" type="slidenum">
              <a:rPr lang="ru-RU" smtClean="0"/>
              <a:t>‹#›</a:t>
            </a:fld>
            <a:endParaRPr lang="ru-RU"/>
          </a:p>
        </p:txBody>
      </p:sp>
    </p:spTree>
    <p:extLst>
      <p:ext uri="{BB962C8B-B14F-4D97-AF65-F5344CB8AC3E}">
        <p14:creationId xmlns:p14="http://schemas.microsoft.com/office/powerpoint/2010/main" val="4123177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7.jpeg"/><Relationship Id="rId7" Type="http://schemas.openxmlformats.org/officeDocument/2006/relationships/diagramQuickStyle" Target="../diagrams/quickStyle3.xm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9.png"/><Relationship Id="rId4" Type="http://schemas.openxmlformats.org/officeDocument/2006/relationships/image" Target="../media/image38.png"/><Relationship Id="rId9" Type="http://schemas.microsoft.com/office/2007/relationships/diagramDrawing" Target="../diagrams/drawing3.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m.ua/url?sa=i&amp;source=images&amp;cd=&amp;cad=rja&amp;docid=zqNOoUYUqGpvfM&amp;tbnid=iG9DP5keqXD6PM:&amp;ved=0CAgQjRwwAA&amp;url=http://rylik.ru/clipart/vector/logos/72723-3d-logotipy-i-ikonki-s-lyudmi-vektor.-vectors-people-3d-logo.html&amp;ei=a1kCUariD8KL4ASbyoGQBA&amp;psig=AFQjCNHz---fhlU4OySm_Am3U_8k6-NFbw&amp;ust=135919485930374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hyperlink" Target="http://www.google.com.ua/url?sa=i&amp;rct=j&amp;q=%D1%81%D0%BE%D1%86%D0%B8%D0%B0%D0%BB%D1%8C%D0%BD%D1%8B%D0%B5+%D1%81%D0%B5%D1%82%D0%B8&amp;source=images&amp;cd=&amp;cad=rja&amp;docid=wVy2TxnFWS42-M&amp;tbnid=yp369Dk9kfOZpM:&amp;ved=0CAUQjRw&amp;url=http://internet-zarobotok.kiev.ua/tag/socialnye-seti&amp;ei=DuIlUZCuOYKItAbBg4GoBg&amp;bvm=bv.42661473,d.bGE&amp;psig=AFQjCNHeAfBfG-n3LTBl_Y7pR5tgUz7KMQ&amp;ust=1361523591817743"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gif"/><Relationship Id="rId1" Type="http://schemas.openxmlformats.org/officeDocument/2006/relationships/slideLayout" Target="../slideLayouts/slideLayout2.xml"/><Relationship Id="rId6" Type="http://schemas.openxmlformats.org/officeDocument/2006/relationships/image" Target="../media/image49.png"/><Relationship Id="rId5" Type="http://schemas.microsoft.com/office/2007/relationships/hdphoto" Target="../media/hdphoto2.wdp"/><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56.gif"/><Relationship Id="rId3" Type="http://schemas.openxmlformats.org/officeDocument/2006/relationships/tags" Target="../tags/tag3.xml"/><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4.jpeg"/><Relationship Id="rId11" Type="http://schemas.openxmlformats.org/officeDocument/2006/relationships/image" Target="../media/image59.png"/><Relationship Id="rId5" Type="http://schemas.openxmlformats.org/officeDocument/2006/relationships/notesSlide" Target="../notesSlides/notesSlide4.xml"/><Relationship Id="rId10" Type="http://schemas.openxmlformats.org/officeDocument/2006/relationships/image" Target="../media/image58.png"/><Relationship Id="rId4" Type="http://schemas.openxmlformats.org/officeDocument/2006/relationships/slideLayout" Target="../slideLayouts/slideLayout2.xml"/><Relationship Id="rId9"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96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00808"/>
            <a:ext cx="8205953" cy="1470025"/>
          </a:xfrm>
        </p:spPr>
        <p:txBody>
          <a:bodyPr/>
          <a:lstStyle/>
          <a:p>
            <a:pPr>
              <a:spcBef>
                <a:spcPct val="0"/>
              </a:spcBef>
              <a:defRPr/>
            </a:pPr>
            <a:endParaRPr lang="en-US" sz="4800" b="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outerShdw>
              </a:effectLst>
              <a:latin typeface="Segoe Semibold" pitchFamily="34" charset="0"/>
              <a:ea typeface="+mn-ea"/>
              <a:cs typeface="Arial" charset="0"/>
            </a:endParaRPr>
          </a:p>
        </p:txBody>
      </p:sp>
      <p:sp>
        <p:nvSpPr>
          <p:cNvPr id="3" name="Subtitle 2"/>
          <p:cNvSpPr>
            <a:spLocks noGrp="1"/>
          </p:cNvSpPr>
          <p:nvPr>
            <p:ph type="subTitle" idx="1"/>
          </p:nvPr>
        </p:nvSpPr>
        <p:spPr>
          <a:xfrm>
            <a:off x="251520" y="5431411"/>
            <a:ext cx="5544616" cy="1109328"/>
          </a:xfrm>
        </p:spPr>
        <p:txBody>
          <a:bodyPr>
            <a:noAutofit/>
          </a:bodyPr>
          <a:lstStyle/>
          <a:p>
            <a:pPr algn="l"/>
            <a:r>
              <a:rPr lang="ru-RU" sz="1800" b="1" dirty="0">
                <a:solidFill>
                  <a:schemeClr val="tx1">
                    <a:lumMod val="85000"/>
                    <a:lumOff val="15000"/>
                  </a:schemeClr>
                </a:solidFill>
                <a:latin typeface="Segoe Semibold" pitchFamily="34" charset="0"/>
              </a:rPr>
              <a:t>Андрей </a:t>
            </a:r>
            <a:r>
              <a:rPr lang="ru-RU" sz="1800" b="1" dirty="0">
                <a:solidFill>
                  <a:schemeClr val="tx1">
                    <a:lumMod val="85000"/>
                    <a:lumOff val="15000"/>
                  </a:schemeClr>
                </a:solidFill>
                <a:latin typeface="Segoe Semibold" pitchFamily="34" charset="0"/>
              </a:rPr>
              <a:t>Безгубенко</a:t>
            </a:r>
            <a:r>
              <a:rPr lang="ru-RU" sz="1800" b="1" dirty="0">
                <a:solidFill>
                  <a:schemeClr val="tx1">
                    <a:lumMod val="85000"/>
                    <a:lumOff val="15000"/>
                  </a:schemeClr>
                </a:solidFill>
                <a:latin typeface="Segoe Semibold" pitchFamily="34" charset="0"/>
              </a:rPr>
              <a:t/>
            </a:r>
            <a:br>
              <a:rPr lang="ru-RU" sz="1800" b="1" dirty="0">
                <a:solidFill>
                  <a:schemeClr val="tx1">
                    <a:lumMod val="85000"/>
                    <a:lumOff val="15000"/>
                  </a:schemeClr>
                </a:solidFill>
                <a:latin typeface="Segoe Semibold" pitchFamily="34" charset="0"/>
              </a:rPr>
            </a:br>
            <a:r>
              <a:rPr lang="ru-RU" sz="1800" b="1" dirty="0">
                <a:solidFill>
                  <a:schemeClr val="tx1">
                    <a:lumMod val="85000"/>
                    <a:lumOff val="15000"/>
                  </a:schemeClr>
                </a:solidFill>
                <a:latin typeface="Segoe Semibold" pitchFamily="34" charset="0"/>
              </a:rPr>
              <a:t>Генеральный Конструктор </a:t>
            </a:r>
            <a:r>
              <a:rPr lang="en-US" sz="1800" b="1" dirty="0">
                <a:solidFill>
                  <a:schemeClr val="tx1">
                    <a:lumMod val="85000"/>
                    <a:lumOff val="15000"/>
                  </a:schemeClr>
                </a:solidFill>
                <a:latin typeface="Segoe Semibold" pitchFamily="34" charset="0"/>
              </a:rPr>
              <a:t>XRM®</a:t>
            </a:r>
            <a:r>
              <a:rPr lang="ru-RU" sz="1800" b="1" dirty="0">
                <a:solidFill>
                  <a:schemeClr val="tx1">
                    <a:lumMod val="85000"/>
                    <a:lumOff val="15000"/>
                  </a:schemeClr>
                </a:solidFill>
                <a:latin typeface="Segoe Semibold" pitchFamily="34" charset="0"/>
              </a:rPr>
              <a:t>, </a:t>
            </a:r>
            <a:endParaRPr lang="en-US" sz="1800" b="1" dirty="0">
              <a:solidFill>
                <a:schemeClr val="tx1">
                  <a:lumMod val="85000"/>
                  <a:lumOff val="15000"/>
                </a:schemeClr>
              </a:solidFill>
              <a:latin typeface="Segoe Semibold" pitchFamily="34" charset="0"/>
            </a:endParaRPr>
          </a:p>
          <a:p>
            <a:pPr algn="l"/>
            <a:r>
              <a:rPr lang="en-US" sz="1800" b="1" dirty="0">
                <a:solidFill>
                  <a:schemeClr val="tx1">
                    <a:lumMod val="85000"/>
                    <a:lumOff val="15000"/>
                  </a:schemeClr>
                </a:solidFill>
                <a:latin typeface="Segoe Semibold" pitchFamily="34" charset="0"/>
              </a:rPr>
              <a:t>Microsoft </a:t>
            </a:r>
            <a:r>
              <a:rPr lang="en-US" sz="1800" b="1" dirty="0" smtClean="0">
                <a:solidFill>
                  <a:schemeClr val="tx1">
                    <a:lumMod val="85000"/>
                    <a:lumOff val="15000"/>
                  </a:schemeClr>
                </a:solidFill>
                <a:latin typeface="Segoe Semibold" pitchFamily="34" charset="0"/>
              </a:rPr>
              <a:t>V-TSP,  </a:t>
            </a:r>
            <a:r>
              <a:rPr lang="ru-RU" sz="1800" b="1" dirty="0" smtClean="0">
                <a:solidFill>
                  <a:schemeClr val="tx1">
                    <a:lumMod val="85000"/>
                    <a:lumOff val="15000"/>
                  </a:schemeClr>
                </a:solidFill>
                <a:latin typeface="Segoe Semibold" pitchFamily="34" charset="0"/>
              </a:rPr>
              <a:t>президент </a:t>
            </a:r>
            <a:r>
              <a:rPr lang="ru-RU" sz="1800" b="1" dirty="0">
                <a:solidFill>
                  <a:schemeClr val="tx1">
                    <a:lumMod val="85000"/>
                    <a:lumOff val="15000"/>
                  </a:schemeClr>
                </a:solidFill>
                <a:latin typeface="Segoe Semibold" pitchFamily="34" charset="0"/>
              </a:rPr>
              <a:t>Е-Консалтинг</a:t>
            </a:r>
            <a:endParaRPr lang="ru-RU" sz="1800" b="1" dirty="0">
              <a:solidFill>
                <a:schemeClr val="tx1">
                  <a:lumMod val="85000"/>
                  <a:lumOff val="15000"/>
                </a:schemeClr>
              </a:solidFill>
              <a:latin typeface="Segoe Semibold" pitchFamily="34" charset="0"/>
            </a:endParaRPr>
          </a:p>
          <a:p>
            <a:pPr algn="l"/>
            <a:endParaRPr lang="en-US" sz="1800" b="1" dirty="0"/>
          </a:p>
        </p:txBody>
      </p:sp>
      <p:sp>
        <p:nvSpPr>
          <p:cNvPr id="5" name="Прямоугольник 4"/>
          <p:cNvSpPr/>
          <p:nvPr/>
        </p:nvSpPr>
        <p:spPr>
          <a:xfrm>
            <a:off x="1327903" y="3861048"/>
            <a:ext cx="7488832" cy="1384995"/>
          </a:xfrm>
          <a:prstGeom prst="rect">
            <a:avLst/>
          </a:prstGeom>
          <a:effectLst>
            <a:outerShdw blurRad="50800" dir="1200000" algn="ctr" rotWithShape="0">
              <a:schemeClr val="bg1"/>
            </a:outerShdw>
          </a:effectLst>
        </p:spPr>
        <p:txBody>
          <a:bodyPr wrap="square">
            <a:spAutoFit/>
          </a:bodyPr>
          <a:lstStyle/>
          <a:p>
            <a:r>
              <a:rPr lang="ru-RU" sz="2800" b="1" dirty="0"/>
              <a:t>Единое операционное окно -  решение проблемы множественности систем обслуживания розничных продуктов в банке. </a:t>
            </a:r>
            <a:endParaRPr lang="ru-RU" sz="2800" dirty="0"/>
          </a:p>
        </p:txBody>
      </p:sp>
      <p:pic>
        <p:nvPicPr>
          <p:cNvPr id="7" name="Picture 2" descr="C:\Documents and Settings\inkoro\Рабочий стол\E-Consultin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8579" y="6571282"/>
            <a:ext cx="1567391" cy="2867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Сотрудники\Косько\Logo_AV.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88640"/>
            <a:ext cx="9144000" cy="354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26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4"/>
          <p:cNvPicPr/>
          <p:nvPr/>
        </p:nvPicPr>
        <p:blipFill>
          <a:blip r:embed="rId2"/>
          <a:stretch>
            <a:fillRect/>
          </a:stretch>
        </p:blipFill>
        <p:spPr>
          <a:xfrm>
            <a:off x="35496" y="1124745"/>
            <a:ext cx="8352928" cy="3312368"/>
          </a:xfrm>
          <a:prstGeom prst="rect">
            <a:avLst/>
          </a:prstGeom>
        </p:spPr>
      </p:pic>
      <p:pic>
        <p:nvPicPr>
          <p:cNvPr id="3" name="Рисунок 5"/>
          <p:cNvPicPr/>
          <p:nvPr/>
        </p:nvPicPr>
        <p:blipFill>
          <a:blip r:embed="rId3"/>
          <a:stretch>
            <a:fillRect/>
          </a:stretch>
        </p:blipFill>
        <p:spPr>
          <a:xfrm>
            <a:off x="971600" y="3140968"/>
            <a:ext cx="8017278" cy="3314260"/>
          </a:xfrm>
          <a:prstGeom prst="rect">
            <a:avLst/>
          </a:prstGeom>
        </p:spPr>
      </p:pic>
      <p:pic>
        <p:nvPicPr>
          <p:cNvPr id="4" name="Рисунок 7"/>
          <p:cNvPicPr/>
          <p:nvPr/>
        </p:nvPicPr>
        <p:blipFill>
          <a:blip r:embed="rId4"/>
          <a:stretch>
            <a:fillRect/>
          </a:stretch>
        </p:blipFill>
        <p:spPr>
          <a:xfrm>
            <a:off x="683568" y="2276872"/>
            <a:ext cx="8136904" cy="3514328"/>
          </a:xfrm>
          <a:prstGeom prst="rect">
            <a:avLst/>
          </a:prstGeom>
        </p:spPr>
      </p:pic>
    </p:spTree>
    <p:extLst>
      <p:ext uri="{BB962C8B-B14F-4D97-AF65-F5344CB8AC3E}">
        <p14:creationId xmlns:p14="http://schemas.microsoft.com/office/powerpoint/2010/main" val="3207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8"/>
          <p:cNvPicPr/>
          <p:nvPr/>
        </p:nvPicPr>
        <p:blipFill>
          <a:blip r:embed="rId2"/>
          <a:stretch>
            <a:fillRect/>
          </a:stretch>
        </p:blipFill>
        <p:spPr>
          <a:xfrm>
            <a:off x="179512" y="980728"/>
            <a:ext cx="8856984" cy="5040560"/>
          </a:xfrm>
          <a:prstGeom prst="rect">
            <a:avLst/>
          </a:prstGeom>
        </p:spPr>
      </p:pic>
    </p:spTree>
    <p:extLst>
      <p:ext uri="{BB962C8B-B14F-4D97-AF65-F5344CB8AC3E}">
        <p14:creationId xmlns:p14="http://schemas.microsoft.com/office/powerpoint/2010/main" val="2216250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1"/>
          <p:cNvPicPr/>
          <p:nvPr/>
        </p:nvPicPr>
        <p:blipFill>
          <a:blip r:embed="rId2"/>
          <a:stretch>
            <a:fillRect/>
          </a:stretch>
        </p:blipFill>
        <p:spPr>
          <a:xfrm>
            <a:off x="107504" y="1052736"/>
            <a:ext cx="8928992" cy="5328592"/>
          </a:xfrm>
          <a:prstGeom prst="rect">
            <a:avLst/>
          </a:prstGeom>
        </p:spPr>
      </p:pic>
    </p:spTree>
    <p:extLst>
      <p:ext uri="{BB962C8B-B14F-4D97-AF65-F5344CB8AC3E}">
        <p14:creationId xmlns:p14="http://schemas.microsoft.com/office/powerpoint/2010/main" val="3823234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8"/>
          <p:cNvPicPr/>
          <p:nvPr/>
        </p:nvPicPr>
        <p:blipFill>
          <a:blip r:embed="rId2"/>
          <a:stretch>
            <a:fillRect/>
          </a:stretch>
        </p:blipFill>
        <p:spPr>
          <a:xfrm>
            <a:off x="179512" y="908720"/>
            <a:ext cx="8784976" cy="5317911"/>
          </a:xfrm>
          <a:prstGeom prst="rect">
            <a:avLst/>
          </a:prstGeom>
        </p:spPr>
      </p:pic>
    </p:spTree>
    <p:extLst>
      <p:ext uri="{BB962C8B-B14F-4D97-AF65-F5344CB8AC3E}">
        <p14:creationId xmlns:p14="http://schemas.microsoft.com/office/powerpoint/2010/main" val="2604142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8"/>
          <p:cNvPicPr/>
          <p:nvPr/>
        </p:nvPicPr>
        <p:blipFill>
          <a:blip r:embed="rId2"/>
          <a:stretch>
            <a:fillRect/>
          </a:stretch>
        </p:blipFill>
        <p:spPr>
          <a:xfrm>
            <a:off x="251520" y="836712"/>
            <a:ext cx="8496944" cy="5520545"/>
          </a:xfrm>
          <a:prstGeom prst="rect">
            <a:avLst/>
          </a:prstGeom>
        </p:spPr>
      </p:pic>
    </p:spTree>
    <p:extLst>
      <p:ext uri="{BB962C8B-B14F-4D97-AF65-F5344CB8AC3E}">
        <p14:creationId xmlns:p14="http://schemas.microsoft.com/office/powerpoint/2010/main" val="1548892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33"/>
          <p:cNvPicPr/>
          <p:nvPr/>
        </p:nvPicPr>
        <p:blipFill>
          <a:blip r:embed="rId2"/>
          <a:stretch>
            <a:fillRect/>
          </a:stretch>
        </p:blipFill>
        <p:spPr>
          <a:xfrm>
            <a:off x="395536" y="836712"/>
            <a:ext cx="8640960" cy="5400600"/>
          </a:xfrm>
          <a:prstGeom prst="rect">
            <a:avLst/>
          </a:prstGeom>
        </p:spPr>
      </p:pic>
    </p:spTree>
    <p:extLst>
      <p:ext uri="{BB962C8B-B14F-4D97-AF65-F5344CB8AC3E}">
        <p14:creationId xmlns:p14="http://schemas.microsoft.com/office/powerpoint/2010/main" val="407265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34"/>
          <p:cNvPicPr/>
          <p:nvPr/>
        </p:nvPicPr>
        <p:blipFill>
          <a:blip r:embed="rId2"/>
          <a:stretch>
            <a:fillRect/>
          </a:stretch>
        </p:blipFill>
        <p:spPr>
          <a:xfrm>
            <a:off x="323528" y="692696"/>
            <a:ext cx="8424936" cy="5544616"/>
          </a:xfrm>
          <a:prstGeom prst="rect">
            <a:avLst/>
          </a:prstGeom>
        </p:spPr>
      </p:pic>
    </p:spTree>
    <p:extLst>
      <p:ext uri="{BB962C8B-B14F-4D97-AF65-F5344CB8AC3E}">
        <p14:creationId xmlns:p14="http://schemas.microsoft.com/office/powerpoint/2010/main" val="1176258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36"/>
          <p:cNvPicPr/>
          <p:nvPr/>
        </p:nvPicPr>
        <p:blipFill>
          <a:blip r:embed="rId2"/>
          <a:stretch>
            <a:fillRect/>
          </a:stretch>
        </p:blipFill>
        <p:spPr>
          <a:xfrm>
            <a:off x="323528" y="692696"/>
            <a:ext cx="8568952" cy="5566591"/>
          </a:xfrm>
          <a:prstGeom prst="rect">
            <a:avLst/>
          </a:prstGeom>
        </p:spPr>
      </p:pic>
    </p:spTree>
    <p:extLst>
      <p:ext uri="{BB962C8B-B14F-4D97-AF65-F5344CB8AC3E}">
        <p14:creationId xmlns:p14="http://schemas.microsoft.com/office/powerpoint/2010/main" val="1475731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49"/>
          <p:cNvPicPr/>
          <p:nvPr/>
        </p:nvPicPr>
        <p:blipFill>
          <a:blip r:embed="rId2"/>
          <a:stretch>
            <a:fillRect/>
          </a:stretch>
        </p:blipFill>
        <p:spPr>
          <a:xfrm>
            <a:off x="107504" y="692695"/>
            <a:ext cx="8136904" cy="5762533"/>
          </a:xfrm>
          <a:prstGeom prst="rect">
            <a:avLst/>
          </a:prstGeom>
        </p:spPr>
      </p:pic>
    </p:spTree>
    <p:extLst>
      <p:ext uri="{BB962C8B-B14F-4D97-AF65-F5344CB8AC3E}">
        <p14:creationId xmlns:p14="http://schemas.microsoft.com/office/powerpoint/2010/main" val="1170179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51"/>
          <p:cNvPicPr/>
          <p:nvPr/>
        </p:nvPicPr>
        <p:blipFill>
          <a:blip r:embed="rId2"/>
          <a:stretch>
            <a:fillRect/>
          </a:stretch>
        </p:blipFill>
        <p:spPr>
          <a:xfrm>
            <a:off x="107504" y="692697"/>
            <a:ext cx="8928992" cy="5544616"/>
          </a:xfrm>
          <a:prstGeom prst="rect">
            <a:avLst/>
          </a:prstGeom>
        </p:spPr>
      </p:pic>
    </p:spTree>
    <p:extLst>
      <p:ext uri="{BB962C8B-B14F-4D97-AF65-F5344CB8AC3E}">
        <p14:creationId xmlns:p14="http://schemas.microsoft.com/office/powerpoint/2010/main" val="2159790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9608" y="836712"/>
            <a:ext cx="7344816" cy="1200329"/>
          </a:xfrm>
          <a:prstGeom prst="rect">
            <a:avLst/>
          </a:prstGeom>
        </p:spPr>
        <p:txBody>
          <a:bodyPr wrap="square">
            <a:spAutoFit/>
          </a:bodyPr>
          <a:lstStyle/>
          <a:p>
            <a:r>
              <a:rPr lang="ru-RU" b="1" dirty="0" err="1">
                <a:solidFill>
                  <a:srgbClr val="002060"/>
                </a:solidFill>
              </a:rPr>
              <a:t>XRM®Banking</a:t>
            </a:r>
            <a:r>
              <a:rPr lang="ru-RU" b="1" dirty="0">
                <a:solidFill>
                  <a:srgbClr val="002060"/>
                </a:solidFill>
              </a:rPr>
              <a:t> </a:t>
            </a:r>
            <a:r>
              <a:rPr lang="ru-RU" dirty="0">
                <a:solidFill>
                  <a:srgbClr val="002060"/>
                </a:solidFill>
              </a:rPr>
              <a:t>обеспечивает широкие функциональные возможности и интеграцию с основными банковскими и партнерскими приложениями путем  создания</a:t>
            </a:r>
            <a:r>
              <a:rPr lang="ru-RU" b="1" dirty="0">
                <a:solidFill>
                  <a:srgbClr val="002060"/>
                </a:solidFill>
              </a:rPr>
              <a:t>  единого рабочего окна оператора </a:t>
            </a:r>
            <a:r>
              <a:rPr lang="ru-RU" dirty="0">
                <a:solidFill>
                  <a:srgbClr val="002060"/>
                </a:solidFill>
              </a:rPr>
              <a:t>для быстрого доступа к </a:t>
            </a:r>
            <a:r>
              <a:rPr lang="ru-RU" dirty="0" smtClean="0">
                <a:solidFill>
                  <a:srgbClr val="002060"/>
                </a:solidFill>
              </a:rPr>
              <a:t> </a:t>
            </a:r>
            <a:r>
              <a:rPr lang="ru-RU" dirty="0">
                <a:solidFill>
                  <a:srgbClr val="002060"/>
                </a:solidFill>
              </a:rPr>
              <a:t>актуальной информации о клиенте во всех срезах.  </a:t>
            </a:r>
          </a:p>
        </p:txBody>
      </p:sp>
      <p:pic>
        <p:nvPicPr>
          <p:cNvPr id="1026" name="Picture 2" descr="https://encrypted-tbn3.gstatic.com/images?q=tbn:ANd9GcTO9MCk-fafMbt6rgPjPEP7txnLUsveoH6h5vGlAXmyoy72fW4F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872" y="3373563"/>
            <a:ext cx="1104880" cy="110488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SEBQUEhQUFRQUFRYVFBQXFBQWFhQXFRQWFhYUFRQYHCggGBonGxQUITEhJSkrLi4wFx8zODMsNygtLisBCgoKDg0OGhAQGywkICYsLCwsLCwsLCwsLCwsLCwsLCwsLCwsLCwsLCwsLiwsLCwsLCwsLCwsLCwsLCwsLCwsLP/AABEIAMwAzAMBEQACEQEDEQH/xAAcAAABBAMBAAAAAAAAAAAAAAAAAwQGBwECBQj/xABHEAABAwICBgUIBwUHBQEAAAABAAIDBBEFIQYHEjFBURMiYYGRMkJSYnGh0eEIFBUjcpKxFkOCssEzNFNjc4OiJFSzwvBE/8QAGgEBAAMBAQEAAAAAAAAAAAAAAAECAwUEBv/EADERAAICAQIFAgQFBAMAAAAAAAABAgMRBCESMUFRYQUVExQicTJCgZGxJFKh0SMzQ//aAAwDAQACEQMRAD8AvFACAEAIAQAgBACA5mOY/T0bNupmZE3htHM/hbvKAqvSPX1E0ltFTmT/ADZTsN/hjFye8hAV/imtjFKgkNm6MHzYmAe/MoDgVFbXz/2ktQ+/pyvI8CbKeFkcSGf2PMfN94U8LI4kbw0VTHmzbaebH2PuKcLHEjq0WmWKU3k1NQBye5zx/wA75KMMnKJdgmvWsisKiKKdvZeJ35gCPcoJLR0X1sYfWWaZDBIfMms3PkH32SgNdItbeHUhLekdO8ZbMIDs/wAZIb70BCar6QRv93Qi3AvqMyPYI8vEoBbDvpAtLrT0Tmt4ujmDj+RzW/zICyNFtOqLEMqeYbdrmJ3VkH8J39yAkqAEAIAQAgBACAEAIAQAgE55msaXPcGtaCXOJAAA3kk7ggKX0+12BpdDhoDjudUuzaD/AJbOP4j4ICn5W1FbIZZnue52+SQk37B2dgyVlFsq5JHewfRDbsbbXrO6rfDir8KRTibJlhuiMLR95L/DG0D/AJH4JnsRjuSClwjD2b4i883vcfcMlGWWwh8IsP8A+0h8D8U3GwnNSYe7/wDNGPwlzf0KbjY5Fbo3RP8AIMkZ/EHDwd8VOWRhEVxfQsG5bsSDs6j02Y3RDcQ0bcwnZvcea4WPiquHYlT7idHgvGQ29Uf1KKHclz7HVjpY2DJrRbiR8VfCKZbONU1Lp3iKFl9o7LQ1t3PJyFlnKRpGOC69XmppsOxUVzi6UWc2Fji1sZ3jaeDdzh2WHtVSxcSAEAIAQAgBACAEAIAQDXE8Qjp4XzTPDI4wXOcTkAP1PYgPM2snWRNicnRRbUdKDZsY8qU3yfJ/RvBAcPCsDAs6TN3BvAe3mtIw7mUp9iTUzWt4XI8B3K5Ue/aJUYGQ+0jzTAyH2ieaYGQ+0jzTAyH2keaYGQ+0jzTAyH2ieaYGROeqDxZwupBzKiAcN3vCA4WPuLY7Dc42J7OSrPkWhzJx9HinpTWyvlcPrLWWgY7kfLe3m7cLb7XWRqeiEAIAQAgBACAEAIAQAgNZJA1pc4gBoJJOQAGZJKA8w62dPnYlUdDCSKWJ1mAfvXbukd/QfFAcLCqARi5zefd2BaxWDKUsnUEqsVDpkAdMgDpkAdMgDpkAdMgDpkAdMgDpkAdMgE5bOBBFwd4QEcqIn00rZInFpa4OY8ZFpGYzWUlg1i8npnVXp03E6Wz7CpiAEzR53AStHI+4qpYm6AEAIAQAgBACAEAICndf2mfQxCghd15m7U5Hmx8Ge12fcO1AUtg1Lbru3+b8VeK6lJPodbbVygbaANtAG2gDbQBtoA20AbaANtAG2gDbQBtoA20BpO0PaWncVD3CGei+OS4ZXMnZ5hs9vCSM+U3vHvAWbWDVPJ65wrEGVEEc0R2o5Wh7T2EX8VBI7QAgBACAEAIAQDbE65kEMk0hsyJjnuPY0XP6IDx5jWKPr6ySeTypXlxF77LeDR2AWClEMetdYWC0MzO2gDbQBtoA20AbaANtAG2gDbQGdpCDG2hJkPQMHOshC3MbaEhtoBhisW03aG8foqyLRLl+jtpPtxy0Mhzj+9hucywmz2j2EtP8R5KhcuhACAEAIAQAgBAVnr9xroMMETT1ql4Z27Des/u3DvQHnfDha57lZFZD3pFYqHSIA6RAG2gDbQGwumCMo3awqeEq5oWZTlWUDN2o1e9reNz2fFHhFlxSEHTX+Cpk0UcE60M0CfOWy1QcyLe2M5Pk5XB8lvvK8Gp1ih9MN2e6jSOX1T5D7WXonsD6zAywaA2VjRuAFg8AdlgVlotT/wCc39i+r06/HH9Su4pwcndx+K6ya5M5cotbxMSsI9ihrBMZpiXSKC5hzriygDzV3jH1LFKeS9m9II3/AIHnZN+zMHuVDQ9eIAQAgBACAEAIDzv9IzExJXU8LSCIYS42INnSvzHhGxAVnTmzQrIqxwxze1WWDN8Qs0M5nwVsRKOU+ws2OP0j4KyjEzc7OwoGRel+inESjnb2M9JCOPv+CnMEMXPoaurohuBPsHxUccUSqbXzEn4p6LQO05qrt7I0Wm/uY1lq3O3nu+So5N8zaNcY8kd/R/QyrqyC2Mxxn95IC1vcDm7uXms1NcObPTXp5z6FqaK6vYKUh7vvph57gNlv4G8Pac1zrdTOzZbI91enhXu92TRsNlhwYNnPInPCCDcXvkRzCo0TF9Cn9PNXzoy6ekaXMJJfCM3M5lg4t7OC6Wm1if02c+54b9Lj6ofsV2yoLcvEH4cF0VLB4HBMHTA8LJkKLQntqCwzqfK9qhko9j6J4mKmhpprgmSGNzrHziwbXvuoJOsgBACAEA3r62OGJ8srgyNgLnucbAAcSgPO+nutuprJDDQl8MBOyC0ETS3yvcZtB4AZoDm4Jqor6kdJNswB2f3pJkPaWDMd5BWEtRBGsaZMhdSzo3vZcHYc5txuOySLjwW6eUYtCXSKQHSdqAOl7UGBSNjneS1x9jSf0RtDDOjR6P1cv9nTTu9kbv1IVHbBc2i6rk+hIMO1Y4jL5UbIhzkkbf8AKy58bLKWrrXk0WmmyVYZqcbkaiocebY2hvvddYS1r/KjaOkXVk3wPQakprGKBpcP3j+u/wAXbu5eeVltnNm8YVw5ElZS8/BUVXcl29hUMsr8OCmcmrgqtEpiTgs2jRMQe1ZSRomQ7SnQGmrCX2MUv+Iyw2vxt3H271rVq7KtuaM7NNCzfkysMb1c1sBJY0Ts5xnrW7WHPwuuhXr6pc3j7nino7I8tyJ1ML4zsyMew8nNLT717IzjJZTyeZxa5okeiWgkuJxSyQyxtdE4N2H361xcHaG4dyysuUHhl4VuS2MbOKYHMCDJDc5EHahk/wDU9+fsVoWRlyZEoOPMvbVlrIixNnRyAR1TBd0fmyAb3x34cxwVypPUAIAQFCfSD0tc6VtBE6zGAPnt5zj5DCeQGdu0ckA81U6GspoW1M7QZ5BtMB/dMO63rHeSuTqtVl8K5I6On0+FxPmTybED5viVy56p/lPfHTr8x5zx2n6TF5I7eXUhtgLDrOA3D2r6Cqx/Lqb7ZOPZBfGcV3LtbolRG16WE5WzY1cKOpu/uZ1pUV/2ocw6KUQyFLCP9tq1V9r/ADMzdNa6I6EOA0zd0EQ/22/BXVk31KOMV0H8NCxvksYPY0BXWWRsh02JWUSrkKNhC0UEVc2KBgHBXUUijbZspIBAYIUMkTcFRlkJuCzZdCLwspGiG7wsZGiG8gWEjaJV2uyk+5gltmHlhPY5tx/Kuj6VLE5R8Hi9Qj9KZ09TM5ZQEgDOV18sza3FU9RvlC7C5YLaKqMq8sntbFFVROimYHscLOaf1B4HtWVWpzuuZpZR0Z5/0hw2bBsRa6FxGy7pIJObb7nc+RC7tFytjk5N1Trlg9Q6LY02to4ahm6VgJHou3Ob3G62MjqoAQHkbFHmtxyTbz6WsLT+AS7IHcwBZ3S4K5S7IvXHiml5PQLzlYZDd3L5acm0fQRjgR2FjwmuSnaqjtpI0HjO14/Ltf0XfjL+h/TBx5R/q/1LpjXFidOQ4jXoiZSHDFtEyYu1aoyYq1aIoxQLRFDKkAgBACA0cqMshN6zZdCL1lI0Q3esZGkRvIsZGyIDrfjvhpPoyxn9W/1Xp9NeL/0Zhrl/w/qK6rKYtw2O/nOe7uLvks/UXxXsvotqUTBmRXijlPJ6Xuivtd1IHUsMvnMl2L+q9pJ97Qux6bZ9bj4ObrofQpEm+jnXF+HTRndFOdnsa9rXW/NtHvXaOWWugBAeQsQvR408vy6GsLjf0RLe/e0371ndDjrlHumXqlwzT8noKBwda247jzXyceeGfRS5ZHPQrb4ZlxldaY4YYsaoKkDqyO6Jx9cbQA7w73Fe+p/0tkO255LF/wA8JFgRLmwPdIcsW8TFjhi2iZMWatkZsVatEUYoFdFGZUgEAIAQGjlRlkJOVGXQk9ZSNEN3rGRohu9YSNUQXWwCcPLGi7pJomNA84l1wPct/Tv+/PZMy1v/AFY8olmBYV9XpoYf8ONrT7QM/fdUtTnNy7lq3wxUR5IywusZR4Vk1jLLwVlrprgKWGK/WfLt29VjSP1cF7/Sot2Sl2R4/UJYgoko+jjSObh88hFhJPZvaGMaCR3kjuXdOSW0gBAeefpBaLOiqm1rG/dzgNlI3NlaLDa/E22fqoBfVppi2aJtPM60zBZhP7xo3Z+kPevnvUNG4S+JDl/B2dHqVOPBLn/JZtPXDc8d4+C89epXKZvOh/lGOktNFUwhoJ22PZLEbEWfG4OGfI2t3rf5qqKeOqwY/L2PGRxCV44HqkOmL0RMGLsW0TNizVqjNirVojNigKuipsrEGVJAISakqrCNCqsshNyzZdCLlkzRCD1lI0Q3kKwkaxOTWUDZZ4HSeRC8y25vDS1lxyG0T3BNPdGtvPVYF1UppY6HdfXR8LnustnqalyM1RZ1ONjOLsijdLM4MY3P5AcSvLmd81GKN/pqjlsoTSPFZcTrR0bXO2nCOCMb7E5d53lfS6XTqivh69Th6i52zz06HqXQvARQ0MFMLXjZ1yOLzm8+JK9JgdtACAZYzhUVVA+Cdu3HI0tcP6g8CN4KA8z6easqrDpDJEHzU4N2zMF3MtwkAzaRz3I1kDLB9Y9ZAA1xbM0f4g6wHIPFj43XPt9Mpm8rb7Hsr11sNnv9zpz62ZyOpBE08yXOHhksI+kV53kzZ+pT6JFlaFY19bo4piRtEbMlsgHtydlw5965t9XwbXDp0+x7abPi1qRJmK8SGLtWqMmLNWqKMVaVojNm4KuipuCrEGbqckBdRkGpKhkiZKoyyE3FUZdCTlkzRCD1kzRDaY5LCxm0EVVpdrElpq58UTY3xxgNcHA3297rOB7QN3Ar36b06FtSlJtN/wAHjv1sq7HGO6OTUa2KgjqQxNPMlzh4ZLWPpFed5MyfqU+iRG5aquxSYM+8neT1WNb1W39UZNHaV0adPXSsQWDx2XTsf1MvfVTqvbh9qips+qLbBozbCDvA5u7fBbGRZqAEAIAQGCL70BFcZ1c4bVOLpaWMOO9zNqMn27BCAgOsfVLSQYfLNRRvbLF94byPfdg8sWJ4DPuQEL1O46I5n0zjYS9Zn4wMx3ge5cr1SniirF05/Y6GgtxJwfUuyB1wuXW8o6E1hjlq3RixVq1RmxRpV0VYoCrooZBViDN1IC6jIMEqCTQlVZKE3LNl0JOWbLoRes2aI4GlGMNpaeSZxyYOqObjk0DvWMIO6xQRrOarg5MpXV7o+cVxRrJLlhLpqggkdW93Z8CSQO9fUxiopJHz7eXll8QansKab/V3O7HTSkeG0pIJdhOC09KzYp4Y4m8mNAv7TvPegH6AEAIAQAgBACA1kjDgWuAIIIIO4g5EFAeUNY2jL8KxIiO4jLumpn8htXtfm05eHNRKKkmmSm08otnQfSZtbTtkGT29WVnJwG/2HeCvmb6Xp7MdOn2O7TYroZ6kvjNxcLWLzuZyWBZq0RmzcLRFWbhWRU2UkGVIMIDBUEmhVWSjRyoyyE3LNl0M6qW2XivNbPGx6K453KH1oaU/WpugiN4YXG54PkGRI5gZgH2rr+naX4ceOXN/wc3W38cuFcl/JcmpPQ/6jRdLK209SA9197I97Gdm+5Hb2LpHhLGQAgBACAEAIAQAgBACAi2sTQ9mJ0bojYStu6CQ+a+24+qdxQHmjC6+owmtcHtLXMdsTRHc5t//AIgrz6nTxuhwv9Dai51Syi+tG8fiqYmywu2mHeOLTxBHAr55qdE+GZ2U43R4okjicCLheuDUllHmkmnhigC0SKG4CsQZUkGVIMIDBUEmpCrgk1IVWicjOqqA3Ib/ANF5brVHZcz0V1uW7Kk1l6chgdTUz7yHKWQeaOLGn0ufJenQ6JzfxLOXQx1eqUVwQ/Ub6ltX5q5hV1DP+miN2A/vpAcsuLRvPbZdw5J6PAQAgBACAEAIAQAgBACAEBF9MNPaPDW/fybUlrthZZ0h5ZeaO02QHnLWNpn9q1DZBTsi2Rsgi5keL5bbtx7BbLmgGWjGI1NHIJIjst89jj1XjkRz7VNvpr1EcSWPPUivXKmX0vPgu7RTSyOqbtRkteMnsdz7OYXzup0l2jl3Xf8A2dujU1amPZ9iXU9c12/I+5TXqYS2exWyiUeW49aLr1pZ5HnZtsq2CMhspgZDZTAyY2VGBkRmla3ee7ispzjDmzSEJS5I5VbidgfNaN5K8M75WPhrX+z1xpjBcU2VLpnpy+UOhozsjMPlOTnDiGcvbvXZ0XokmlOzn2/2czVeqxX0w5dyr5onNN3g7+O4966M65Q2aPDGyM+TL00B1zUwjjp6qEUwY0Ma+Ifci1gLs3s96oXLjo6pkrGvie17HC7XNIIIPIhALIAQAgBACAEAIAQGk0zWNLnkNa0EucTYADeSUBResTXQXbUGGkgZtdUneefRDgPWPdzQFSR0kkzjJI53WN3PcS5zu25zPtK9VOllPd7I81upjDZbsfxRNZ5Dc/SO9dGumFfJHklOU/xMWkaTvWuDOLSJZq1ax1UYX5dI07BHBzcx7rrw6yvMcnq01n1YLT+oSx+uOfFfO3+mVT3h9L/wdurXWQ2lubxTubuuFzpaLU1fh3+x7I6qiz8W33HbMVeN9j7QqfMXw/Ev8F/gUy/C/wDIsMYd6I96n3CXZEfJx7mrsXdwACj56x8kT8rBc2Npa+Q8T3ZKUtXbyT/ghvT182v5G2y93ktJ7SvRV6VJvNkv2MbPUIraCObpLR9DSSzTOuWtOy0btp2TR4ldnS6WutqMEcvUaic05SZSDo7lfQqJyOIzIchcAg5EFGs7MrFb7DOfDGuzZ1TyO5eO3Rp7w2PRDUyjtPdD/RPTGswqW8TjsX68LiTG8ezge0LnThKDxI90JqSyj0hoHp5TYpHeI7EzR95C4jab2t9Jvb+iqWJWgBACAEAIAQCdRO2NjnvcGtaC5zibAAC5JKA81a09ZMmIydBSl7aVptYXBnO67wPN5N8UBFqLBxGNqSxdwbwHt5ldTT6RL6pnOv1Ll9MOXccvzXuweVbGkbLuCYLSlsOejU4MuIXoJ3Qyslbk6NwcLdhuqWQ4otFoWcMkz0hhFU2ogjmZ5MjQfiPG64Mk4vDO1F5WUOX0jTvAPcoJIzppi8FBAXOF5XZRRje48zyaOJWtVLseDO21VrJRldXTTSOkkkdtPNzYkAcgBwAC6cdLWljCOdLUzb5kt1e6ViB4gqiTC42ZIczETwJ9AnwuvPfpF+KKN6dU3tJl0RULLAgAg5g7we1c89wsIOxAVVrkxYF0dKw+TaST226oPjde/RV5fEeLWWYSiVl0a6eDn8QnNH1UaLQluJNaowaNm74GvGy8X5HiPYVSyqNixIrGcoPMTnNE9DMyaF7mFpuyRpI7j/UbiuPdRKp78jqU3KxeT0lqx1gx4pDsusypjA6SPg4bukZzHZwWBsThACAEAIAQFA699OzJIaCnf92z+8OB8t/+Hf0Rx7fYgIhgeCdBGJJB944XaD5g+K6Wkox9TOdqr8/SjE5uV0kjw5EHNU4LJmYG5okRN7C9lODLIbKYJyWhqc0gsXUkhyJLor8zvauVrqcPjR09HdlcDLMxWubAy5zcfJbxJ+C56R7igNMWzvrHvqCXOdmzkGcGtHABdzSKLrXCcXVykpviON0K9XCeXjMOgRxJUy4dWeIyxU7I6kksd/ZE72NO5pPo8uS4erUfiPhO3peL4a4ib43iLKanfM85MFx2ngF5oRcmkjeUlFZZ5uxStdUTyTPN3SOLj2ch4Lv1VqEVFHDtsc5NjWy1wZZMPbkmCU9xq1qrg2bFWtU4Ktj+lY17Sx4u05ELKytSWGWhNxeUcImfC6xksLiC07Ub+Dm8WuHEcCFw7a3XLDOxVYpxyeptDdJI8Qo46iPLaFns4sePKae/3WWZodtACAEBF9ZOkww/DpZgfvCOjhH+Y/IHuzPcgPNmhOFfWKh0st3Ni67ic9t5JIBJ353JW+nr45GF9nBEk2LT7Tiu5COxx5yOO4LTBTImWpgsmbQN3okRNi1lODPIWTAyK0dQ6KRkjDZzHBwPaFWcFKLiy8JuLTReWAVIr4m1F7nyXD0HDe23v71wLq3VLhZ3KrFZHiRHNakMTIog4HpiSYyAPJFtraPLML2+mqTk8cup4vUeHhSfMrkTj0Quzg4nA+4vh0sXTx9MD0QcNsNzJHwWdqlwPg5m1KjGac+RehwsOaLDIgW9lsl8w3vufTIq7WVjxe4UjHlzIT1zfIuHm9oC6ui0+F8R9eRzNZfl8CIPZdHBz8hZMDJghMDI3DVGDZs3DUwVbF6c2KNEZOtX4cKuldH57etGeO0Bu9h3LwaqniiezTW8LEtRelBpMQ+ryEiKqswgnJso8g24Xzb3hcc6x6XQAgBAeefpF40ZKyGmB6sEe24cNuT4NaPFAIYFSimoI2+dIOkf7XbvAWC6+krxFHK1VmZHLqXXK6SRz2xuQpwMmhamCyZmIZpgiXIVsmCmQspwMhZMDJI9CNJ3UE+1mYX2ErOY9ID0gvNqdOro469D0abUOqXg7etvEWTVFOY3BzOg2wRu67j8AsPT4OEZZ7m2vmpSi12IGV0MngMbSZJwW9pPpsIMPgZC69RNAw3H7tpYLuPbvt4rjUaTjtblyT/c612qUKko82ioTcm5zJ3nmuxg5OTFlOBkLJgZMOGSjBKEGtUYNGxQNU4K5N2hMEZOzhE+y4LGyJpCRD9OKPoK0vj6oktK0jKzr3Nv4hfvXC1EOGZ2tPPigep9E8W+t0NPUcZY2uP4rWd7wVgbnXQAgPJOndT9axup9ap6IexjhHl2dW/erRWWkRJ4TZMMXl4DcBYewZL6OqGEfPWTyzhuC9GDDJoWpgnJqWqMFkzQtTBZMTcFGC6EXX7VGC6wKw0hObifZ8VKiUncltEeBqtg8+TJJy424dnYquIznY2Dbi4WeSucbMSLc/1Vksmmdjc571olgrkSnpw7sPNQ0XhY4jJ0TmnNVwehTjJbG7bqcFXgVaEwUZuGqcFWzcNTBXJsGqcEZHNK6xVZIlMZawmbUEEnFrnMPscLj+Urja+GMM62hnnKLc+j7X9JhOwf3Mz2dxDZB3de3cuadEsxACA8cVFUI8SkkfchtTI48TlI4/qr1SUZpspZFyg0jr1GlUTjuf4fNdqPqFK7nHegufYQ/aGL1vD5q3uVPkj2+3wY/aCL1vD5p7lT5Ht93gwcfi9bw+aj3KnyT8hd4MHHYvW8PmnuVPkn5C7waHG4vW/L809xp8lvkrfBocYi5u/L81HuNPklaO3x+4vHpBEBntH+H5qfcqfJnL0+1vbBv+0UXreHzU+5U+SPbrvAftFF63h809yp8j267wanSCLhti+/IfFUl6hS+5Pt9vXBkaQw8neHzVl6lSu5Ht93gz+0UXreHzU+5U+R7dd4D9oovW8PmnuVPke3XeBvJjUbjcl3s2fmo9xp8mkdFal0/cBjMXrfl+ae40+Q9Fb4/c2GORet+X5p7lT5I+Rt8G4x6L1vD5p7lT5I+Qu8GRpBF63h809yp8ke33eDP7Qxet4fNT7lT5I9vu8GW6RxD0vD5p7lT5Ht93gSx3SCOen6MB21tNcLjLK9/wBV4dXqa7Y4iezSaayqWZFs/RrP/SVY/wA5n/j+QXOOgXEgBAeK8e/vdR/rS/zuQDBACAEAIAQAgBACAEAIAQAgBACAEAIAQAgBACAEAID0B9Gv+6Vf+sz+RAXGgP/Z"/>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61" y="3681826"/>
            <a:ext cx="806090" cy="806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827584" y="4626415"/>
            <a:ext cx="896399" cy="369332"/>
          </a:xfrm>
          <a:prstGeom prst="rect">
            <a:avLst/>
          </a:prstGeom>
        </p:spPr>
        <p:txBody>
          <a:bodyPr wrap="none">
            <a:spAutoFit/>
          </a:bodyPr>
          <a:lstStyle/>
          <a:p>
            <a:r>
              <a:rPr lang="ru-RU" b="1" dirty="0" smtClean="0">
                <a:solidFill>
                  <a:schemeClr val="accent1">
                    <a:lumMod val="75000"/>
                  </a:schemeClr>
                </a:solidFill>
              </a:rPr>
              <a:t>Клиент</a:t>
            </a:r>
            <a:endParaRPr lang="ru-RU" dirty="0">
              <a:solidFill>
                <a:schemeClr val="accent1">
                  <a:lumMod val="75000"/>
                </a:schemeClr>
              </a:solidFill>
            </a:endParaRPr>
          </a:p>
        </p:txBody>
      </p:sp>
      <p:sp>
        <p:nvSpPr>
          <p:cNvPr id="11" name="Прямоугольник 10"/>
          <p:cNvSpPr/>
          <p:nvPr/>
        </p:nvSpPr>
        <p:spPr>
          <a:xfrm>
            <a:off x="2410205" y="4487916"/>
            <a:ext cx="1296189" cy="646331"/>
          </a:xfrm>
          <a:prstGeom prst="rect">
            <a:avLst/>
          </a:prstGeom>
        </p:spPr>
        <p:txBody>
          <a:bodyPr wrap="none">
            <a:spAutoFit/>
          </a:bodyPr>
          <a:lstStyle/>
          <a:p>
            <a:pPr algn="ctr"/>
            <a:r>
              <a:rPr lang="ru-RU" b="1" dirty="0" smtClean="0">
                <a:solidFill>
                  <a:schemeClr val="accent1">
                    <a:lumMod val="75000"/>
                  </a:schemeClr>
                </a:solidFill>
              </a:rPr>
              <a:t>Сотрудник </a:t>
            </a:r>
          </a:p>
          <a:p>
            <a:pPr algn="ctr"/>
            <a:r>
              <a:rPr lang="ru-RU" b="1" dirty="0" smtClean="0">
                <a:solidFill>
                  <a:schemeClr val="accent1">
                    <a:lumMod val="75000"/>
                  </a:schemeClr>
                </a:solidFill>
              </a:rPr>
              <a:t>банка</a:t>
            </a:r>
            <a:endParaRPr lang="ru-RU" dirty="0">
              <a:solidFill>
                <a:schemeClr val="accent1">
                  <a:lumMod val="75000"/>
                </a:schemeClr>
              </a:solidFill>
            </a:endParaRPr>
          </a:p>
        </p:txBody>
      </p:sp>
      <p:sp>
        <p:nvSpPr>
          <p:cNvPr id="9" name="Двойная стрелка влево/вправо 8"/>
          <p:cNvSpPr/>
          <p:nvPr/>
        </p:nvSpPr>
        <p:spPr>
          <a:xfrm>
            <a:off x="1878968" y="3926003"/>
            <a:ext cx="513437" cy="966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1" name="Схема 30"/>
          <p:cNvGraphicFramePr/>
          <p:nvPr>
            <p:extLst>
              <p:ext uri="{D42A27DB-BD31-4B8C-83A1-F6EECF244321}">
                <p14:modId xmlns:p14="http://schemas.microsoft.com/office/powerpoint/2010/main" val="2455366629"/>
              </p:ext>
            </p:extLst>
          </p:nvPr>
        </p:nvGraphicFramePr>
        <p:xfrm>
          <a:off x="3048000" y="2060848"/>
          <a:ext cx="5988496" cy="3879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5" name="Двойная стрелка влево/вправо 34"/>
          <p:cNvSpPr/>
          <p:nvPr/>
        </p:nvSpPr>
        <p:spPr>
          <a:xfrm>
            <a:off x="3455033" y="3926003"/>
            <a:ext cx="513437" cy="966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9000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2"/>
          <p:cNvPicPr/>
          <p:nvPr/>
        </p:nvPicPr>
        <p:blipFill>
          <a:blip r:embed="rId2"/>
          <a:stretch>
            <a:fillRect/>
          </a:stretch>
        </p:blipFill>
        <p:spPr>
          <a:xfrm>
            <a:off x="107504" y="764703"/>
            <a:ext cx="8928992" cy="5400601"/>
          </a:xfrm>
          <a:prstGeom prst="rect">
            <a:avLst/>
          </a:prstGeom>
        </p:spPr>
      </p:pic>
    </p:spTree>
    <p:extLst>
      <p:ext uri="{BB962C8B-B14F-4D97-AF65-F5344CB8AC3E}">
        <p14:creationId xmlns:p14="http://schemas.microsoft.com/office/powerpoint/2010/main" val="2040237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22"/>
          <p:cNvPicPr/>
          <p:nvPr/>
        </p:nvPicPr>
        <p:blipFill>
          <a:blip r:embed="rId2"/>
          <a:stretch>
            <a:fillRect/>
          </a:stretch>
        </p:blipFill>
        <p:spPr>
          <a:xfrm>
            <a:off x="539552" y="1349828"/>
            <a:ext cx="7920880" cy="4201886"/>
          </a:xfrm>
          <a:prstGeom prst="rect">
            <a:avLst/>
          </a:prstGeom>
        </p:spPr>
      </p:pic>
    </p:spTree>
    <p:extLst>
      <p:ext uri="{BB962C8B-B14F-4D97-AF65-F5344CB8AC3E}">
        <p14:creationId xmlns:p14="http://schemas.microsoft.com/office/powerpoint/2010/main" val="93879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5806" y="736041"/>
            <a:ext cx="7580610" cy="830997"/>
          </a:xfrm>
          <a:prstGeom prst="rect">
            <a:avLst/>
          </a:prstGeom>
          <a:noFill/>
        </p:spPr>
        <p:txBody>
          <a:bodyPr wrap="square" rtlCol="0">
            <a:spAutoFit/>
          </a:bodyPr>
          <a:lstStyle/>
          <a:p>
            <a:r>
              <a:rPr lang="ru-RU" sz="2400" b="1" dirty="0" smtClean="0">
                <a:solidFill>
                  <a:srgbClr val="002060"/>
                </a:solidFill>
              </a:rPr>
              <a:t>Традиционные трудности при организации </a:t>
            </a:r>
            <a:r>
              <a:rPr lang="ru-RU" sz="2400" b="1" dirty="0" err="1" smtClean="0">
                <a:solidFill>
                  <a:srgbClr val="002060"/>
                </a:solidFill>
              </a:rPr>
              <a:t>продуктоориентированной</a:t>
            </a:r>
            <a:r>
              <a:rPr lang="ru-RU" sz="2400" b="1" dirty="0" smtClean="0">
                <a:solidFill>
                  <a:srgbClr val="002060"/>
                </a:solidFill>
              </a:rPr>
              <a:t> работы банка с клиентами:</a:t>
            </a:r>
            <a:endParaRPr lang="ru-RU" sz="2400" b="1" dirty="0">
              <a:solidFill>
                <a:srgbClr val="002060"/>
              </a:solidFill>
            </a:endParaRPr>
          </a:p>
        </p:txBody>
      </p:sp>
      <p:sp>
        <p:nvSpPr>
          <p:cNvPr id="5" name="TextBox 4"/>
          <p:cNvSpPr txBox="1"/>
          <p:nvPr/>
        </p:nvSpPr>
        <p:spPr>
          <a:xfrm>
            <a:off x="2627783" y="2060848"/>
            <a:ext cx="5688633" cy="1077218"/>
          </a:xfrm>
          <a:prstGeom prst="rect">
            <a:avLst/>
          </a:prstGeom>
          <a:noFill/>
        </p:spPr>
        <p:txBody>
          <a:bodyPr wrap="square" rtlCol="0">
            <a:spAutoFit/>
          </a:bodyPr>
          <a:lstStyle/>
          <a:p>
            <a:r>
              <a:rPr lang="ru-RU" sz="1600" dirty="0" smtClean="0"/>
              <a:t>Сотрудник при работе с клиентом вынужден обращаться к множеству отдельных систем, что усложняет процесс выполнения операций, приводит к дублированию некоторых действий и снижает оперативность обслуживания.</a:t>
            </a:r>
            <a:endParaRPr lang="ru-RU" sz="1600" dirty="0"/>
          </a:p>
        </p:txBody>
      </p:sp>
      <p:sp>
        <p:nvSpPr>
          <p:cNvPr id="7" name="TextBox 6"/>
          <p:cNvSpPr txBox="1"/>
          <p:nvPr/>
        </p:nvSpPr>
        <p:spPr>
          <a:xfrm>
            <a:off x="817698" y="3578094"/>
            <a:ext cx="7416825" cy="584775"/>
          </a:xfrm>
          <a:prstGeom prst="rect">
            <a:avLst/>
          </a:prstGeom>
          <a:noFill/>
        </p:spPr>
        <p:txBody>
          <a:bodyPr wrap="square" rtlCol="0">
            <a:spAutoFit/>
          </a:bodyPr>
          <a:lstStyle/>
          <a:p>
            <a:r>
              <a:rPr lang="ru-RU" sz="1600" dirty="0"/>
              <a:t>Отсутствие единого профиля клиента приводит к потери эффективного диалога с потребителем </a:t>
            </a:r>
            <a:r>
              <a:rPr lang="ru-RU" sz="1600" dirty="0" smtClean="0"/>
              <a:t>при продвижении </a:t>
            </a:r>
            <a:r>
              <a:rPr lang="ru-RU" sz="1600" dirty="0"/>
              <a:t>новых продуктов и  услуг.</a:t>
            </a:r>
          </a:p>
        </p:txBody>
      </p:sp>
      <p:sp>
        <p:nvSpPr>
          <p:cNvPr id="8" name="TextBox 7"/>
          <p:cNvSpPr txBox="1"/>
          <p:nvPr/>
        </p:nvSpPr>
        <p:spPr>
          <a:xfrm>
            <a:off x="771624" y="4365104"/>
            <a:ext cx="7416825" cy="1077218"/>
          </a:xfrm>
          <a:prstGeom prst="rect">
            <a:avLst/>
          </a:prstGeom>
          <a:noFill/>
        </p:spPr>
        <p:txBody>
          <a:bodyPr wrap="square" rtlCol="0">
            <a:spAutoFit/>
          </a:bodyPr>
          <a:lstStyle/>
          <a:p>
            <a:r>
              <a:rPr lang="ru-RU" sz="1600" dirty="0" smtClean="0"/>
              <a:t>Размытая картина взаимоотношений с клиентом не позволяет произвести анализ доходности клиента и отследить целесообразность работы с ним. Как следствие, происходит несоответствие между потраченными ресурсами на обслуживание потребителя  и принесенной </a:t>
            </a:r>
            <a:r>
              <a:rPr lang="ru-RU" sz="1600" dirty="0"/>
              <a:t>им </a:t>
            </a:r>
            <a:r>
              <a:rPr lang="ru-RU" sz="1600" dirty="0" smtClean="0"/>
              <a:t>прибылью.</a:t>
            </a:r>
            <a:endParaRPr lang="ru-RU" sz="1600" dirty="0"/>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458" y="1951509"/>
            <a:ext cx="1495549" cy="1495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9860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7195" y="767403"/>
            <a:ext cx="7356808" cy="461665"/>
          </a:xfrm>
          <a:prstGeom prst="rect">
            <a:avLst/>
          </a:prstGeom>
          <a:noFill/>
        </p:spPr>
        <p:txBody>
          <a:bodyPr wrap="square" rtlCol="0">
            <a:spAutoFit/>
          </a:bodyPr>
          <a:lstStyle/>
          <a:p>
            <a:r>
              <a:rPr lang="ru-RU" sz="2400" b="1" dirty="0" smtClean="0">
                <a:solidFill>
                  <a:srgbClr val="002060"/>
                </a:solidFill>
              </a:rPr>
              <a:t>Ориентированность на клиента</a:t>
            </a:r>
            <a:endParaRPr lang="ru-RU" sz="2400" b="1" dirty="0">
              <a:solidFill>
                <a:srgbClr val="002060"/>
              </a:solidFill>
            </a:endParaRPr>
          </a:p>
        </p:txBody>
      </p:sp>
      <p:sp>
        <p:nvSpPr>
          <p:cNvPr id="3" name="Прямоугольник 2"/>
          <p:cNvSpPr/>
          <p:nvPr/>
        </p:nvSpPr>
        <p:spPr>
          <a:xfrm>
            <a:off x="983191" y="1484784"/>
            <a:ext cx="7344816" cy="4154984"/>
          </a:xfrm>
          <a:prstGeom prst="rect">
            <a:avLst/>
          </a:prstGeom>
        </p:spPr>
        <p:txBody>
          <a:bodyPr wrap="square">
            <a:spAutoFit/>
          </a:bodyPr>
          <a:lstStyle/>
          <a:p>
            <a:pPr>
              <a:lnSpc>
                <a:spcPct val="150000"/>
              </a:lnSpc>
            </a:pPr>
            <a:r>
              <a:rPr lang="ru-RU" sz="1600" b="1" dirty="0"/>
              <a:t>Для лучшего понимания своих </a:t>
            </a:r>
            <a:r>
              <a:rPr lang="ru-RU" sz="1600" b="1" dirty="0" smtClean="0"/>
              <a:t>клиентов, накопления </a:t>
            </a:r>
            <a:r>
              <a:rPr lang="ru-RU" sz="1600" b="1" dirty="0"/>
              <a:t>данных о взаимодействии с ними и упрощения работы менеджеров банка путем объединения всех рабочих программ в едином </a:t>
            </a:r>
            <a:r>
              <a:rPr lang="ru-RU" sz="1600" b="1" dirty="0" smtClean="0"/>
              <a:t>рабочем окне </a:t>
            </a:r>
            <a:r>
              <a:rPr lang="ru-RU" sz="1600" b="1" dirty="0"/>
              <a:t>компания «Е-Консалтинг» разработала </a:t>
            </a:r>
            <a:r>
              <a:rPr lang="ru-RU" sz="1600" b="1" dirty="0" err="1"/>
              <a:t>клиентоориентированное</a:t>
            </a:r>
            <a:r>
              <a:rPr lang="ru-RU" sz="1600" b="1" dirty="0"/>
              <a:t> решение на платформе </a:t>
            </a:r>
            <a:r>
              <a:rPr lang="ru-RU" sz="1600" b="1" dirty="0" err="1"/>
              <a:t>Microsoft</a:t>
            </a:r>
            <a:r>
              <a:rPr lang="ru-RU" sz="1600" b="1" dirty="0"/>
              <a:t> </a:t>
            </a:r>
            <a:r>
              <a:rPr lang="ru-RU" sz="1600" b="1" dirty="0" err="1"/>
              <a:t>Dynamics</a:t>
            </a:r>
            <a:r>
              <a:rPr lang="ru-RU" sz="1600" b="1" dirty="0"/>
              <a:t> </a:t>
            </a:r>
            <a:r>
              <a:rPr lang="ru-RU" sz="1600" b="1" dirty="0" smtClean="0"/>
              <a:t>CRM – </a:t>
            </a:r>
            <a:r>
              <a:rPr lang="ru-RU" sz="1600" b="1" dirty="0" err="1"/>
              <a:t>XRM®Banking</a:t>
            </a:r>
            <a:r>
              <a:rPr lang="ru-RU" sz="1600" b="1" dirty="0"/>
              <a:t>.</a:t>
            </a:r>
            <a:endParaRPr lang="en-US" sz="1600" b="1" dirty="0"/>
          </a:p>
          <a:p>
            <a:endParaRPr lang="ru-RU" sz="1600" dirty="0"/>
          </a:p>
          <a:p>
            <a:r>
              <a:rPr lang="ru-RU" sz="1600" dirty="0"/>
              <a:t>Данное решение предназначено для автоматизации таких функций управления, как: </a:t>
            </a:r>
            <a:endParaRPr lang="en-US" sz="1600" dirty="0"/>
          </a:p>
          <a:p>
            <a:pPr marL="342900" indent="-342900">
              <a:buFont typeface="Wingdings" pitchFamily="2" charset="2"/>
              <a:buChar char="§"/>
            </a:pPr>
            <a:r>
              <a:rPr lang="ru-RU" sz="1600" dirty="0"/>
              <a:t>управление развития корпоративного бизнеса, </a:t>
            </a:r>
            <a:endParaRPr lang="en-US" sz="1600" dirty="0"/>
          </a:p>
          <a:p>
            <a:pPr marL="342900" indent="-342900">
              <a:buFont typeface="Wingdings" pitchFamily="2" charset="2"/>
              <a:buChar char="§"/>
            </a:pPr>
            <a:r>
              <a:rPr lang="ru-RU" sz="1600" dirty="0"/>
              <a:t>управление развития розничного бизнеса, </a:t>
            </a:r>
            <a:endParaRPr lang="en-US" sz="1600" dirty="0"/>
          </a:p>
          <a:p>
            <a:pPr marL="342900" indent="-342900">
              <a:buFont typeface="Wingdings" pitchFamily="2" charset="2"/>
              <a:buChar char="§"/>
            </a:pPr>
            <a:r>
              <a:rPr lang="ru-RU" sz="1600" dirty="0"/>
              <a:t>управление развития региональной сети, </a:t>
            </a:r>
            <a:endParaRPr lang="ru-RU" sz="1600" dirty="0" smtClean="0"/>
          </a:p>
          <a:p>
            <a:pPr marL="342900" indent="-342900">
              <a:buFont typeface="Wingdings" pitchFamily="2" charset="2"/>
              <a:buChar char="§"/>
            </a:pPr>
            <a:r>
              <a:rPr lang="ru-RU" sz="1600" dirty="0" smtClean="0"/>
              <a:t>кредитное </a:t>
            </a:r>
            <a:r>
              <a:rPr lang="ru-RU" sz="1600" dirty="0"/>
              <a:t>управление, </a:t>
            </a:r>
            <a:endParaRPr lang="en-US" sz="1600" dirty="0"/>
          </a:p>
          <a:p>
            <a:pPr marL="342900" indent="-342900">
              <a:buFont typeface="Wingdings" pitchFamily="2" charset="2"/>
              <a:buChar char="§"/>
            </a:pPr>
            <a:r>
              <a:rPr lang="ru-RU" sz="1600" dirty="0"/>
              <a:t>управление маркетингом и рекламой </a:t>
            </a:r>
            <a:endParaRPr lang="en-US" sz="1600" dirty="0"/>
          </a:p>
          <a:p>
            <a:pPr marL="342900" indent="-342900">
              <a:buFont typeface="Wingdings" pitchFamily="2" charset="2"/>
              <a:buChar char="§"/>
            </a:pPr>
            <a:r>
              <a:rPr lang="ru-RU" sz="1600" dirty="0"/>
              <a:t>и другие.</a:t>
            </a:r>
          </a:p>
        </p:txBody>
      </p:sp>
    </p:spTree>
    <p:extLst>
      <p:ext uri="{BB962C8B-B14F-4D97-AF65-F5344CB8AC3E}">
        <p14:creationId xmlns:p14="http://schemas.microsoft.com/office/powerpoint/2010/main" val="4080427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8739" y="1412776"/>
            <a:ext cx="7416825" cy="3046988"/>
          </a:xfrm>
          <a:prstGeom prst="rect">
            <a:avLst/>
          </a:prstGeom>
          <a:noFill/>
        </p:spPr>
        <p:txBody>
          <a:bodyPr wrap="square" rtlCol="0">
            <a:spAutoFit/>
          </a:bodyPr>
          <a:lstStyle/>
          <a:p>
            <a:pPr marL="285750" indent="-285750">
              <a:buFont typeface="Wingdings" pitchFamily="2" charset="2"/>
              <a:buChar char="ü"/>
            </a:pPr>
            <a:r>
              <a:rPr lang="ru-RU" sz="1600" dirty="0" smtClean="0"/>
              <a:t>Простой интерфейс </a:t>
            </a:r>
            <a:r>
              <a:rPr lang="ru-RU" sz="1600" dirty="0"/>
              <a:t>помогает снизить затраты </a:t>
            </a:r>
            <a:r>
              <a:rPr lang="ru-RU" sz="1600" dirty="0" smtClean="0"/>
              <a:t>на </a:t>
            </a:r>
            <a:r>
              <a:rPr lang="ru-RU" sz="1600" dirty="0"/>
              <a:t>обучение </a:t>
            </a:r>
            <a:r>
              <a:rPr lang="ru-RU" sz="1600" dirty="0" smtClean="0"/>
              <a:t>персонала и </a:t>
            </a:r>
            <a:r>
              <a:rPr lang="ru-RU" sz="1600" dirty="0"/>
              <a:t>в то же время открывает перед </a:t>
            </a:r>
            <a:r>
              <a:rPr lang="ru-RU" sz="1600" dirty="0" smtClean="0"/>
              <a:t>пользователями </a:t>
            </a:r>
            <a:r>
              <a:rPr lang="ru-RU" sz="1600" dirty="0"/>
              <a:t>возможности для более эффективной работы </a:t>
            </a:r>
            <a:r>
              <a:rPr lang="ru-RU" sz="1600" dirty="0" smtClean="0"/>
              <a:t>с банковскими приложениями.</a:t>
            </a:r>
          </a:p>
          <a:p>
            <a:pPr marL="285750" indent="-285750">
              <a:buFont typeface="Wingdings" pitchFamily="2" charset="2"/>
              <a:buChar char="ü"/>
            </a:pPr>
            <a:endParaRPr lang="ru-RU" sz="1600" dirty="0"/>
          </a:p>
          <a:p>
            <a:pPr marL="285750" indent="-285750">
              <a:buFont typeface="Wingdings" pitchFamily="2" charset="2"/>
              <a:buChar char="ü"/>
            </a:pPr>
            <a:r>
              <a:rPr lang="ru-RU" sz="1600" dirty="0" smtClean="0"/>
              <a:t>Устранение дублирования операций и сокращение времени обслуживания клиентов. </a:t>
            </a:r>
          </a:p>
          <a:p>
            <a:pPr marL="285750" indent="-285750">
              <a:buFont typeface="Wingdings" pitchFamily="2" charset="2"/>
              <a:buChar char="ü"/>
            </a:pPr>
            <a:endParaRPr lang="ru-RU" sz="1600" dirty="0"/>
          </a:p>
          <a:p>
            <a:pPr marL="285750" indent="-285750">
              <a:buFont typeface="Wingdings" pitchFamily="2" charset="2"/>
              <a:buChar char="ü"/>
            </a:pPr>
            <a:r>
              <a:rPr lang="ru-RU" sz="1600" dirty="0" smtClean="0"/>
              <a:t>Единый профиль клиента позволяет видеть полную картину взаимоотношений с клиентом и использовать </a:t>
            </a:r>
            <a:r>
              <a:rPr lang="ru-RU" sz="1600" dirty="0"/>
              <a:t>накопленные </a:t>
            </a:r>
            <a:endParaRPr lang="ru-RU" sz="1600" dirty="0" smtClean="0"/>
          </a:p>
          <a:p>
            <a:pPr marL="285750" indent="-285750">
              <a:buFont typeface="Wingdings" pitchFamily="2" charset="2"/>
              <a:buChar char="ü"/>
            </a:pPr>
            <a:r>
              <a:rPr lang="ru-RU" sz="1600" dirty="0" smtClean="0"/>
              <a:t>данные </a:t>
            </a:r>
            <a:r>
              <a:rPr lang="ru-RU" sz="1600" dirty="0"/>
              <a:t>для лучшего понимания </a:t>
            </a:r>
            <a:r>
              <a:rPr lang="ru-RU" sz="1600" dirty="0" smtClean="0"/>
              <a:t>его </a:t>
            </a:r>
          </a:p>
          <a:p>
            <a:pPr marL="285750" indent="-285750">
              <a:buFont typeface="Wingdings" pitchFamily="2" charset="2"/>
              <a:buChar char="ü"/>
            </a:pPr>
            <a:r>
              <a:rPr lang="ru-RU" sz="1600" dirty="0" smtClean="0"/>
              <a:t>потребностей и обращений. </a:t>
            </a:r>
            <a:endParaRPr lang="ru-RU" sz="1600" dirty="0"/>
          </a:p>
          <a:p>
            <a:endParaRPr lang="ru-RU" sz="1600" dirty="0"/>
          </a:p>
        </p:txBody>
      </p:sp>
      <p:sp>
        <p:nvSpPr>
          <p:cNvPr id="13" name="TextBox 12"/>
          <p:cNvSpPr txBox="1"/>
          <p:nvPr/>
        </p:nvSpPr>
        <p:spPr>
          <a:xfrm>
            <a:off x="959608" y="736041"/>
            <a:ext cx="7356808" cy="461665"/>
          </a:xfrm>
          <a:prstGeom prst="rect">
            <a:avLst/>
          </a:prstGeom>
          <a:noFill/>
        </p:spPr>
        <p:txBody>
          <a:bodyPr wrap="square" rtlCol="0">
            <a:spAutoFit/>
          </a:bodyPr>
          <a:lstStyle/>
          <a:p>
            <a:r>
              <a:rPr lang="ru-RU" sz="2400" b="1" dirty="0" smtClean="0">
                <a:solidFill>
                  <a:srgbClr val="002060"/>
                </a:solidFill>
              </a:rPr>
              <a:t>Преимущества</a:t>
            </a:r>
            <a:r>
              <a:rPr lang="en-US" sz="2400" b="1" dirty="0" smtClean="0">
                <a:solidFill>
                  <a:srgbClr val="002060"/>
                </a:solidFill>
              </a:rPr>
              <a:t> </a:t>
            </a:r>
            <a:r>
              <a:rPr lang="ru-RU" sz="2400" b="1" dirty="0">
                <a:solidFill>
                  <a:srgbClr val="002060"/>
                </a:solidFill>
              </a:rPr>
              <a:t>единого рабочего окна оператора </a:t>
            </a:r>
            <a:r>
              <a:rPr lang="ru-RU" sz="2400" b="1" dirty="0" smtClean="0">
                <a:solidFill>
                  <a:srgbClr val="002060"/>
                </a:solidFill>
              </a:rPr>
              <a:t>:</a:t>
            </a:r>
            <a:endParaRPr lang="ru-RU" sz="2400" b="1" dirty="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399132"/>
            <a:ext cx="2960737" cy="291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858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W:\Сотрудники\Косько\3D people\3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780928"/>
            <a:ext cx="1388251" cy="13882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1392" y="812611"/>
            <a:ext cx="7356808" cy="923330"/>
          </a:xfrm>
          <a:prstGeom prst="rect">
            <a:avLst/>
          </a:prstGeom>
          <a:noFill/>
        </p:spPr>
        <p:txBody>
          <a:bodyPr wrap="square" rtlCol="0">
            <a:spAutoFit/>
          </a:bodyPr>
          <a:lstStyle/>
          <a:p>
            <a:r>
              <a:rPr lang="en-US" b="1" dirty="0" err="1" smtClean="0">
                <a:solidFill>
                  <a:srgbClr val="002060"/>
                </a:solidFill>
              </a:rPr>
              <a:t>XRM®Banking</a:t>
            </a:r>
            <a:r>
              <a:rPr lang="ru-RU" b="1" dirty="0" smtClean="0">
                <a:solidFill>
                  <a:srgbClr val="002060"/>
                </a:solidFill>
              </a:rPr>
              <a:t> </a:t>
            </a:r>
            <a:r>
              <a:rPr lang="ru-RU" dirty="0" smtClean="0">
                <a:solidFill>
                  <a:srgbClr val="002060"/>
                </a:solidFill>
              </a:rPr>
              <a:t>предоставляет </a:t>
            </a:r>
            <a:r>
              <a:rPr lang="ru-RU" dirty="0">
                <a:solidFill>
                  <a:srgbClr val="002060"/>
                </a:solidFill>
              </a:rPr>
              <a:t>эффективные инструменты </a:t>
            </a:r>
            <a:r>
              <a:rPr lang="ru-RU" dirty="0" smtClean="0">
                <a:solidFill>
                  <a:srgbClr val="002060"/>
                </a:solidFill>
              </a:rPr>
              <a:t>для продажи </a:t>
            </a:r>
            <a:r>
              <a:rPr lang="ru-RU" dirty="0">
                <a:solidFill>
                  <a:srgbClr val="002060"/>
                </a:solidFill>
              </a:rPr>
              <a:t>услуг </a:t>
            </a:r>
            <a:r>
              <a:rPr lang="ru-RU" dirty="0" smtClean="0">
                <a:solidFill>
                  <a:srgbClr val="002060"/>
                </a:solidFill>
              </a:rPr>
              <a:t>клиентам</a:t>
            </a:r>
            <a:r>
              <a:rPr lang="ru-RU" dirty="0">
                <a:solidFill>
                  <a:srgbClr val="002060"/>
                </a:solidFill>
              </a:rPr>
              <a:t> </a:t>
            </a:r>
            <a:r>
              <a:rPr lang="ru-RU" dirty="0" smtClean="0">
                <a:solidFill>
                  <a:srgbClr val="002060"/>
                </a:solidFill>
              </a:rPr>
              <a:t>и осуществления контроля работы менеджеров</a:t>
            </a:r>
            <a:r>
              <a:rPr lang="en-US" dirty="0" smtClean="0">
                <a:solidFill>
                  <a:srgbClr val="002060"/>
                </a:solidFill>
              </a:rPr>
              <a:t> </a:t>
            </a:r>
            <a:r>
              <a:rPr lang="ru-RU" dirty="0" smtClean="0">
                <a:solidFill>
                  <a:srgbClr val="002060"/>
                </a:solidFill>
              </a:rPr>
              <a:t>руководителями департаментов:</a:t>
            </a:r>
            <a:endParaRPr lang="ru-RU" dirty="0">
              <a:solidFill>
                <a:srgbClr val="002060"/>
              </a:solidFill>
            </a:endParaRPr>
          </a:p>
        </p:txBody>
      </p:sp>
      <p:graphicFrame>
        <p:nvGraphicFramePr>
          <p:cNvPr id="13" name="Схема 12"/>
          <p:cNvGraphicFramePr/>
          <p:nvPr>
            <p:extLst>
              <p:ext uri="{D42A27DB-BD31-4B8C-83A1-F6EECF244321}">
                <p14:modId xmlns:p14="http://schemas.microsoft.com/office/powerpoint/2010/main" val="3570560438"/>
              </p:ext>
            </p:extLst>
          </p:nvPr>
        </p:nvGraphicFramePr>
        <p:xfrm>
          <a:off x="-36512" y="1412776"/>
          <a:ext cx="9217023" cy="5867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3" descr="W:\Сотрудники\Косько\3D people\336 - копия.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90248" y="2448095"/>
            <a:ext cx="1721084" cy="1721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997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124744"/>
            <a:ext cx="7344816" cy="4524315"/>
          </a:xfrm>
          <a:prstGeom prst="rect">
            <a:avLst/>
          </a:prstGeom>
        </p:spPr>
        <p:txBody>
          <a:bodyPr wrap="square">
            <a:spAutoFit/>
          </a:bodyPr>
          <a:lstStyle/>
          <a:p>
            <a:pPr marL="285750" indent="-285750">
              <a:lnSpc>
                <a:spcPct val="150000"/>
              </a:lnSpc>
              <a:buFont typeface="Wingdings" pitchFamily="2" charset="2"/>
              <a:buChar char="ü"/>
            </a:pPr>
            <a:r>
              <a:rPr lang="ru-RU" sz="1600" dirty="0"/>
              <a:t>Управление списками клиентов; Импорт/экспорт списков клиентов; </a:t>
            </a:r>
            <a:r>
              <a:rPr lang="ru-RU" sz="1600" dirty="0" smtClean="0"/>
              <a:t>сегментация </a:t>
            </a:r>
            <a:r>
              <a:rPr lang="ru-RU" sz="1600" dirty="0"/>
              <a:t>клиентов по совокупности критериев; планирование встреч, звонков задач по клиенту ручное и </a:t>
            </a:r>
            <a:r>
              <a:rPr lang="ru-RU" sz="1600" dirty="0" smtClean="0"/>
              <a:t>автоматическое;</a:t>
            </a:r>
            <a:endParaRPr lang="ru-RU" sz="1600" dirty="0"/>
          </a:p>
          <a:p>
            <a:pPr marL="285750" indent="-285750">
              <a:lnSpc>
                <a:spcPct val="150000"/>
              </a:lnSpc>
              <a:buFont typeface="Wingdings" pitchFamily="2" charset="2"/>
              <a:buChar char="ü"/>
            </a:pPr>
            <a:r>
              <a:rPr lang="ru-RU" sz="1600" dirty="0" smtClean="0"/>
              <a:t>Классификация </a:t>
            </a:r>
            <a:r>
              <a:rPr lang="ru-RU" sz="1600" dirty="0"/>
              <a:t>клиентов по калькулируемым параметрам (</a:t>
            </a:r>
            <a:r>
              <a:rPr lang="en-US" sz="1600" dirty="0"/>
              <a:t>cross-sell ratio, product usage activity, customer value)</a:t>
            </a:r>
            <a:r>
              <a:rPr lang="ru-RU" sz="1600" dirty="0"/>
              <a:t>; возможность расчета </a:t>
            </a:r>
            <a:r>
              <a:rPr lang="ru-RU" sz="1600" dirty="0" err="1"/>
              <a:t>Customer</a:t>
            </a:r>
            <a:r>
              <a:rPr lang="ru-RU" sz="1600" dirty="0"/>
              <a:t> </a:t>
            </a:r>
            <a:r>
              <a:rPr lang="ru-RU" sz="1600" dirty="0" err="1"/>
              <a:t>Value</a:t>
            </a:r>
            <a:r>
              <a:rPr lang="ru-RU" sz="1600" dirty="0"/>
              <a:t> и доходности отдельных клиентов и групп </a:t>
            </a:r>
            <a:r>
              <a:rPr lang="ru-RU" sz="1600" dirty="0" smtClean="0"/>
              <a:t>согласно </a:t>
            </a:r>
            <a:r>
              <a:rPr lang="ru-RU" sz="1600" dirty="0"/>
              <a:t>принятой методике расчета значений; </a:t>
            </a:r>
          </a:p>
          <a:p>
            <a:pPr marL="285750" indent="-285750">
              <a:lnSpc>
                <a:spcPct val="150000"/>
              </a:lnSpc>
              <a:buFont typeface="Wingdings" pitchFamily="2" charset="2"/>
              <a:buChar char="ü"/>
            </a:pPr>
            <a:r>
              <a:rPr lang="ru-RU" sz="1600" dirty="0" err="1"/>
              <a:t>Cross-sell</a:t>
            </a:r>
            <a:r>
              <a:rPr lang="ru-RU" sz="1600" dirty="0"/>
              <a:t> кампании – Планирование; возможность определения целевого сегмента; запуск процесса перекрестной продажи при наступлении определенного события (изменения) в профиле пользователя; </a:t>
            </a:r>
            <a:r>
              <a:rPr lang="ru-RU" sz="1600" dirty="0" smtClean="0"/>
              <a:t>возможность </a:t>
            </a:r>
            <a:r>
              <a:rPr lang="ru-RU" sz="1600" dirty="0"/>
              <a:t>измерять эффективность проведения кампании по каждому каналу коммуникации, в разрезе продуктов, регионов и маркетингового </a:t>
            </a:r>
            <a:r>
              <a:rPr lang="ru-RU" sz="1600" dirty="0" smtClean="0"/>
              <a:t>сегмента.</a:t>
            </a:r>
            <a:endParaRPr lang="ru-RU" sz="1600" dirty="0"/>
          </a:p>
        </p:txBody>
      </p:sp>
      <p:sp>
        <p:nvSpPr>
          <p:cNvPr id="5" name="Прямоугольник 4"/>
          <p:cNvSpPr/>
          <p:nvPr/>
        </p:nvSpPr>
        <p:spPr>
          <a:xfrm>
            <a:off x="899592" y="755412"/>
            <a:ext cx="5047023" cy="369332"/>
          </a:xfrm>
          <a:prstGeom prst="rect">
            <a:avLst/>
          </a:prstGeom>
        </p:spPr>
        <p:txBody>
          <a:bodyPr wrap="none">
            <a:spAutoFit/>
          </a:bodyPr>
          <a:lstStyle/>
          <a:p>
            <a:r>
              <a:rPr lang="ru-RU" b="1" dirty="0" smtClean="0">
                <a:solidFill>
                  <a:srgbClr val="002060"/>
                </a:solidFill>
              </a:rPr>
              <a:t>Дополнительные возможности для менеджера:</a:t>
            </a:r>
            <a:endParaRPr lang="ru-RU" dirty="0"/>
          </a:p>
        </p:txBody>
      </p:sp>
    </p:spTree>
    <p:extLst>
      <p:ext uri="{BB962C8B-B14F-4D97-AF65-F5344CB8AC3E}">
        <p14:creationId xmlns:p14="http://schemas.microsoft.com/office/powerpoint/2010/main" val="1008797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539552" y="4581128"/>
            <a:ext cx="3951382" cy="1621344"/>
          </a:xfrm>
          <a:prstGeom prst="roundRect">
            <a:avLst/>
          </a:prstGeom>
          <a:solidFill>
            <a:schemeClr val="bg1">
              <a:lumMod val="85000"/>
            </a:schemeClr>
          </a:solidFill>
          <a:ln>
            <a:noFill/>
          </a:ln>
          <a:effectLst>
            <a:glow rad="228600">
              <a:schemeClr val="accent1">
                <a:satMod val="175000"/>
                <a:alpha val="40000"/>
              </a:schemeClr>
            </a:glo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11500"/>
                    </a14:imgEffect>
                    <a14:imgEffect>
                      <a14:saturation sat="75000"/>
                    </a14:imgEffect>
                  </a14:imgLayer>
                </a14:imgProps>
              </a:ext>
              <a:ext uri="{28A0092B-C50C-407E-A947-70E740481C1C}">
                <a14:useLocalDpi xmlns:a14="http://schemas.microsoft.com/office/drawing/2010/main" val="0"/>
              </a:ext>
            </a:extLst>
          </a:blip>
          <a:srcRect r="36969"/>
          <a:stretch/>
        </p:blipFill>
        <p:spPr>
          <a:xfrm>
            <a:off x="7160700" y="4059888"/>
            <a:ext cx="1227724" cy="2142584"/>
          </a:xfrm>
          <a:prstGeom prst="rect">
            <a:avLst/>
          </a:prstGeom>
          <a:solidFill>
            <a:schemeClr val="bg1">
              <a:lumMod val="85000"/>
            </a:schemeClr>
          </a:solidFill>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val="0"/>
              </a:ext>
            </a:extLst>
          </a:blip>
          <a:srcRect l="11074" t="18500" r="12726" b="3299"/>
          <a:stretch/>
        </p:blipFill>
        <p:spPr>
          <a:xfrm>
            <a:off x="6936952" y="692696"/>
            <a:ext cx="1451472" cy="1662277"/>
          </a:xfrm>
          <a:prstGeom prst="rect">
            <a:avLst/>
          </a:prstGeom>
        </p:spPr>
      </p:pic>
      <p:pic>
        <p:nvPicPr>
          <p:cNvPr id="1026" name="Picture 2" descr="\\e-consulting.com.ua\e-net\UserMyDocs\babmak\My Documents\АИС преза\marketing-campaig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9539" y="2420888"/>
            <a:ext cx="1602011" cy="16020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5576" y="694437"/>
            <a:ext cx="1974964" cy="830997"/>
          </a:xfrm>
          <a:prstGeom prst="rect">
            <a:avLst/>
          </a:prstGeom>
          <a:noFill/>
        </p:spPr>
        <p:txBody>
          <a:bodyPr wrap="none" rtlCol="0">
            <a:spAutoFit/>
          </a:bodyPr>
          <a:lstStyle/>
          <a:p>
            <a:r>
              <a:rPr lang="ru-RU" sz="2400" b="1" dirty="0" smtClean="0">
                <a:solidFill>
                  <a:schemeClr val="tx2">
                    <a:lumMod val="75000"/>
                  </a:schemeClr>
                </a:solidFill>
              </a:rPr>
              <a:t>Управление </a:t>
            </a:r>
          </a:p>
          <a:p>
            <a:r>
              <a:rPr lang="ru-RU" sz="2400" b="1" dirty="0" smtClean="0">
                <a:solidFill>
                  <a:schemeClr val="tx2">
                    <a:lumMod val="75000"/>
                  </a:schemeClr>
                </a:solidFill>
              </a:rPr>
              <a:t>маркетингом</a:t>
            </a:r>
            <a:endParaRPr lang="ru-RU" sz="2400" b="1" dirty="0">
              <a:solidFill>
                <a:schemeClr val="tx2">
                  <a:lumMod val="75000"/>
                </a:schemeClr>
              </a:solidFill>
            </a:endParaRPr>
          </a:p>
        </p:txBody>
      </p:sp>
      <p:sp>
        <p:nvSpPr>
          <p:cNvPr id="5" name="Прямоугольник 4"/>
          <p:cNvSpPr/>
          <p:nvPr/>
        </p:nvSpPr>
        <p:spPr>
          <a:xfrm>
            <a:off x="3779912" y="844181"/>
            <a:ext cx="4032448" cy="2585323"/>
          </a:xfrm>
          <a:prstGeom prst="rect">
            <a:avLst/>
          </a:prstGeom>
        </p:spPr>
        <p:txBody>
          <a:bodyPr wrap="square">
            <a:spAutoFit/>
          </a:bodyPr>
          <a:lstStyle/>
          <a:p>
            <a:r>
              <a:rPr lang="ru-RU" b="1" dirty="0" smtClean="0">
                <a:solidFill>
                  <a:schemeClr val="accent1">
                    <a:lumMod val="75000"/>
                  </a:schemeClr>
                </a:solidFill>
              </a:rPr>
              <a:t>Мероприятия</a:t>
            </a:r>
            <a:endParaRPr lang="ru-RU" dirty="0">
              <a:solidFill>
                <a:schemeClr val="accent1">
                  <a:lumMod val="75000"/>
                </a:schemeClr>
              </a:solidFill>
            </a:endParaRPr>
          </a:p>
          <a:p>
            <a:pPr marL="285750" indent="-285750">
              <a:lnSpc>
                <a:spcPct val="150000"/>
              </a:lnSpc>
              <a:buFont typeface="Arial" pitchFamily="34" charset="0"/>
              <a:buChar char="•"/>
            </a:pPr>
            <a:r>
              <a:rPr lang="ru-RU" sz="1200" b="1" dirty="0" smtClean="0">
                <a:solidFill>
                  <a:schemeClr val="accent1">
                    <a:lumMod val="75000"/>
                  </a:schemeClr>
                </a:solidFill>
              </a:rPr>
              <a:t>Планирование маркетинговых кампаний</a:t>
            </a:r>
          </a:p>
          <a:p>
            <a:pPr marL="285750" indent="-285750">
              <a:lnSpc>
                <a:spcPct val="150000"/>
              </a:lnSpc>
              <a:buFont typeface="Arial" pitchFamily="34" charset="0"/>
              <a:buChar char="•"/>
            </a:pPr>
            <a:r>
              <a:rPr lang="ru-RU" sz="1200" dirty="0" smtClean="0"/>
              <a:t>Импорт </a:t>
            </a:r>
            <a:r>
              <a:rPr lang="ru-RU" sz="1200" dirty="0"/>
              <a:t>результатов </a:t>
            </a:r>
            <a:r>
              <a:rPr lang="ru-RU" sz="1200" dirty="0" smtClean="0"/>
              <a:t>кампании</a:t>
            </a:r>
            <a:endParaRPr lang="ru-RU" sz="1200" dirty="0" smtClean="0">
              <a:solidFill>
                <a:schemeClr val="accent1">
                  <a:lumMod val="75000"/>
                </a:schemeClr>
              </a:solidFill>
            </a:endParaRPr>
          </a:p>
          <a:p>
            <a:pPr marL="285750" indent="-285750">
              <a:lnSpc>
                <a:spcPct val="150000"/>
              </a:lnSpc>
              <a:buFont typeface="Arial" pitchFamily="34" charset="0"/>
              <a:buChar char="•"/>
            </a:pPr>
            <a:r>
              <a:rPr lang="ru-RU" sz="1200" dirty="0"/>
              <a:t>Отслеживание исходной </a:t>
            </a:r>
            <a:endParaRPr lang="en-US" sz="1200" dirty="0" smtClean="0"/>
          </a:p>
          <a:p>
            <a:pPr>
              <a:lnSpc>
                <a:spcPct val="150000"/>
              </a:lnSpc>
            </a:pPr>
            <a:r>
              <a:rPr lang="ru-RU" sz="1200" dirty="0" smtClean="0"/>
              <a:t>маркетинговой </a:t>
            </a:r>
            <a:r>
              <a:rPr lang="ru-RU" sz="1200" dirty="0"/>
              <a:t>кампании в привязке </a:t>
            </a:r>
            <a:endParaRPr lang="en-US" sz="1200" dirty="0" smtClean="0"/>
          </a:p>
          <a:p>
            <a:pPr>
              <a:lnSpc>
                <a:spcPct val="150000"/>
              </a:lnSpc>
            </a:pPr>
            <a:r>
              <a:rPr lang="ru-RU" sz="1200" dirty="0" smtClean="0"/>
              <a:t>к </a:t>
            </a:r>
            <a:r>
              <a:rPr lang="ru-RU" sz="1200" dirty="0"/>
              <a:t>созданному клиенту </a:t>
            </a:r>
          </a:p>
          <a:p>
            <a:pPr marL="285750" indent="-285750">
              <a:lnSpc>
                <a:spcPct val="150000"/>
              </a:lnSpc>
              <a:buFont typeface="Arial" pitchFamily="34" charset="0"/>
              <a:buChar char="•"/>
            </a:pPr>
            <a:r>
              <a:rPr lang="ru-RU" sz="1200" dirty="0" smtClean="0"/>
              <a:t>Фиксирование </a:t>
            </a:r>
            <a:r>
              <a:rPr lang="ru-RU" sz="1200" dirty="0"/>
              <a:t>предпочтений клиентов по тематике семинаров в </a:t>
            </a:r>
            <a:r>
              <a:rPr lang="ru-RU" sz="1200" dirty="0" smtClean="0"/>
              <a:t>системе</a:t>
            </a:r>
          </a:p>
          <a:p>
            <a:pPr marL="285750" lvl="0" indent="-285750">
              <a:lnSpc>
                <a:spcPct val="150000"/>
              </a:lnSpc>
              <a:buFont typeface="Arial" pitchFamily="34" charset="0"/>
              <a:buChar char="•"/>
            </a:pPr>
            <a:r>
              <a:rPr lang="ru-RU" sz="1200" dirty="0"/>
              <a:t>Анализ результатов мероприятий и </a:t>
            </a:r>
            <a:r>
              <a:rPr lang="ru-RU" sz="1200" dirty="0" smtClean="0"/>
              <a:t>кампаний</a:t>
            </a:r>
            <a:endParaRPr lang="ru-RU" sz="1200" dirty="0"/>
          </a:p>
        </p:txBody>
      </p:sp>
      <p:sp>
        <p:nvSpPr>
          <p:cNvPr id="6" name="Прямоугольник 5"/>
          <p:cNvSpPr/>
          <p:nvPr/>
        </p:nvSpPr>
        <p:spPr>
          <a:xfrm>
            <a:off x="4355976" y="3513489"/>
            <a:ext cx="3804057" cy="2723823"/>
          </a:xfrm>
          <a:prstGeom prst="rect">
            <a:avLst/>
          </a:prstGeom>
        </p:spPr>
        <p:txBody>
          <a:bodyPr wrap="square">
            <a:spAutoFit/>
          </a:bodyPr>
          <a:lstStyle/>
          <a:p>
            <a:pPr>
              <a:lnSpc>
                <a:spcPct val="150000"/>
              </a:lnSpc>
            </a:pPr>
            <a:r>
              <a:rPr lang="ru-RU" b="1" dirty="0" smtClean="0">
                <a:solidFill>
                  <a:schemeClr val="accent1">
                    <a:lumMod val="75000"/>
                  </a:schemeClr>
                </a:solidFill>
              </a:rPr>
              <a:t>Поздравления</a:t>
            </a:r>
            <a:endParaRPr lang="ru-RU" dirty="0">
              <a:solidFill>
                <a:schemeClr val="accent1">
                  <a:lumMod val="75000"/>
                </a:schemeClr>
              </a:solidFill>
            </a:endParaRPr>
          </a:p>
          <a:p>
            <a:pPr marL="285750" indent="-285750">
              <a:lnSpc>
                <a:spcPct val="150000"/>
              </a:lnSpc>
              <a:buFont typeface="Arial" pitchFamily="34" charset="0"/>
              <a:buChar char="•"/>
            </a:pPr>
            <a:r>
              <a:rPr lang="ru-RU" sz="1200" dirty="0"/>
              <a:t>Фиксирование дня рождения </a:t>
            </a:r>
            <a:r>
              <a:rPr lang="ru-RU" sz="1200" dirty="0" smtClean="0"/>
              <a:t>клиента</a:t>
            </a:r>
          </a:p>
          <a:p>
            <a:pPr marL="285750" indent="-285750">
              <a:lnSpc>
                <a:spcPct val="150000"/>
              </a:lnSpc>
              <a:buFont typeface="Arial" pitchFamily="34" charset="0"/>
              <a:buChar char="•"/>
            </a:pPr>
            <a:r>
              <a:rPr lang="ru-RU" sz="1200" dirty="0" smtClean="0"/>
              <a:t>Возможность </a:t>
            </a:r>
            <a:r>
              <a:rPr lang="ru-RU" sz="1200" dirty="0"/>
              <a:t>отбора клиентов в </a:t>
            </a:r>
            <a:endParaRPr lang="en-US" sz="1200" dirty="0" smtClean="0"/>
          </a:p>
          <a:p>
            <a:pPr>
              <a:lnSpc>
                <a:spcPct val="150000"/>
              </a:lnSpc>
            </a:pPr>
            <a:r>
              <a:rPr lang="ru-RU" sz="1200" dirty="0" smtClean="0"/>
              <a:t>маркетинговый </a:t>
            </a:r>
            <a:r>
              <a:rPr lang="ru-RU" sz="1200" dirty="0"/>
              <a:t>список для поздравления</a:t>
            </a:r>
          </a:p>
          <a:p>
            <a:pPr marL="285750" indent="-285750">
              <a:lnSpc>
                <a:spcPct val="150000"/>
              </a:lnSpc>
              <a:buFont typeface="Arial" pitchFamily="34" charset="0"/>
              <a:buChar char="•"/>
            </a:pPr>
            <a:r>
              <a:rPr lang="ru-RU" sz="1200" dirty="0"/>
              <a:t>Сохранение в системе истории </a:t>
            </a:r>
            <a:endParaRPr lang="en-US" sz="1200" dirty="0" smtClean="0"/>
          </a:p>
          <a:p>
            <a:pPr>
              <a:lnSpc>
                <a:spcPct val="150000"/>
              </a:lnSpc>
            </a:pPr>
            <a:r>
              <a:rPr lang="ru-RU" sz="1200" dirty="0" smtClean="0"/>
              <a:t>поздравлений</a:t>
            </a:r>
          </a:p>
          <a:p>
            <a:pPr marL="742950" lvl="1" indent="-285750">
              <a:lnSpc>
                <a:spcPct val="150000"/>
              </a:lnSpc>
              <a:buFont typeface="Arial" pitchFamily="34" charset="0"/>
              <a:buChar char="•"/>
            </a:pPr>
            <a:r>
              <a:rPr lang="ru-RU" sz="1200" dirty="0" smtClean="0">
                <a:solidFill>
                  <a:schemeClr val="accent1">
                    <a:lumMod val="75000"/>
                  </a:schemeClr>
                </a:solidFill>
              </a:rPr>
              <a:t>Письмо</a:t>
            </a:r>
          </a:p>
          <a:p>
            <a:pPr marL="742950" lvl="1" indent="-285750">
              <a:lnSpc>
                <a:spcPct val="150000"/>
              </a:lnSpc>
              <a:buFont typeface="Arial" pitchFamily="34" charset="0"/>
              <a:buChar char="•"/>
            </a:pPr>
            <a:r>
              <a:rPr lang="ru-RU" sz="1200" dirty="0" smtClean="0">
                <a:solidFill>
                  <a:schemeClr val="accent1">
                    <a:lumMod val="75000"/>
                  </a:schemeClr>
                </a:solidFill>
              </a:rPr>
              <a:t>Подарок</a:t>
            </a:r>
          </a:p>
          <a:p>
            <a:pPr marL="742950" lvl="1" indent="-285750">
              <a:lnSpc>
                <a:spcPct val="150000"/>
              </a:lnSpc>
              <a:buFont typeface="Arial" pitchFamily="34" charset="0"/>
              <a:buChar char="•"/>
            </a:pPr>
            <a:r>
              <a:rPr lang="ru-RU" sz="1200" dirty="0" smtClean="0">
                <a:solidFill>
                  <a:schemeClr val="accent1">
                    <a:lumMod val="75000"/>
                  </a:schemeClr>
                </a:solidFill>
              </a:rPr>
              <a:t>Приглашение на мероприятие</a:t>
            </a:r>
          </a:p>
        </p:txBody>
      </p:sp>
      <p:sp>
        <p:nvSpPr>
          <p:cNvPr id="15" name="Прямоугольник 14"/>
          <p:cNvSpPr/>
          <p:nvPr/>
        </p:nvSpPr>
        <p:spPr>
          <a:xfrm>
            <a:off x="773832" y="4687976"/>
            <a:ext cx="3510136" cy="1477328"/>
          </a:xfrm>
          <a:prstGeom prst="rect">
            <a:avLst/>
          </a:prstGeom>
          <a:ln>
            <a:noFill/>
          </a:ln>
          <a:effectLst>
            <a:glow rad="101600">
              <a:schemeClr val="accent1">
                <a:satMod val="175000"/>
                <a:alpha val="40000"/>
              </a:schemeClr>
            </a:glow>
          </a:effectLst>
          <a:scene3d>
            <a:camera prst="isometricOffAxis1Right"/>
            <a:lightRig rig="threePt" dir="t"/>
          </a:scene3d>
          <a:sp3d>
            <a:bevelT/>
          </a:sp3d>
        </p:spPr>
        <p:txBody>
          <a:bodyPr wrap="square">
            <a:spAutoFit/>
          </a:bodyPr>
          <a:lstStyle/>
          <a:p>
            <a:pPr>
              <a:lnSpc>
                <a:spcPct val="150000"/>
              </a:lnSpc>
            </a:pPr>
            <a:r>
              <a:rPr lang="ru-RU" sz="1200" b="1" dirty="0">
                <a:solidFill>
                  <a:schemeClr val="accent1">
                    <a:lumMod val="75000"/>
                  </a:schemeClr>
                </a:solidFill>
              </a:rPr>
              <a:t>Контроль качества продажи и удовлетворенности клиентов</a:t>
            </a:r>
          </a:p>
          <a:p>
            <a:pPr algn="just">
              <a:lnSpc>
                <a:spcPct val="150000"/>
              </a:lnSpc>
            </a:pPr>
            <a:r>
              <a:rPr lang="ru-RU" sz="1200" dirty="0">
                <a:solidFill>
                  <a:schemeClr val="tx2">
                    <a:lumMod val="50000"/>
                  </a:schemeClr>
                </a:solidFill>
              </a:rPr>
              <a:t>Для контроля </a:t>
            </a:r>
            <a:r>
              <a:rPr lang="en-US" sz="1200" dirty="0">
                <a:solidFill>
                  <a:schemeClr val="tx2">
                    <a:lumMod val="50000"/>
                  </a:schemeClr>
                </a:solidFill>
              </a:rPr>
              <a:t>Customer Satisfaction Index</a:t>
            </a:r>
            <a:r>
              <a:rPr lang="ru-RU" sz="1200" dirty="0">
                <a:solidFill>
                  <a:schemeClr val="tx2">
                    <a:lumMod val="50000"/>
                  </a:schemeClr>
                </a:solidFill>
              </a:rPr>
              <a:t> (</a:t>
            </a:r>
            <a:r>
              <a:rPr lang="en-US" sz="1200" dirty="0">
                <a:solidFill>
                  <a:schemeClr val="tx2">
                    <a:lumMod val="50000"/>
                  </a:schemeClr>
                </a:solidFill>
              </a:rPr>
              <a:t>CSI</a:t>
            </a:r>
            <a:r>
              <a:rPr lang="ru-RU" sz="1200" dirty="0">
                <a:solidFill>
                  <a:schemeClr val="tx2">
                    <a:lumMod val="50000"/>
                  </a:schemeClr>
                </a:solidFill>
              </a:rPr>
              <a:t>) реализован процесс получения обратной связи от клиента после завершения продажи.</a:t>
            </a:r>
          </a:p>
        </p:txBody>
      </p:sp>
      <p:pic>
        <p:nvPicPr>
          <p:cNvPr id="16" name="Picture 2" descr="\\e-consulting.com.ua\e-net\UserMyDocs\babmak\My Documents\Мои полученные файлы\Шестере4нка.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000" y="1484784"/>
            <a:ext cx="3111037" cy="3111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0973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задержка 7"/>
          <p:cNvSpPr/>
          <p:nvPr/>
        </p:nvSpPr>
        <p:spPr>
          <a:xfrm rot="10800000">
            <a:off x="3347864" y="1210309"/>
            <a:ext cx="5047774" cy="5243027"/>
          </a:xfrm>
          <a:prstGeom prst="flowChartDelay">
            <a:avLst/>
          </a:prstGeom>
          <a:solidFill>
            <a:schemeClr val="bg1">
              <a:lumMod val="8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5" name="Picture 3" descr="\\e-consulting.com.ua\e-net\UserMyDocs\babmak\My Documents\презентация АИС\презентация АИС\анализ.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2801"/>
            <a:ext cx="3096344" cy="329322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742628" y="4550847"/>
            <a:ext cx="4572000" cy="646331"/>
          </a:xfrm>
          <a:prstGeom prst="rect">
            <a:avLst/>
          </a:prstGeom>
        </p:spPr>
        <p:txBody>
          <a:bodyPr>
            <a:spAutoFit/>
          </a:bodyPr>
          <a:lstStyle/>
          <a:p>
            <a:r>
              <a:rPr lang="ru-RU" b="1" dirty="0">
                <a:solidFill>
                  <a:schemeClr val="accent6">
                    <a:lumMod val="75000"/>
                  </a:schemeClr>
                </a:solidFill>
              </a:rPr>
              <a:t>АНАЛИЗ РЕЗУЛЬТАТОВ </a:t>
            </a:r>
          </a:p>
          <a:p>
            <a:r>
              <a:rPr lang="ru-RU" b="1" dirty="0" smtClean="0">
                <a:solidFill>
                  <a:schemeClr val="accent6">
                    <a:lumMod val="75000"/>
                  </a:schemeClr>
                </a:solidFill>
              </a:rPr>
              <a:t>ПОД </a:t>
            </a:r>
            <a:r>
              <a:rPr lang="ru-RU" b="1" dirty="0">
                <a:solidFill>
                  <a:schemeClr val="accent6">
                    <a:lumMod val="75000"/>
                  </a:schemeClr>
                </a:solidFill>
              </a:rPr>
              <a:t>ЛЮБЫМ УГЛОМ</a:t>
            </a:r>
          </a:p>
        </p:txBody>
      </p:sp>
      <p:sp>
        <p:nvSpPr>
          <p:cNvPr id="30" name="Шестиугольник 4"/>
          <p:cNvSpPr/>
          <p:nvPr/>
        </p:nvSpPr>
        <p:spPr>
          <a:xfrm>
            <a:off x="6359552" y="1706166"/>
            <a:ext cx="1007017" cy="473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200" b="1" u="sng" kern="1200" dirty="0" smtClean="0">
                <a:solidFill>
                  <a:schemeClr val="accent6">
                    <a:lumMod val="75000"/>
                  </a:schemeClr>
                </a:solidFill>
              </a:rPr>
              <a:t>Исполнители</a:t>
            </a:r>
            <a:endParaRPr lang="ru-RU" sz="1200" b="1" u="sng" kern="1200" dirty="0">
              <a:solidFill>
                <a:schemeClr val="accent6">
                  <a:lumMod val="75000"/>
                </a:schemeClr>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1556" y="2132855"/>
            <a:ext cx="1326833" cy="995125"/>
          </a:xfrm>
          <a:prstGeom prst="rect">
            <a:avLst/>
          </a:prstGeom>
        </p:spPr>
      </p:pic>
      <p:sp>
        <p:nvSpPr>
          <p:cNvPr id="31" name="Шестиугольник 8"/>
          <p:cNvSpPr/>
          <p:nvPr/>
        </p:nvSpPr>
        <p:spPr>
          <a:xfrm>
            <a:off x="4403559" y="2564904"/>
            <a:ext cx="1665398" cy="4263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200" b="1" u="sng" kern="1200" dirty="0" smtClean="0">
                <a:solidFill>
                  <a:schemeClr val="accent6">
                    <a:lumMod val="75000"/>
                  </a:schemeClr>
                </a:solidFill>
              </a:rPr>
              <a:t>География </a:t>
            </a:r>
            <a:r>
              <a:rPr lang="ru-RU" sz="1200" b="1" u="sng" dirty="0" smtClean="0">
                <a:solidFill>
                  <a:schemeClr val="accent6">
                    <a:lumMod val="75000"/>
                  </a:schemeClr>
                </a:solidFill>
              </a:rPr>
              <a:t>продаж</a:t>
            </a:r>
            <a:endParaRPr lang="ru-RU" sz="1200" b="1" u="sng" kern="1200" dirty="0">
              <a:solidFill>
                <a:schemeClr val="accent6">
                  <a:lumMod val="75000"/>
                </a:schemeClr>
              </a:solidFill>
            </a:endParaRPr>
          </a:p>
        </p:txBody>
      </p:sp>
      <p:sp>
        <p:nvSpPr>
          <p:cNvPr id="32" name="Шестиугольник 10"/>
          <p:cNvSpPr/>
          <p:nvPr/>
        </p:nvSpPr>
        <p:spPr>
          <a:xfrm>
            <a:off x="6622418" y="3240047"/>
            <a:ext cx="1290491" cy="5856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ru-RU" sz="1200" b="1" u="sng" kern="1200" dirty="0" smtClean="0">
                <a:solidFill>
                  <a:schemeClr val="accent6">
                    <a:lumMod val="75000"/>
                  </a:schemeClr>
                </a:solidFill>
              </a:rPr>
              <a:t>Подразделения</a:t>
            </a:r>
            <a:endParaRPr lang="ru-RU" sz="1200" b="1" u="sng" kern="1200" dirty="0">
              <a:solidFill>
                <a:schemeClr val="accent6">
                  <a:lumMod val="75000"/>
                </a:schemeClr>
              </a:solidFill>
            </a:endParaRPr>
          </a:p>
        </p:txBody>
      </p:sp>
      <p:pic>
        <p:nvPicPr>
          <p:cNvPr id="1026" name="Picture 2" descr="\\e-consulting.com.ua\e-net\UserMyDocs\babmak\My Documents\Мои полученные файлы\veliki_ukrain3545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7237" y="3010111"/>
            <a:ext cx="1538042" cy="10455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Схема 3"/>
          <p:cNvGraphicFramePr/>
          <p:nvPr>
            <p:extLst>
              <p:ext uri="{D42A27DB-BD31-4B8C-83A1-F6EECF244321}">
                <p14:modId xmlns:p14="http://schemas.microsoft.com/office/powerpoint/2010/main" val="2614017548"/>
              </p:ext>
            </p:extLst>
          </p:nvPr>
        </p:nvGraphicFramePr>
        <p:xfrm>
          <a:off x="6620127" y="3628824"/>
          <a:ext cx="1504628" cy="10030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Прямоугольник 4"/>
          <p:cNvSpPr/>
          <p:nvPr/>
        </p:nvSpPr>
        <p:spPr>
          <a:xfrm>
            <a:off x="2567504" y="4828614"/>
            <a:ext cx="4572000" cy="489365"/>
          </a:xfrm>
          <a:prstGeom prst="rect">
            <a:avLst/>
          </a:prstGeom>
        </p:spPr>
        <p:txBody>
          <a:bodyPr>
            <a:spAutoFit/>
          </a:bodyPr>
          <a:lstStyle/>
          <a:p>
            <a:pPr lvl="0" algn="ctr" defTabSz="533400">
              <a:lnSpc>
                <a:spcPct val="90000"/>
              </a:lnSpc>
              <a:spcBef>
                <a:spcPct val="0"/>
              </a:spcBef>
              <a:spcAft>
                <a:spcPct val="35000"/>
              </a:spcAft>
            </a:pPr>
            <a:r>
              <a:rPr lang="ru-RU" sz="1200" b="1" dirty="0">
                <a:solidFill>
                  <a:schemeClr val="accent6">
                    <a:lumMod val="75000"/>
                  </a:schemeClr>
                </a:solidFill>
              </a:rPr>
              <a:t>Период</a:t>
            </a:r>
          </a:p>
          <a:p>
            <a:pPr lvl="0" algn="ctr" defTabSz="533400">
              <a:lnSpc>
                <a:spcPct val="90000"/>
              </a:lnSpc>
              <a:spcBef>
                <a:spcPct val="0"/>
              </a:spcBef>
              <a:spcAft>
                <a:spcPct val="35000"/>
              </a:spcAft>
            </a:pPr>
            <a:r>
              <a:rPr lang="ru-RU" sz="1200" b="1" dirty="0">
                <a:solidFill>
                  <a:schemeClr val="accent6">
                    <a:lumMod val="75000"/>
                  </a:schemeClr>
                </a:solidFill>
              </a:rPr>
              <a:t>(с </a:t>
            </a:r>
            <a:r>
              <a:rPr lang="ru-RU" sz="1200" b="1" dirty="0" smtClean="0">
                <a:solidFill>
                  <a:schemeClr val="accent6">
                    <a:lumMod val="75000"/>
                  </a:schemeClr>
                </a:solidFill>
              </a:rPr>
              <a:t>детализацией)</a:t>
            </a:r>
            <a:endParaRPr lang="ru-RU" sz="1200" b="1" dirty="0">
              <a:solidFill>
                <a:schemeClr val="accent6">
                  <a:lumMod val="75000"/>
                </a:schemeClr>
              </a:solidFill>
            </a:endParaRPr>
          </a:p>
        </p:txBody>
      </p:sp>
      <p:sp>
        <p:nvSpPr>
          <p:cNvPr id="6" name="TextBox 5"/>
          <p:cNvSpPr txBox="1"/>
          <p:nvPr/>
        </p:nvSpPr>
        <p:spPr>
          <a:xfrm>
            <a:off x="6622418" y="5032384"/>
            <a:ext cx="1590500" cy="276999"/>
          </a:xfrm>
          <a:prstGeom prst="rect">
            <a:avLst/>
          </a:prstGeom>
          <a:noFill/>
        </p:spPr>
        <p:txBody>
          <a:bodyPr wrap="none" rtlCol="0">
            <a:spAutoFit/>
          </a:bodyPr>
          <a:lstStyle/>
          <a:p>
            <a:r>
              <a:rPr lang="uk-UA" sz="1200" b="1" dirty="0" smtClean="0">
                <a:solidFill>
                  <a:schemeClr val="accent6">
                    <a:lumMod val="75000"/>
                  </a:schemeClr>
                </a:solidFill>
              </a:rPr>
              <a:t>Продукт</a:t>
            </a:r>
            <a:r>
              <a:rPr lang="ru-RU" sz="1200" b="1" dirty="0" smtClean="0">
                <a:solidFill>
                  <a:schemeClr val="accent6">
                    <a:lumMod val="75000"/>
                  </a:schemeClr>
                </a:solidFill>
              </a:rPr>
              <a:t>ы, кампании</a:t>
            </a:r>
            <a:endParaRPr lang="ru-RU" sz="1200" b="1" dirty="0">
              <a:solidFill>
                <a:schemeClr val="accent6">
                  <a:lumMod val="75000"/>
                </a:schemeClr>
              </a:solidFill>
            </a:endParaRPr>
          </a:p>
        </p:txBody>
      </p:sp>
      <p:sp>
        <p:nvSpPr>
          <p:cNvPr id="33" name="Куб 32"/>
          <p:cNvSpPr/>
          <p:nvPr/>
        </p:nvSpPr>
        <p:spPr>
          <a:xfrm>
            <a:off x="6984116" y="5373216"/>
            <a:ext cx="795681" cy="663066"/>
          </a:xfrm>
          <a:prstGeom prst="cube">
            <a:avLst/>
          </a:prstGeom>
          <a:solidFill>
            <a:schemeClr val="bg1">
              <a:lumMod val="85000"/>
            </a:schemeClr>
          </a:solidFill>
          <a:ln>
            <a:solidFill>
              <a:schemeClr val="bg1">
                <a:lumMod val="9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6732240" y="5733256"/>
            <a:ext cx="634329"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a:p>
        </p:txBody>
      </p:sp>
      <p:sp>
        <p:nvSpPr>
          <p:cNvPr id="35" name="Прямоугольник 34"/>
          <p:cNvSpPr/>
          <p:nvPr/>
        </p:nvSpPr>
        <p:spPr>
          <a:xfrm>
            <a:off x="6803182" y="5795391"/>
            <a:ext cx="492444" cy="307777"/>
          </a:xfrm>
          <a:prstGeom prst="rect">
            <a:avLst/>
          </a:prstGeom>
        </p:spPr>
        <p:txBody>
          <a:bodyPr wrap="none">
            <a:spAutoFit/>
          </a:bodyPr>
          <a:lstStyle/>
          <a:p>
            <a:pPr algn="ctr"/>
            <a:r>
              <a:rPr lang="en-US" sz="1400" b="1" dirty="0">
                <a:solidFill>
                  <a:schemeClr val="bg1"/>
                </a:solidFill>
              </a:rPr>
              <a:t>Sale</a:t>
            </a:r>
            <a:endParaRPr lang="ru-RU" sz="1400" b="1" dirty="0">
              <a:solidFill>
                <a:schemeClr val="bg1"/>
              </a:solidFill>
            </a:endParaRPr>
          </a:p>
        </p:txBody>
      </p:sp>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90829" y="5418540"/>
            <a:ext cx="2090859" cy="53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Прямоугольник 21"/>
          <p:cNvSpPr/>
          <p:nvPr/>
        </p:nvSpPr>
        <p:spPr>
          <a:xfrm>
            <a:off x="4853504" y="709117"/>
            <a:ext cx="3480953" cy="369332"/>
          </a:xfrm>
          <a:prstGeom prst="rect">
            <a:avLst/>
          </a:prstGeom>
        </p:spPr>
        <p:txBody>
          <a:bodyPr wrap="none">
            <a:spAutoFit/>
          </a:bodyPr>
          <a:lstStyle/>
          <a:p>
            <a:r>
              <a:rPr lang="ru-RU" b="1" dirty="0" smtClean="0">
                <a:solidFill>
                  <a:srgbClr val="002060"/>
                </a:solidFill>
              </a:rPr>
              <a:t>Возможности для руководителя </a:t>
            </a:r>
            <a:endParaRPr lang="ru-RU" dirty="0"/>
          </a:p>
        </p:txBody>
      </p:sp>
    </p:spTree>
    <p:extLst>
      <p:ext uri="{BB962C8B-B14F-4D97-AF65-F5344CB8AC3E}">
        <p14:creationId xmlns:p14="http://schemas.microsoft.com/office/powerpoint/2010/main" val="1474673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044" y="1340768"/>
            <a:ext cx="6271220" cy="4932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948264" y="1484784"/>
            <a:ext cx="1296144" cy="738664"/>
          </a:xfrm>
          <a:prstGeom prst="rect">
            <a:avLst/>
          </a:prstGeom>
          <a:solidFill>
            <a:schemeClr val="bg1">
              <a:lumMod val="50000"/>
            </a:schemeClr>
          </a:solidFill>
          <a:ln>
            <a:noFill/>
          </a:ln>
          <a:effectLst>
            <a:reflection endPos="0" dir="5400000" sy="-100000" algn="bl" rotWithShape="0"/>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ru-RU" sz="1400" b="1" dirty="0" smtClean="0">
                <a:solidFill>
                  <a:schemeClr val="accent6">
                    <a:lumMod val="75000"/>
                  </a:schemeClr>
                </a:solidFill>
              </a:rPr>
              <a:t>Подробная детализация </a:t>
            </a:r>
          </a:p>
          <a:p>
            <a:r>
              <a:rPr lang="ru-RU" sz="1400" b="1" dirty="0" smtClean="0">
                <a:solidFill>
                  <a:schemeClr val="accent6">
                    <a:lumMod val="75000"/>
                  </a:schemeClr>
                </a:solidFill>
              </a:rPr>
              <a:t>данных</a:t>
            </a:r>
            <a:endParaRPr lang="ru-RU" sz="1400" b="1" dirty="0">
              <a:solidFill>
                <a:schemeClr val="accent6">
                  <a:lumMod val="75000"/>
                </a:schemeClr>
              </a:solidFill>
            </a:endParaRPr>
          </a:p>
        </p:txBody>
      </p:sp>
      <p:sp>
        <p:nvSpPr>
          <p:cNvPr id="8" name="TextBox 7"/>
          <p:cNvSpPr txBox="1"/>
          <p:nvPr/>
        </p:nvSpPr>
        <p:spPr>
          <a:xfrm>
            <a:off x="6948264" y="3861048"/>
            <a:ext cx="1276494" cy="95410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ru-RU" sz="1400" b="1" dirty="0" smtClean="0">
                <a:solidFill>
                  <a:schemeClr val="accent6">
                    <a:lumMod val="75000"/>
                  </a:schemeClr>
                </a:solidFill>
              </a:rPr>
              <a:t>Компактные , </a:t>
            </a:r>
            <a:endParaRPr lang="ru-RU" sz="1400" b="1" dirty="0">
              <a:solidFill>
                <a:schemeClr val="accent6">
                  <a:lumMod val="75000"/>
                </a:schemeClr>
              </a:solidFill>
            </a:endParaRPr>
          </a:p>
          <a:p>
            <a:r>
              <a:rPr lang="ru-RU" sz="1400" b="1" dirty="0" smtClean="0">
                <a:solidFill>
                  <a:schemeClr val="accent6">
                    <a:lumMod val="75000"/>
                  </a:schemeClr>
                </a:solidFill>
              </a:rPr>
              <a:t>простые, </a:t>
            </a:r>
          </a:p>
          <a:p>
            <a:r>
              <a:rPr lang="ru-RU" sz="1400" b="1" dirty="0" smtClean="0">
                <a:solidFill>
                  <a:schemeClr val="accent6">
                    <a:lumMod val="75000"/>
                  </a:schemeClr>
                </a:solidFill>
              </a:rPr>
              <a:t>детальные </a:t>
            </a:r>
          </a:p>
          <a:p>
            <a:r>
              <a:rPr lang="ru-RU" sz="1400" b="1" dirty="0" smtClean="0">
                <a:solidFill>
                  <a:schemeClr val="accent6">
                    <a:lumMod val="75000"/>
                  </a:schemeClr>
                </a:solidFill>
              </a:rPr>
              <a:t>диаграммы!</a:t>
            </a:r>
            <a:endParaRPr lang="ru-RU" sz="1400" b="1" dirty="0">
              <a:solidFill>
                <a:schemeClr val="accent6">
                  <a:lumMod val="75000"/>
                </a:schemeClr>
              </a:solidFill>
            </a:endParaRPr>
          </a:p>
        </p:txBody>
      </p:sp>
      <p:sp>
        <p:nvSpPr>
          <p:cNvPr id="11" name="TextBox 10"/>
          <p:cNvSpPr txBox="1"/>
          <p:nvPr/>
        </p:nvSpPr>
        <p:spPr>
          <a:xfrm>
            <a:off x="2123728" y="815721"/>
            <a:ext cx="6192688" cy="292388"/>
          </a:xfrm>
          <a:prstGeom prst="rect">
            <a:avLst/>
          </a:prstGeom>
          <a:noFill/>
        </p:spPr>
        <p:txBody>
          <a:bodyPr wrap="square" rtlCol="0">
            <a:spAutoFit/>
          </a:bodyPr>
          <a:lstStyle/>
          <a:p>
            <a:r>
              <a:rPr lang="ru-RU" sz="1300" b="1" dirty="0"/>
              <a:t>Функция «</a:t>
            </a:r>
            <a:r>
              <a:rPr lang="en-US" sz="1300" b="1" dirty="0"/>
              <a:t>drill down</a:t>
            </a:r>
            <a:r>
              <a:rPr lang="ru-RU" sz="1300" b="1" dirty="0" smtClean="0"/>
              <a:t>» - </a:t>
            </a:r>
            <a:r>
              <a:rPr lang="ru-RU" sz="1300" b="1" dirty="0" smtClean="0">
                <a:solidFill>
                  <a:schemeClr val="accent1">
                    <a:lumMod val="75000"/>
                  </a:schemeClr>
                </a:solidFill>
              </a:rPr>
              <a:t>возможность «опуститься» </a:t>
            </a:r>
            <a:r>
              <a:rPr lang="ru-RU" sz="1300" b="1" dirty="0">
                <a:solidFill>
                  <a:schemeClr val="accent1">
                    <a:lumMod val="75000"/>
                  </a:schemeClr>
                </a:solidFill>
              </a:rPr>
              <a:t>на </a:t>
            </a:r>
            <a:r>
              <a:rPr lang="ru-RU" sz="1300" b="1" dirty="0" smtClean="0">
                <a:solidFill>
                  <a:schemeClr val="accent1">
                    <a:lumMod val="75000"/>
                  </a:schemeClr>
                </a:solidFill>
              </a:rPr>
              <a:t>уровень ниже одним кликом</a:t>
            </a:r>
            <a:endParaRPr lang="ru-RU" sz="1300" b="1" dirty="0">
              <a:solidFill>
                <a:schemeClr val="accent1">
                  <a:lumMod val="75000"/>
                </a:schemeClr>
              </a:solidFill>
            </a:endParaRPr>
          </a:p>
        </p:txBody>
      </p:sp>
      <p:sp>
        <p:nvSpPr>
          <p:cNvPr id="3" name="Прямоугольник 2"/>
          <p:cNvSpPr/>
          <p:nvPr/>
        </p:nvSpPr>
        <p:spPr>
          <a:xfrm>
            <a:off x="943605" y="789401"/>
            <a:ext cx="886782" cy="369332"/>
          </a:xfrm>
          <a:prstGeom prst="rect">
            <a:avLst/>
          </a:prstGeom>
        </p:spPr>
        <p:txBody>
          <a:bodyPr wrap="none">
            <a:spAutoFit/>
          </a:bodyPr>
          <a:lstStyle/>
          <a:p>
            <a:pPr algn="ctr"/>
            <a:r>
              <a:rPr lang="ru-RU" b="1" dirty="0">
                <a:solidFill>
                  <a:schemeClr val="bg1"/>
                </a:solidFill>
              </a:rPr>
              <a:t>анализ</a:t>
            </a:r>
          </a:p>
        </p:txBody>
      </p:sp>
    </p:spTree>
    <p:extLst>
      <p:ext uri="{BB962C8B-B14F-4D97-AF65-F5344CB8AC3E}">
        <p14:creationId xmlns:p14="http://schemas.microsoft.com/office/powerpoint/2010/main" val="472865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30450" cy="481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9594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471" y="980728"/>
            <a:ext cx="4081561" cy="526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355976" y="1916832"/>
            <a:ext cx="4572000" cy="646331"/>
          </a:xfrm>
          <a:prstGeom prst="rect">
            <a:avLst/>
          </a:prstGeom>
        </p:spPr>
        <p:txBody>
          <a:bodyPr>
            <a:spAutoFit/>
          </a:bodyPr>
          <a:lstStyle/>
          <a:p>
            <a:r>
              <a:rPr lang="ru-RU" b="1" dirty="0" smtClean="0"/>
              <a:t>Создание </a:t>
            </a:r>
            <a:r>
              <a:rPr lang="ru-RU" b="1" dirty="0"/>
              <a:t>панелей мониторинга </a:t>
            </a:r>
            <a:endParaRPr lang="ru-RU" b="1" dirty="0" smtClean="0"/>
          </a:p>
          <a:p>
            <a:r>
              <a:rPr lang="en-US" b="1" dirty="0" smtClean="0"/>
              <a:t>KPI </a:t>
            </a:r>
            <a:r>
              <a:rPr lang="ru-RU" b="1" dirty="0"/>
              <a:t>и работа с </a:t>
            </a:r>
            <a:r>
              <a:rPr lang="ru-RU" b="1" dirty="0" smtClean="0"/>
              <a:t>ними</a:t>
            </a:r>
            <a:endParaRPr lang="ru-RU" b="1" dirty="0"/>
          </a:p>
        </p:txBody>
      </p:sp>
      <p:graphicFrame>
        <p:nvGraphicFramePr>
          <p:cNvPr id="3" name="Схема 2"/>
          <p:cNvGraphicFramePr/>
          <p:nvPr>
            <p:extLst>
              <p:ext uri="{D42A27DB-BD31-4B8C-83A1-F6EECF244321}">
                <p14:modId xmlns:p14="http://schemas.microsoft.com/office/powerpoint/2010/main" val="1800833141"/>
              </p:ext>
            </p:extLst>
          </p:nvPr>
        </p:nvGraphicFramePr>
        <p:xfrm>
          <a:off x="4211960" y="2780928"/>
          <a:ext cx="4128120" cy="275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3132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9608" y="736041"/>
            <a:ext cx="7356808" cy="461665"/>
          </a:xfrm>
          <a:prstGeom prst="rect">
            <a:avLst/>
          </a:prstGeom>
          <a:noFill/>
        </p:spPr>
        <p:txBody>
          <a:bodyPr wrap="square" rtlCol="0">
            <a:spAutoFit/>
          </a:bodyPr>
          <a:lstStyle/>
          <a:p>
            <a:r>
              <a:rPr lang="ru-RU" sz="2400" b="1" dirty="0" smtClean="0">
                <a:solidFill>
                  <a:srgbClr val="002060"/>
                </a:solidFill>
              </a:rPr>
              <a:t>Преимущества:</a:t>
            </a:r>
            <a:endParaRPr lang="ru-RU" sz="2400" b="1" dirty="0">
              <a:solidFill>
                <a:srgbClr val="002060"/>
              </a:solidFill>
            </a:endParaRPr>
          </a:p>
        </p:txBody>
      </p:sp>
      <p:sp>
        <p:nvSpPr>
          <p:cNvPr id="3" name="AutoShape 4" descr="data:image/jpeg;base64,/9j/4AAQSkZJRgABAQAAAQABAAD/2wCEAAkGBxQSEBQUEhQUFRQUFRYVFBQXFBQWFhQXFRQWFhYUFRQYHCggGBonGxQUITEhJSkrLi4wFx8zODMsNygtLisBCgoKDg0OGhAQGywkICYsLCwsLCwsLCwsLCwsLCwsLCwsLCwsLCwsLCwsLiwsLCwsLCwsLCwsLCwsLCwsLCwsLP/AABEIAMwAzAMBEQACEQEDEQH/xAAcAAABBAMBAAAAAAAAAAAAAAAAAwQGBwECBQj/xABHEAABAwICBgUIBwUHBQEAAAABAAIDBBEFIQYHEjFBURMiYYGRMkJSYnGh0eEIFBUjcpKxFkOCssEzNFNjc4OiJFSzwvBE/8QAGgEBAAMBAQEAAAAAAAAAAAAAAAECAwUEBv/EADERAAICAQIFAgQFBAMAAAAAAAABAgMRBCESMUFRYQUVExQicTJCgZGxJFKh0SMzQ//aAAwDAQACEQMRAD8AvFACAEAIAQAgBACA5mOY/T0bNupmZE3htHM/hbvKAqvSPX1E0ltFTmT/ADZTsN/hjFye8hAV/imtjFKgkNm6MHzYmAe/MoDgVFbXz/2ktQ+/pyvI8CbKeFkcSGf2PMfN94U8LI4kbw0VTHmzbaebH2PuKcLHEjq0WmWKU3k1NQBye5zx/wA75KMMnKJdgmvWsisKiKKdvZeJ35gCPcoJLR0X1sYfWWaZDBIfMms3PkH32SgNdItbeHUhLekdO8ZbMIDs/wAZIb70BCar6QRv93Qi3AvqMyPYI8vEoBbDvpAtLrT0Tmt4ujmDj+RzW/zICyNFtOqLEMqeYbdrmJ3VkH8J39yAkqAEAIAQAgBACAEAIAQAgE55msaXPcGtaCXOJAAA3kk7ggKX0+12BpdDhoDjudUuzaD/AJbOP4j4ICn5W1FbIZZnue52+SQk37B2dgyVlFsq5JHewfRDbsbbXrO6rfDir8KRTibJlhuiMLR95L/DG0D/AJH4JnsRjuSClwjD2b4i883vcfcMlGWWwh8IsP8A+0h8D8U3GwnNSYe7/wDNGPwlzf0KbjY5Fbo3RP8AIMkZ/EHDwd8VOWRhEVxfQsG5bsSDs6j02Y3RDcQ0bcwnZvcea4WPiquHYlT7idHgvGQ29Uf1KKHclz7HVjpY2DJrRbiR8VfCKZbONU1Lp3iKFl9o7LQ1t3PJyFlnKRpGOC69XmppsOxUVzi6UWc2Fji1sZ3jaeDdzh2WHtVSxcSAEAIAQAgBACAEAIAQDXE8Qjp4XzTPDI4wXOcTkAP1PYgPM2snWRNicnRRbUdKDZsY8qU3yfJ/RvBAcPCsDAs6TN3BvAe3mtIw7mUp9iTUzWt4XI8B3K5Ue/aJUYGQ+0jzTAyH2ieaYGQ+0jzTAyH2keaYGQ+0jzTAyH2ieaYGROeqDxZwupBzKiAcN3vCA4WPuLY7Dc42J7OSrPkWhzJx9HinpTWyvlcPrLWWgY7kfLe3m7cLb7XWRqeiEAIAQAgBACAEAIAQAgNZJA1pc4gBoJJOQAGZJKA8w62dPnYlUdDCSKWJ1mAfvXbukd/QfFAcLCqARi5zefd2BaxWDKUsnUEqsVDpkAdMgDpkAdMgDpkAdMgDpkAdMgDpkAdMgE5bOBBFwd4QEcqIn00rZInFpa4OY8ZFpGYzWUlg1i8npnVXp03E6Wz7CpiAEzR53AStHI+4qpYm6AEAIAQAgBACAEAICndf2mfQxCghd15m7U5Hmx8Ge12fcO1AUtg1Lbru3+b8VeK6lJPodbbVygbaANtAG2gDbQBtoA20AbaANtAG2gDbQBtoA20BpO0PaWncVD3CGei+OS4ZXMnZ5hs9vCSM+U3vHvAWbWDVPJ65wrEGVEEc0R2o5Wh7T2EX8VBI7QAgBACAEAIAQDbE65kEMk0hsyJjnuPY0XP6IDx5jWKPr6ySeTypXlxF77LeDR2AWClEMetdYWC0MzO2gDbQBtoA20AbaANtAG2gDbQGdpCDG2hJkPQMHOshC3MbaEhtoBhisW03aG8foqyLRLl+jtpPtxy0Mhzj+9hucywmz2j2EtP8R5KhcuhACAEAIAQAgBAVnr9xroMMETT1ql4Z27Des/u3DvQHnfDha57lZFZD3pFYqHSIA6RAG2gDbQGwumCMo3awqeEq5oWZTlWUDN2o1e9reNz2fFHhFlxSEHTX+Cpk0UcE60M0CfOWy1QcyLe2M5Pk5XB8lvvK8Gp1ih9MN2e6jSOX1T5D7WXonsD6zAywaA2VjRuAFg8AdlgVlotT/wCc39i+r06/HH9Su4pwcndx+K6ya5M5cotbxMSsI9ihrBMZpiXSKC5hzriygDzV3jH1LFKeS9m9II3/AIHnZN+zMHuVDQ9eIAQAgBACAEAIDzv9IzExJXU8LSCIYS42INnSvzHhGxAVnTmzQrIqxwxze1WWDN8Qs0M5nwVsRKOU+ws2OP0j4KyjEzc7OwoGRel+inESjnb2M9JCOPv+CnMEMXPoaurohuBPsHxUccUSqbXzEn4p6LQO05qrt7I0Wm/uY1lq3O3nu+So5N8zaNcY8kd/R/QyrqyC2Mxxn95IC1vcDm7uXms1NcObPTXp5z6FqaK6vYKUh7vvph57gNlv4G8Pac1zrdTOzZbI91enhXu92TRsNlhwYNnPInPCCDcXvkRzCo0TF9Cn9PNXzoy6ekaXMJJfCM3M5lg4t7OC6Wm1if02c+54b9Lj6ofsV2yoLcvEH4cF0VLB4HBMHTA8LJkKLQntqCwzqfK9qhko9j6J4mKmhpprgmSGNzrHziwbXvuoJOsgBACAEA3r62OGJ8srgyNgLnucbAAcSgPO+nutuprJDDQl8MBOyC0ETS3yvcZtB4AZoDm4Jqor6kdJNswB2f3pJkPaWDMd5BWEtRBGsaZMhdSzo3vZcHYc5txuOySLjwW6eUYtCXSKQHSdqAOl7UGBSNjneS1x9jSf0RtDDOjR6P1cv9nTTu9kbv1IVHbBc2i6rk+hIMO1Y4jL5UbIhzkkbf8AKy58bLKWrrXk0WmmyVYZqcbkaiocebY2hvvddYS1r/KjaOkXVk3wPQakprGKBpcP3j+u/wAXbu5eeVltnNm8YVw5ElZS8/BUVXcl29hUMsr8OCmcmrgqtEpiTgs2jRMQe1ZSRomQ7SnQGmrCX2MUv+Iyw2vxt3H271rVq7KtuaM7NNCzfkysMb1c1sBJY0Ts5xnrW7WHPwuuhXr6pc3j7nino7I8tyJ1ML4zsyMew8nNLT717IzjJZTyeZxa5okeiWgkuJxSyQyxtdE4N2H361xcHaG4dyysuUHhl4VuS2MbOKYHMCDJDc5EHahk/wDU9+fsVoWRlyZEoOPMvbVlrIixNnRyAR1TBd0fmyAb3x34cxwVypPUAIAQFCfSD0tc6VtBE6zGAPnt5zj5DCeQGdu0ckA81U6GspoW1M7QZ5BtMB/dMO63rHeSuTqtVl8K5I6On0+FxPmTybED5viVy56p/lPfHTr8x5zx2n6TF5I7eXUhtgLDrOA3D2r6Cqx/Lqb7ZOPZBfGcV3LtbolRG16WE5WzY1cKOpu/uZ1pUV/2ocw6KUQyFLCP9tq1V9r/ADMzdNa6I6EOA0zd0EQ/22/BXVk31KOMV0H8NCxvksYPY0BXWWRsh02JWUSrkKNhC0UEVc2KBgHBXUUijbZspIBAYIUMkTcFRlkJuCzZdCLwspGiG7wsZGiG8gWEjaJV2uyk+5gltmHlhPY5tx/Kuj6VLE5R8Hi9Qj9KZ09TM5ZQEgDOV18sza3FU9RvlC7C5YLaKqMq8sntbFFVROimYHscLOaf1B4HtWVWpzuuZpZR0Z5/0hw2bBsRa6FxGy7pIJObb7nc+RC7tFytjk5N1Trlg9Q6LY02to4ahm6VgJHou3Ob3G62MjqoAQHkbFHmtxyTbz6WsLT+AS7IHcwBZ3S4K5S7IvXHiml5PQLzlYZDd3L5acm0fQRjgR2FjwmuSnaqjtpI0HjO14/Ltf0XfjL+h/TBx5R/q/1LpjXFidOQ4jXoiZSHDFtEyYu1aoyYq1aIoxQLRFDKkAgBACA0cqMshN6zZdCL1lI0Q3esZGkRvIsZGyIDrfjvhpPoyxn9W/1Xp9NeL/0Zhrl/w/qK6rKYtw2O/nOe7uLvks/UXxXsvotqUTBmRXijlPJ6Xuivtd1IHUsMvnMl2L+q9pJ97Qux6bZ9bj4ObrofQpEm+jnXF+HTRndFOdnsa9rXW/NtHvXaOWWugBAeQsQvR408vy6GsLjf0RLe/e0371ndDjrlHumXqlwzT8noKBwda247jzXyceeGfRS5ZHPQrb4ZlxldaY4YYsaoKkDqyO6Jx9cbQA7w73Fe+p/0tkO255LF/wA8JFgRLmwPdIcsW8TFjhi2iZMWatkZsVatEUYoFdFGZUgEAIAQGjlRlkJOVGXQk9ZSNEN3rGRohu9YSNUQXWwCcPLGi7pJomNA84l1wPct/Tv+/PZMy1v/AFY8olmBYV9XpoYf8ONrT7QM/fdUtTnNy7lq3wxUR5IywusZR4Vk1jLLwVlrprgKWGK/WfLt29VjSP1cF7/Sot2Sl2R4/UJYgoko+jjSObh88hFhJPZvaGMaCR3kjuXdOSW0gBAeefpBaLOiqm1rG/dzgNlI3NlaLDa/E22fqoBfVppi2aJtPM60zBZhP7xo3Z+kPevnvUNG4S+JDl/B2dHqVOPBLn/JZtPXDc8d4+C89epXKZvOh/lGOktNFUwhoJ22PZLEbEWfG4OGfI2t3rf5qqKeOqwY/L2PGRxCV44HqkOmL0RMGLsW0TNizVqjNirVojNigKuipsrEGVJAISakqrCNCqsshNyzZdCLlkzRCD1lI0Q3kKwkaxOTWUDZZ4HSeRC8y25vDS1lxyG0T3BNPdGtvPVYF1UppY6HdfXR8LnustnqalyM1RZ1ONjOLsijdLM4MY3P5AcSvLmd81GKN/pqjlsoTSPFZcTrR0bXO2nCOCMb7E5d53lfS6XTqivh69Th6i52zz06HqXQvARQ0MFMLXjZ1yOLzm8+JK9JgdtACAZYzhUVVA+Cdu3HI0tcP6g8CN4KA8z6easqrDpDJEHzU4N2zMF3MtwkAzaRz3I1kDLB9Y9ZAA1xbM0f4g6wHIPFj43XPt9Mpm8rb7Hsr11sNnv9zpz62ZyOpBE08yXOHhksI+kV53kzZ+pT6JFlaFY19bo4piRtEbMlsgHtydlw5965t9XwbXDp0+x7abPi1qRJmK8SGLtWqMmLNWqKMVaVojNm4KuipuCrEGbqckBdRkGpKhkiZKoyyE3FUZdCTlkzRCD1kzRDaY5LCxm0EVVpdrElpq58UTY3xxgNcHA3297rOB7QN3Ar36b06FtSlJtN/wAHjv1sq7HGO6OTUa2KgjqQxNPMlzh4ZLWPpFed5MyfqU+iRG5aquxSYM+8neT1WNb1W39UZNHaV0adPXSsQWDx2XTsf1MvfVTqvbh9qips+qLbBozbCDvA5u7fBbGRZqAEAIAQGCL70BFcZ1c4bVOLpaWMOO9zNqMn27BCAgOsfVLSQYfLNRRvbLF94byPfdg8sWJ4DPuQEL1O46I5n0zjYS9Zn4wMx3ge5cr1SniirF05/Y6GgtxJwfUuyB1wuXW8o6E1hjlq3RixVq1RmxRpV0VYoCrooZBViDN1IC6jIMEqCTQlVZKE3LNl0JOWbLoRes2aI4GlGMNpaeSZxyYOqObjk0DvWMIO6xQRrOarg5MpXV7o+cVxRrJLlhLpqggkdW93Z8CSQO9fUxiopJHz7eXll8QansKab/V3O7HTSkeG0pIJdhOC09KzYp4Y4m8mNAv7TvPegH6AEAIAQAgBACA1kjDgWuAIIIIO4g5EFAeUNY2jL8KxIiO4jLumpn8htXtfm05eHNRKKkmmSm08otnQfSZtbTtkGT29WVnJwG/2HeCvmb6Xp7MdOn2O7TYroZ6kvjNxcLWLzuZyWBZq0RmzcLRFWbhWRU2UkGVIMIDBUEmhVWSjRyoyyE3LNl0M6qW2XivNbPGx6K453KH1oaU/WpugiN4YXG54PkGRI5gZgH2rr+naX4ceOXN/wc3W38cuFcl/JcmpPQ/6jRdLK209SA9197I97Gdm+5Hb2LpHhLGQAgBACAEAIAQAgBACAi2sTQ9mJ0bojYStu6CQ+a+24+qdxQHmjC6+owmtcHtLXMdsTRHc5t//AIgrz6nTxuhwv9Dai51Syi+tG8fiqYmywu2mHeOLTxBHAr55qdE+GZ2U43R4okjicCLheuDUllHmkmnhigC0SKG4CsQZUkGVIMIDBUEmpCrgk1IVWicjOqqA3Ib/ANF5brVHZcz0V1uW7Kk1l6chgdTUz7yHKWQeaOLGn0ufJenQ6JzfxLOXQx1eqUVwQ/Ub6ltX5q5hV1DP+miN2A/vpAcsuLRvPbZdw5J6PAQAgBACAEAIAQAgBACAEBF9MNPaPDW/fybUlrthZZ0h5ZeaO02QHnLWNpn9q1DZBTsi2Rsgi5keL5bbtx7BbLmgGWjGI1NHIJIjst89jj1XjkRz7VNvpr1EcSWPPUivXKmX0vPgu7RTSyOqbtRkteMnsdz7OYXzup0l2jl3Xf8A2dujU1amPZ9iXU9c12/I+5TXqYS2exWyiUeW49aLr1pZ5HnZtsq2CMhspgZDZTAyY2VGBkRmla3ee7ispzjDmzSEJS5I5VbidgfNaN5K8M75WPhrX+z1xpjBcU2VLpnpy+UOhozsjMPlOTnDiGcvbvXZ0XokmlOzn2/2czVeqxX0w5dyr5onNN3g7+O4966M65Q2aPDGyM+TL00B1zUwjjp6qEUwY0Ma+Ifci1gLs3s96oXLjo6pkrGvie17HC7XNIIIPIhALIAQAgBACAEAIAQGk0zWNLnkNa0EucTYADeSUBResTXQXbUGGkgZtdUneefRDgPWPdzQFSR0kkzjJI53WN3PcS5zu25zPtK9VOllPd7I81upjDZbsfxRNZ5Dc/SO9dGumFfJHklOU/xMWkaTvWuDOLSJZq1ax1UYX5dI07BHBzcx7rrw6yvMcnq01n1YLT+oSx+uOfFfO3+mVT3h9L/wdurXWQ2lubxTubuuFzpaLU1fh3+x7I6qiz8W33HbMVeN9j7QqfMXw/Ev8F/gUy/C/wDIsMYd6I96n3CXZEfJx7mrsXdwACj56x8kT8rBc2Npa+Q8T3ZKUtXbyT/ghvT182v5G2y93ktJ7SvRV6VJvNkv2MbPUIraCObpLR9DSSzTOuWtOy0btp2TR4ldnS6WutqMEcvUaic05SZSDo7lfQqJyOIzIchcAg5EFGs7MrFb7DOfDGuzZ1TyO5eO3Rp7w2PRDUyjtPdD/RPTGswqW8TjsX68LiTG8ezge0LnThKDxI90JqSyj0hoHp5TYpHeI7EzR95C4jab2t9Jvb+iqWJWgBACAEAIAQCdRO2NjnvcGtaC5zibAAC5JKA81a09ZMmIydBSl7aVptYXBnO67wPN5N8UBFqLBxGNqSxdwbwHt5ldTT6RL6pnOv1Ll9MOXccvzXuweVbGkbLuCYLSlsOejU4MuIXoJ3Qyslbk6NwcLdhuqWQ4otFoWcMkz0hhFU2ogjmZ5MjQfiPG64Mk4vDO1F5WUOX0jTvAPcoJIzppi8FBAXOF5XZRRje48zyaOJWtVLseDO21VrJRldXTTSOkkkdtPNzYkAcgBwAC6cdLWljCOdLUzb5kt1e6ViB4gqiTC42ZIczETwJ9AnwuvPfpF+KKN6dU3tJl0RULLAgAg5g7we1c89wsIOxAVVrkxYF0dKw+TaST226oPjde/RV5fEeLWWYSiVl0a6eDn8QnNH1UaLQluJNaowaNm74GvGy8X5HiPYVSyqNixIrGcoPMTnNE9DMyaF7mFpuyRpI7j/UbiuPdRKp78jqU3KxeT0lqx1gx4pDsusypjA6SPg4bukZzHZwWBsThACAEAIAQFA699OzJIaCnf92z+8OB8t/+Hf0Rx7fYgIhgeCdBGJJB944XaD5g+K6Wkox9TOdqr8/SjE5uV0kjw5EHNU4LJmYG5okRN7C9lODLIbKYJyWhqc0gsXUkhyJLor8zvauVrqcPjR09HdlcDLMxWubAy5zcfJbxJ+C56R7igNMWzvrHvqCXOdmzkGcGtHABdzSKLrXCcXVykpviON0K9XCeXjMOgRxJUy4dWeIyxU7I6kksd/ZE72NO5pPo8uS4erUfiPhO3peL4a4ib43iLKanfM85MFx2ngF5oRcmkjeUlFZZ5uxStdUTyTPN3SOLj2ch4Lv1VqEVFHDtsc5NjWy1wZZMPbkmCU9xq1qrg2bFWtU4Ktj+lY17Sx4u05ELKytSWGWhNxeUcImfC6xksLiC07Ub+Dm8WuHEcCFw7a3XLDOxVYpxyeptDdJI8Qo46iPLaFns4sePKae/3WWZodtACAEBF9ZOkww/DpZgfvCOjhH+Y/IHuzPcgPNmhOFfWKh0st3Ni67ic9t5JIBJ353JW+nr45GF9nBEk2LT7Tiu5COxx5yOO4LTBTImWpgsmbQN3okRNi1lODPIWTAyK0dQ6KRkjDZzHBwPaFWcFKLiy8JuLTReWAVIr4m1F7nyXD0HDe23v71wLq3VLhZ3KrFZHiRHNakMTIog4HpiSYyAPJFtraPLML2+mqTk8cup4vUeHhSfMrkTj0Quzg4nA+4vh0sXTx9MD0QcNsNzJHwWdqlwPg5m1KjGac+RehwsOaLDIgW9lsl8w3vufTIq7WVjxe4UjHlzIT1zfIuHm9oC6ui0+F8R9eRzNZfl8CIPZdHBz8hZMDJghMDI3DVGDZs3DUwVbF6c2KNEZOtX4cKuldH57etGeO0Bu9h3LwaqniiezTW8LEtRelBpMQ+ryEiKqswgnJso8g24Xzb3hcc6x6XQAgBAeefpF40ZKyGmB6sEe24cNuT4NaPFAIYFSimoI2+dIOkf7XbvAWC6+krxFHK1VmZHLqXXK6SRz2xuQpwMmhamCyZmIZpgiXIVsmCmQspwMhZMDJI9CNJ3UE+1mYX2ErOY9ID0gvNqdOro469D0abUOqXg7etvEWTVFOY3BzOg2wRu67j8AsPT4OEZZ7m2vmpSi12IGV0MngMbSZJwW9pPpsIMPgZC69RNAw3H7tpYLuPbvt4rjUaTjtblyT/c612qUKko82ioTcm5zJ3nmuxg5OTFlOBkLJgZMOGSjBKEGtUYNGxQNU4K5N2hMEZOzhE+y4LGyJpCRD9OKPoK0vj6oktK0jKzr3Nv4hfvXC1EOGZ2tPPigep9E8W+t0NPUcZY2uP4rWd7wVgbnXQAgPJOndT9axup9ap6IexjhHl2dW/erRWWkRJ4TZMMXl4DcBYewZL6OqGEfPWTyzhuC9GDDJoWpgnJqWqMFkzQtTBZMTcFGC6EXX7VGC6wKw0hObifZ8VKiUncltEeBqtg8+TJJy424dnYquIznY2Dbi4WeSucbMSLc/1Vksmmdjc571olgrkSnpw7sPNQ0XhY4jJ0TmnNVwehTjJbG7bqcFXgVaEwUZuGqcFWzcNTBXJsGqcEZHNK6xVZIlMZawmbUEEnFrnMPscLj+Urja+GMM62hnnKLc+j7X9JhOwf3Mz2dxDZB3de3cuadEsxACA8cVFUI8SkkfchtTI48TlI4/qr1SUZpspZFyg0jr1GlUTjuf4fNdqPqFK7nHegufYQ/aGL1vD5q3uVPkj2+3wY/aCL1vD5p7lT5Ht93gwcfi9bw+aj3KnyT8hd4MHHYvW8PmnuVPkn5C7waHG4vW/L809xp8lvkrfBocYi5u/L81HuNPklaO3x+4vHpBEBntH+H5qfcqfJnL0+1vbBv+0UXreHzU+5U+SPbrvAftFF63h809yp8j267wanSCLhti+/IfFUl6hS+5Pt9vXBkaQw8neHzVl6lSu5Ht93gz+0UXreHzU+5U+R7dd4D9oovW8PmnuVPke3XeBvJjUbjcl3s2fmo9xp8mkdFal0/cBjMXrfl+ae40+Q9Fb4/c2GORet+X5p7lT5I+Rt8G4x6L1vD5p7lT5I+Qu8GRpBF63h809yp8ke33eDP7Qxet4fNT7lT5I9vu8GW6RxD0vD5p7lT5Ht93gSx3SCOen6MB21tNcLjLK9/wBV4dXqa7Y4iezSaayqWZFs/RrP/SVY/wA5n/j+QXOOgXEgBAeK8e/vdR/rS/zuQDBACAEAIAQAgBACAEAIAQAgBACAEAIAQAgBACAEAID0B9Gv+6Vf+sz+RAXGgP/Z"/>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939789" y="1628800"/>
            <a:ext cx="7048562" cy="3046988"/>
          </a:xfrm>
          <a:prstGeom prst="rect">
            <a:avLst/>
          </a:prstGeom>
        </p:spPr>
        <p:txBody>
          <a:bodyPr wrap="square">
            <a:spAutoFit/>
          </a:bodyPr>
          <a:lstStyle/>
          <a:p>
            <a:pPr marL="285750" indent="-285750">
              <a:lnSpc>
                <a:spcPct val="150000"/>
              </a:lnSpc>
              <a:buFont typeface="Wingdings" pitchFamily="2" charset="2"/>
              <a:buChar char="ü"/>
            </a:pPr>
            <a:r>
              <a:rPr lang="ru-RU" sz="1600" dirty="0"/>
              <a:t>увеличение эффективности взаимоотношений с клиентами;</a:t>
            </a:r>
          </a:p>
          <a:p>
            <a:pPr marL="285750" indent="-285750">
              <a:lnSpc>
                <a:spcPct val="150000"/>
              </a:lnSpc>
              <a:buFont typeface="Wingdings" pitchFamily="2" charset="2"/>
              <a:buChar char="ü"/>
            </a:pPr>
            <a:r>
              <a:rPr lang="ru-RU" sz="1600" dirty="0"/>
              <a:t>сокращение затрат на привлечение новых и удержание текущих клиентов;</a:t>
            </a:r>
          </a:p>
          <a:p>
            <a:pPr marL="285750" indent="-285750">
              <a:lnSpc>
                <a:spcPct val="150000"/>
              </a:lnSpc>
              <a:buFont typeface="Wingdings" pitchFamily="2" charset="2"/>
              <a:buChar char="ü"/>
            </a:pPr>
            <a:r>
              <a:rPr lang="ru-RU" sz="1600" dirty="0"/>
              <a:t>повышение эффективности продаж;</a:t>
            </a:r>
          </a:p>
          <a:p>
            <a:pPr marL="285750" indent="-285750">
              <a:lnSpc>
                <a:spcPct val="150000"/>
              </a:lnSpc>
              <a:buFont typeface="Wingdings" pitchFamily="2" charset="2"/>
              <a:buChar char="ü"/>
            </a:pPr>
            <a:r>
              <a:rPr lang="ru-RU" sz="1600" dirty="0"/>
              <a:t>обеспечение высокого уровня сервиса для клиентов </a:t>
            </a:r>
            <a:r>
              <a:rPr lang="ru-RU" sz="1600" dirty="0" smtClean="0"/>
              <a:t>банка, </a:t>
            </a:r>
            <a:r>
              <a:rPr lang="ru-RU" sz="1600" dirty="0"/>
              <a:t>повышение лояльности клиентов;</a:t>
            </a:r>
          </a:p>
          <a:p>
            <a:pPr marL="285750" indent="-285750">
              <a:lnSpc>
                <a:spcPct val="150000"/>
              </a:lnSpc>
              <a:buFont typeface="Wingdings" pitchFamily="2" charset="2"/>
              <a:buChar char="ü"/>
            </a:pPr>
            <a:r>
              <a:rPr lang="ru-RU" sz="1600" dirty="0"/>
              <a:t>принятие своевременных и оптимальных решений на основании аналитической информации, содержащейся в системе.</a:t>
            </a:r>
          </a:p>
          <a:p>
            <a:pPr marL="285750" lvl="0" indent="-285750">
              <a:lnSpc>
                <a:spcPct val="150000"/>
              </a:lnSpc>
              <a:buFont typeface="Wingdings" pitchFamily="2" charset="2"/>
              <a:buChar char="ü"/>
            </a:pPr>
            <a:r>
              <a:rPr lang="ru-RU" sz="1600" dirty="0"/>
              <a:t>формирование	основ	культуры	предоставление финансовых </a:t>
            </a:r>
            <a:r>
              <a:rPr lang="ru-RU" sz="1600" dirty="0" smtClean="0"/>
              <a:t>услуг.</a:t>
            </a:r>
            <a:endParaRPr lang="ru-RU" sz="1600" dirty="0"/>
          </a:p>
        </p:txBody>
      </p:sp>
      <p:pic>
        <p:nvPicPr>
          <p:cNvPr id="8" name="Picture 2" descr="http://rylik.ru/uploads/posts/2012-11/1353937942_1aappl3dlg500.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2" t="23514" r="71063" b="63984"/>
          <a:stretch/>
        </p:blipFill>
        <p:spPr bwMode="auto">
          <a:xfrm>
            <a:off x="6876256" y="1174840"/>
            <a:ext cx="784923" cy="693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492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59608" y="736041"/>
            <a:ext cx="7356808" cy="830997"/>
          </a:xfrm>
          <a:prstGeom prst="rect">
            <a:avLst/>
          </a:prstGeom>
          <a:noFill/>
        </p:spPr>
        <p:txBody>
          <a:bodyPr wrap="square" rtlCol="0">
            <a:spAutoFit/>
          </a:bodyPr>
          <a:lstStyle/>
          <a:p>
            <a:r>
              <a:rPr lang="en-US" sz="2400" b="1" dirty="0" err="1">
                <a:solidFill>
                  <a:srgbClr val="002060"/>
                </a:solidFill>
              </a:rPr>
              <a:t>XRM®Banking</a:t>
            </a:r>
            <a:r>
              <a:rPr lang="en-US" sz="2400" b="1" dirty="0">
                <a:solidFill>
                  <a:srgbClr val="002060"/>
                </a:solidFill>
              </a:rPr>
              <a:t> </a:t>
            </a:r>
            <a:r>
              <a:rPr lang="ru-RU" sz="2400" b="1" dirty="0" smtClean="0">
                <a:solidFill>
                  <a:srgbClr val="002060"/>
                </a:solidFill>
              </a:rPr>
              <a:t>поддерживает все эффективные каналы коммуникации:</a:t>
            </a:r>
            <a:endParaRPr lang="ru-RU" sz="2400" b="1" dirty="0">
              <a:solidFill>
                <a:srgbClr val="002060"/>
              </a:solidFill>
            </a:endParaRPr>
          </a:p>
        </p:txBody>
      </p:sp>
      <p:sp>
        <p:nvSpPr>
          <p:cNvPr id="21" name="Прямоугольник 20"/>
          <p:cNvSpPr/>
          <p:nvPr/>
        </p:nvSpPr>
        <p:spPr>
          <a:xfrm>
            <a:off x="892746" y="1817822"/>
            <a:ext cx="5742384" cy="2354491"/>
          </a:xfrm>
          <a:prstGeom prst="rect">
            <a:avLst/>
          </a:prstGeom>
        </p:spPr>
        <p:txBody>
          <a:bodyPr wrap="square">
            <a:spAutoFit/>
          </a:bodyPr>
          <a:lstStyle/>
          <a:p>
            <a:pPr marL="171450" indent="-171450">
              <a:lnSpc>
                <a:spcPct val="150000"/>
              </a:lnSpc>
              <a:buBlip>
                <a:blip r:embed="rId3"/>
              </a:buBlip>
            </a:pPr>
            <a:r>
              <a:rPr lang="ru-RU" sz="1400" dirty="0"/>
              <a:t>Личный контакт </a:t>
            </a:r>
            <a:r>
              <a:rPr lang="ru-RU" sz="1400" dirty="0" smtClean="0"/>
              <a:t>(отделение). </a:t>
            </a:r>
            <a:endParaRPr lang="ru-RU" sz="1400" dirty="0"/>
          </a:p>
          <a:p>
            <a:pPr marL="171450" indent="-171450">
              <a:lnSpc>
                <a:spcPct val="150000"/>
              </a:lnSpc>
              <a:buBlip>
                <a:blip r:embed="rId3"/>
              </a:buBlip>
            </a:pPr>
            <a:r>
              <a:rPr lang="ru-RU" sz="1400" dirty="0" smtClean="0"/>
              <a:t>Е-мейл </a:t>
            </a:r>
            <a:r>
              <a:rPr lang="ru-RU" sz="1400" dirty="0"/>
              <a:t>(компьютер, телефон). </a:t>
            </a:r>
          </a:p>
          <a:p>
            <a:pPr marL="171450" indent="-171450">
              <a:lnSpc>
                <a:spcPct val="150000"/>
              </a:lnSpc>
              <a:buBlip>
                <a:blip r:embed="rId3"/>
              </a:buBlip>
            </a:pPr>
            <a:r>
              <a:rPr lang="en-US" sz="1400" dirty="0"/>
              <a:t>SMS</a:t>
            </a:r>
            <a:r>
              <a:rPr lang="ru-RU" sz="1400" dirty="0"/>
              <a:t> (телефон)</a:t>
            </a:r>
            <a:r>
              <a:rPr lang="en-US" sz="1400" dirty="0"/>
              <a:t>. </a:t>
            </a:r>
            <a:endParaRPr lang="uk-UA" sz="1400" dirty="0"/>
          </a:p>
          <a:p>
            <a:pPr marL="171450" indent="-171450">
              <a:lnSpc>
                <a:spcPct val="150000"/>
              </a:lnSpc>
              <a:buBlip>
                <a:blip r:embed="rId3"/>
              </a:buBlip>
            </a:pPr>
            <a:r>
              <a:rPr lang="ru-RU" sz="1400" dirty="0"/>
              <a:t>Письмо (почтовый адрес).</a:t>
            </a:r>
          </a:p>
          <a:p>
            <a:pPr marL="171450" indent="-171450">
              <a:lnSpc>
                <a:spcPct val="150000"/>
              </a:lnSpc>
              <a:buBlip>
                <a:blip r:embed="rId3"/>
              </a:buBlip>
            </a:pPr>
            <a:r>
              <a:rPr lang="ru-RU" sz="1400" dirty="0"/>
              <a:t>Звонок (телефон).</a:t>
            </a:r>
          </a:p>
          <a:p>
            <a:pPr marL="171450" indent="-171450">
              <a:lnSpc>
                <a:spcPct val="150000"/>
              </a:lnSpc>
              <a:buBlip>
                <a:blip r:embed="rId3"/>
              </a:buBlip>
            </a:pPr>
            <a:r>
              <a:rPr lang="ru-RU" sz="1400" dirty="0" smtClean="0"/>
              <a:t>Сайт, </a:t>
            </a:r>
            <a:r>
              <a:rPr lang="ru-RU" sz="1400" dirty="0" err="1" smtClean="0"/>
              <a:t>соц.сети</a:t>
            </a:r>
            <a:r>
              <a:rPr lang="ru-RU" sz="1400" dirty="0" smtClean="0"/>
              <a:t>.</a:t>
            </a:r>
          </a:p>
          <a:p>
            <a:pPr marL="171450" indent="-171450">
              <a:lnSpc>
                <a:spcPct val="150000"/>
              </a:lnSpc>
              <a:buBlip>
                <a:blip r:embed="rId3"/>
              </a:buBlip>
            </a:pPr>
            <a:r>
              <a:rPr lang="ru-RU" sz="1400" dirty="0" smtClean="0"/>
              <a:t>Факс</a:t>
            </a:r>
            <a:endParaRPr lang="ru-RU" sz="1400" dirty="0"/>
          </a:p>
        </p:txBody>
      </p:sp>
      <p:sp>
        <p:nvSpPr>
          <p:cNvPr id="23" name="Прямоугольник 22"/>
          <p:cNvSpPr/>
          <p:nvPr/>
        </p:nvSpPr>
        <p:spPr>
          <a:xfrm>
            <a:off x="1018506" y="4328517"/>
            <a:ext cx="6793854" cy="1477328"/>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50000"/>
              </a:lnSpc>
            </a:pPr>
            <a:r>
              <a:rPr lang="ru-RU" sz="1200" dirty="0" smtClean="0"/>
              <a:t>Решение </a:t>
            </a:r>
            <a:r>
              <a:rPr lang="en-US" sz="1200" dirty="0" smtClean="0"/>
              <a:t>XRM</a:t>
            </a:r>
            <a:r>
              <a:rPr lang="ru-RU" sz="1200" dirty="0"/>
              <a:t>®</a:t>
            </a:r>
            <a:r>
              <a:rPr lang="en-US" sz="1200" dirty="0" smtClean="0"/>
              <a:t>Banking</a:t>
            </a:r>
            <a:r>
              <a:rPr lang="uk-UA" sz="1200" dirty="0" smtClean="0"/>
              <a:t> </a:t>
            </a:r>
            <a:r>
              <a:rPr lang="ru-RU" sz="1200" dirty="0" smtClean="0"/>
              <a:t>предоставляет возможность проводить различные E-</a:t>
            </a:r>
            <a:r>
              <a:rPr lang="ru-RU" sz="1200" dirty="0" err="1" smtClean="0"/>
              <a:t>mail</a:t>
            </a:r>
            <a:r>
              <a:rPr lang="ru-RU" sz="1200" dirty="0" smtClean="0"/>
              <a:t>-, SMS-рассылки.  Система хранит все маркетинговые активности с </a:t>
            </a:r>
            <a:r>
              <a:rPr lang="ru-RU" sz="1200" dirty="0"/>
              <a:t>возможностью их поиска и просмотра. </a:t>
            </a:r>
            <a:endParaRPr lang="ru-RU" sz="1200" dirty="0" smtClean="0"/>
          </a:p>
          <a:p>
            <a:pPr>
              <a:lnSpc>
                <a:spcPct val="150000"/>
              </a:lnSpc>
            </a:pPr>
            <a:r>
              <a:rPr lang="ru-RU" sz="1200" dirty="0" smtClean="0"/>
              <a:t>Коннекторы </a:t>
            </a:r>
            <a:r>
              <a:rPr lang="ru-RU" sz="1200" dirty="0"/>
              <a:t>к социальным сетям </a:t>
            </a:r>
            <a:r>
              <a:rPr lang="ru-RU" sz="1200" dirty="0" smtClean="0"/>
              <a:t>позволяют производить </a:t>
            </a:r>
            <a:r>
              <a:rPr lang="ru-RU" sz="1200" dirty="0"/>
              <a:t>массовую и индивидуальную работу с подписчиками, а также </a:t>
            </a:r>
            <a:r>
              <a:rPr lang="ru-RU" sz="1200" dirty="0" err="1"/>
              <a:t>мониторить</a:t>
            </a:r>
            <a:r>
              <a:rPr lang="ru-RU" sz="1200" dirty="0"/>
              <a:t> упоминания контролируемых слов в сетях (а также форумах и чатах) и вклиниваться в диалоги для рекомендаций </a:t>
            </a:r>
            <a:r>
              <a:rPr lang="ru-RU" sz="1200" dirty="0" smtClean="0"/>
              <a:t>покупок услуг  </a:t>
            </a:r>
            <a:r>
              <a:rPr lang="ru-RU" sz="1200" dirty="0"/>
              <a:t>или подавления негатива</a:t>
            </a:r>
            <a:r>
              <a:rPr lang="ru-RU" sz="1200" dirty="0" smtClean="0"/>
              <a:t>.</a:t>
            </a:r>
            <a:endParaRPr lang="ru-RU" sz="1200" dirty="0"/>
          </a:p>
        </p:txBody>
      </p:sp>
      <p:pic>
        <p:nvPicPr>
          <p:cNvPr id="25" name="Picture 2" descr="http://internet-zarobotok.kiev.ua/wp-content/uploads/2012/10/social-network-icons.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7537"/>
          <a:stretch/>
        </p:blipFill>
        <p:spPr bwMode="auto">
          <a:xfrm>
            <a:off x="6028088" y="2852936"/>
            <a:ext cx="1912648" cy="125250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rot="20980406">
            <a:off x="5830209" y="1696523"/>
            <a:ext cx="2420795" cy="646331"/>
          </a:xfrm>
          <a:prstGeom prst="rect">
            <a:avLst/>
          </a:prstGeom>
          <a:noFill/>
          <a:effectLst>
            <a:softEdge rad="127000"/>
          </a:effectLst>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WWW.</a:t>
            </a:r>
            <a:endParaRPr lang="ru-RU"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4367" y="2518235"/>
            <a:ext cx="1141859" cy="95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997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59608" y="1570114"/>
            <a:ext cx="7056784" cy="1754326"/>
          </a:xfrm>
          <a:prstGeom prst="rect">
            <a:avLst/>
          </a:prstGeom>
        </p:spPr>
        <p:txBody>
          <a:bodyPr wrap="square">
            <a:spAutoFit/>
          </a:bodyPr>
          <a:lstStyle/>
          <a:p>
            <a:pPr algn="just"/>
            <a:r>
              <a:rPr lang="ru-RU" dirty="0" smtClean="0"/>
              <a:t>обеспечивает </a:t>
            </a:r>
            <a:r>
              <a:rPr lang="ru-RU" dirty="0"/>
              <a:t>полную регистрацию всех событий в карточках клиента, а также запись разговоров и ситуационную автоматизацию диалогов и событий взаимоотношения с клиентом в зависимости от накопленных данных по предшествующим и ожидаемым операциям клиента.</a:t>
            </a:r>
          </a:p>
          <a:p>
            <a:pPr marL="285750" lvl="0" indent="-285750">
              <a:buFont typeface="Arial" pitchFamily="34" charset="0"/>
              <a:buChar char="•"/>
            </a:pPr>
            <a:endParaRPr lang="ru-RU" dirty="0"/>
          </a:p>
        </p:txBody>
      </p:sp>
      <p:sp>
        <p:nvSpPr>
          <p:cNvPr id="13" name="TextBox 12"/>
          <p:cNvSpPr txBox="1"/>
          <p:nvPr/>
        </p:nvSpPr>
        <p:spPr>
          <a:xfrm>
            <a:off x="959608" y="736041"/>
            <a:ext cx="7356808" cy="830997"/>
          </a:xfrm>
          <a:prstGeom prst="rect">
            <a:avLst/>
          </a:prstGeom>
          <a:noFill/>
        </p:spPr>
        <p:txBody>
          <a:bodyPr wrap="square" rtlCol="0">
            <a:spAutoFit/>
          </a:bodyPr>
          <a:lstStyle/>
          <a:p>
            <a:r>
              <a:rPr lang="ru-RU" sz="2400" b="1" dirty="0">
                <a:solidFill>
                  <a:srgbClr val="002060"/>
                </a:solidFill>
              </a:rPr>
              <a:t>Интеграция </a:t>
            </a:r>
            <a:r>
              <a:rPr lang="ru-RU" sz="2400" b="1" dirty="0" err="1">
                <a:solidFill>
                  <a:srgbClr val="002060"/>
                </a:solidFill>
              </a:rPr>
              <a:t>Microsoft</a:t>
            </a:r>
            <a:r>
              <a:rPr lang="ru-RU" sz="2400" b="1" dirty="0">
                <a:solidFill>
                  <a:srgbClr val="002060"/>
                </a:solidFill>
              </a:rPr>
              <a:t> </a:t>
            </a:r>
            <a:r>
              <a:rPr lang="ru-RU" sz="2400" b="1" dirty="0" err="1">
                <a:solidFill>
                  <a:srgbClr val="002060"/>
                </a:solidFill>
              </a:rPr>
              <a:t>Dynamics</a:t>
            </a:r>
            <a:r>
              <a:rPr lang="ru-RU" sz="2400" b="1" dirty="0">
                <a:solidFill>
                  <a:srgbClr val="002060"/>
                </a:solidFill>
              </a:rPr>
              <a:t> CRM с контакт-центром</a:t>
            </a:r>
          </a:p>
        </p:txBody>
      </p:sp>
      <p:pic>
        <p:nvPicPr>
          <p:cNvPr id="1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5665" b="2991"/>
          <a:stretch/>
        </p:blipFill>
        <p:spPr bwMode="auto">
          <a:xfrm>
            <a:off x="2483767" y="3417808"/>
            <a:ext cx="4891913" cy="2087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6827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1412776"/>
            <a:ext cx="5616624" cy="5041380"/>
          </a:xfrm>
          <a:prstGeom prst="rect">
            <a:avLst/>
          </a:prstGeom>
        </p:spPr>
        <p:txBody>
          <a:bodyPr wrap="square">
            <a:spAutoFit/>
          </a:bodyPr>
          <a:lstStyle/>
          <a:p>
            <a:pPr marL="285750" indent="-285750">
              <a:lnSpc>
                <a:spcPct val="120000"/>
              </a:lnSpc>
              <a:buBlip>
                <a:blip r:embed="rId2"/>
              </a:buBlip>
            </a:pPr>
            <a:r>
              <a:rPr lang="ru-RU" dirty="0" smtClean="0"/>
              <a:t>Прием </a:t>
            </a:r>
            <a:r>
              <a:rPr lang="ru-RU" dirty="0"/>
              <a:t>входящих </a:t>
            </a:r>
            <a:r>
              <a:rPr lang="ru-RU" dirty="0" smtClean="0"/>
              <a:t>звонков</a:t>
            </a:r>
          </a:p>
          <a:p>
            <a:pPr algn="just">
              <a:lnSpc>
                <a:spcPct val="120000"/>
              </a:lnSpc>
              <a:tabLst>
                <a:tab pos="6096000" algn="l"/>
                <a:tab pos="6819900" algn="l"/>
              </a:tabLst>
            </a:pPr>
            <a:r>
              <a:rPr lang="ru-RU" sz="1100" dirty="0" smtClean="0"/>
              <a:t>Эффективный </a:t>
            </a:r>
            <a:r>
              <a:rPr lang="ru-RU" sz="1100" dirty="0"/>
              <a:t>и простой механизм приема входящих звонков с помощью автоматизированного </a:t>
            </a:r>
            <a:r>
              <a:rPr lang="ru-RU" sz="1100" dirty="0" err="1"/>
              <a:t>call</a:t>
            </a:r>
            <a:r>
              <a:rPr lang="ru-RU" sz="1100" dirty="0"/>
              <a:t>-центра, реализованного на платформе </a:t>
            </a:r>
            <a:r>
              <a:rPr lang="ru-RU" sz="1100" dirty="0" err="1"/>
              <a:t>Microsoft</a:t>
            </a:r>
            <a:r>
              <a:rPr lang="ru-RU" sz="1100" dirty="0"/>
              <a:t> </a:t>
            </a:r>
            <a:r>
              <a:rPr lang="ru-RU" sz="1100" dirty="0" err="1"/>
              <a:t>Dynamics</a:t>
            </a:r>
            <a:r>
              <a:rPr lang="ru-RU" sz="1100" dirty="0"/>
              <a:t> CRM. Вызов, поступающий на вход Вашего офиса, по первому же гудку создает карточку Звонка в </a:t>
            </a:r>
            <a:r>
              <a:rPr lang="ru-RU" sz="1100" dirty="0" err="1"/>
              <a:t>Microsoft</a:t>
            </a:r>
            <a:r>
              <a:rPr lang="ru-RU" sz="1100" dirty="0"/>
              <a:t> </a:t>
            </a:r>
            <a:r>
              <a:rPr lang="ru-RU" sz="1100" dirty="0" err="1"/>
              <a:t>Dynamics</a:t>
            </a:r>
            <a:r>
              <a:rPr lang="ru-RU" sz="1100" dirty="0"/>
              <a:t> CRM , идентифицируя клиента, а лишь затем проходит обработку в ACD части обработчика телефонии.</a:t>
            </a:r>
          </a:p>
          <a:p>
            <a:endParaRPr lang="ru-RU" sz="1200" dirty="0"/>
          </a:p>
          <a:p>
            <a:pPr marL="285750" indent="-285750">
              <a:lnSpc>
                <a:spcPct val="120000"/>
              </a:lnSpc>
              <a:buBlip>
                <a:blip r:embed="rId2"/>
              </a:buBlip>
            </a:pPr>
            <a:r>
              <a:rPr lang="ru-RU" dirty="0"/>
              <a:t>Массовые исходящие </a:t>
            </a:r>
            <a:r>
              <a:rPr lang="ru-RU" dirty="0" smtClean="0"/>
              <a:t>звонки(маркетинговые кампании,</a:t>
            </a:r>
            <a:r>
              <a:rPr lang="en-US" dirty="0" smtClean="0"/>
              <a:t>PRE,</a:t>
            </a:r>
            <a:r>
              <a:rPr lang="ru-RU" dirty="0" smtClean="0"/>
              <a:t> </a:t>
            </a:r>
            <a:r>
              <a:rPr lang="en-US" dirty="0"/>
              <a:t>SOFT, HARD, LEGAL, EXECUTION </a:t>
            </a:r>
            <a:r>
              <a:rPr lang="en-US" dirty="0" smtClean="0"/>
              <a:t>collection</a:t>
            </a:r>
            <a:r>
              <a:rPr lang="ru-RU" dirty="0" smtClean="0"/>
              <a:t>)</a:t>
            </a:r>
          </a:p>
          <a:p>
            <a:pPr algn="just">
              <a:lnSpc>
                <a:spcPct val="120000"/>
              </a:lnSpc>
            </a:pPr>
            <a:r>
              <a:rPr lang="ru-RU" sz="1100" dirty="0"/>
              <a:t>Для выполнения исходящего обзвона списка абонентов </a:t>
            </a:r>
            <a:r>
              <a:rPr lang="en-US" sz="1100" dirty="0" smtClean="0"/>
              <a:t>Microsoft Dynamics </a:t>
            </a:r>
            <a:r>
              <a:rPr lang="ru-RU" sz="1100" dirty="0" smtClean="0"/>
              <a:t>CRM позволяет </a:t>
            </a:r>
            <a:r>
              <a:rPr lang="ru-RU" sz="1100" dirty="0"/>
              <a:t>применить </a:t>
            </a:r>
            <a:r>
              <a:rPr lang="ru-RU" sz="1100" dirty="0" smtClean="0"/>
              <a:t>все типы </a:t>
            </a:r>
            <a:r>
              <a:rPr lang="ru-RU" sz="1100" dirty="0"/>
              <a:t>исходящих </a:t>
            </a:r>
            <a:r>
              <a:rPr lang="ru-RU" sz="1100" dirty="0" smtClean="0"/>
              <a:t>телефонных </a:t>
            </a:r>
            <a:r>
              <a:rPr lang="ru-RU" sz="1100" dirty="0"/>
              <a:t>кампаний на основе генератора попыток с настройкой необходимых правил, режима и периода обзвона.</a:t>
            </a:r>
          </a:p>
          <a:p>
            <a:pPr algn="just"/>
            <a:endParaRPr lang="ru-RU" sz="1200" dirty="0"/>
          </a:p>
          <a:p>
            <a:pPr marL="285750" indent="-285750">
              <a:lnSpc>
                <a:spcPct val="120000"/>
              </a:lnSpc>
              <a:buBlip>
                <a:blip r:embed="rId2"/>
              </a:buBlip>
            </a:pPr>
            <a:r>
              <a:rPr lang="ru-RU" dirty="0"/>
              <a:t>Управление </a:t>
            </a:r>
            <a:r>
              <a:rPr lang="ru-RU" dirty="0" smtClean="0"/>
              <a:t>ресурсами</a:t>
            </a:r>
            <a:endParaRPr lang="ru-RU" dirty="0"/>
          </a:p>
          <a:p>
            <a:pPr algn="just">
              <a:lnSpc>
                <a:spcPct val="120000"/>
              </a:lnSpc>
            </a:pPr>
            <a:r>
              <a:rPr lang="ru-RU" sz="1100" dirty="0"/>
              <a:t>Гибкая система диспетчеризации смен и </a:t>
            </a:r>
            <a:r>
              <a:rPr lang="ru-RU" sz="1100" dirty="0" err="1"/>
              <a:t>скилл</a:t>
            </a:r>
            <a:r>
              <a:rPr lang="ru-RU" sz="1100" dirty="0"/>
              <a:t> групп для распределенных контакт-центров, которая позволит спрогнозировать объем работы, рассчитать потребности в операторах, зафиксировать пожелания операторов по графикам, оценить работу, целевые показатели, имеющие целевые ресурсы, составить оптимальное расписание работы сотрудников в соответствии с законодательством.</a:t>
            </a:r>
          </a:p>
          <a:p>
            <a:endParaRPr lang="ru-RU" dirty="0"/>
          </a:p>
        </p:txBody>
      </p:sp>
      <p:sp>
        <p:nvSpPr>
          <p:cNvPr id="5" name="Прямоугольник 4"/>
          <p:cNvSpPr/>
          <p:nvPr/>
        </p:nvSpPr>
        <p:spPr>
          <a:xfrm>
            <a:off x="611560" y="836712"/>
            <a:ext cx="7776864" cy="646331"/>
          </a:xfrm>
          <a:prstGeom prst="rect">
            <a:avLst/>
          </a:prstGeom>
          <a:solidFill>
            <a:schemeClr val="accent4">
              <a:lumMod val="50000"/>
            </a:schemeClr>
          </a:solidFill>
        </p:spPr>
        <p:txBody>
          <a:bodyPr wrap="square">
            <a:spAutoFit/>
          </a:bodyPr>
          <a:lstStyle/>
          <a:p>
            <a:r>
              <a:rPr lang="ru-RU" dirty="0" smtClean="0">
                <a:solidFill>
                  <a:schemeClr val="bg1"/>
                </a:solidFill>
              </a:rPr>
              <a:t>Главны</a:t>
            </a:r>
            <a:r>
              <a:rPr lang="ru-RU" dirty="0">
                <a:solidFill>
                  <a:schemeClr val="bg1"/>
                </a:solidFill>
              </a:rPr>
              <a:t>е</a:t>
            </a:r>
            <a:r>
              <a:rPr lang="ru-RU" dirty="0" smtClean="0">
                <a:solidFill>
                  <a:schemeClr val="bg1"/>
                </a:solidFill>
              </a:rPr>
              <a:t> функциональные направления </a:t>
            </a:r>
            <a:r>
              <a:rPr lang="en-US" dirty="0" smtClean="0">
                <a:solidFill>
                  <a:schemeClr val="bg1"/>
                </a:solidFill>
              </a:rPr>
              <a:t> </a:t>
            </a:r>
            <a:r>
              <a:rPr lang="ru-RU" dirty="0" smtClean="0">
                <a:solidFill>
                  <a:schemeClr val="bg1"/>
                </a:solidFill>
              </a:rPr>
              <a:t>интегрированного с </a:t>
            </a:r>
            <a:r>
              <a:rPr lang="en-US" dirty="0" smtClean="0">
                <a:solidFill>
                  <a:schemeClr val="bg1"/>
                </a:solidFill>
              </a:rPr>
              <a:t>Microsoft Dynamics CRM </a:t>
            </a:r>
            <a:r>
              <a:rPr lang="ru-RU" dirty="0" smtClean="0">
                <a:solidFill>
                  <a:schemeClr val="bg1"/>
                </a:solidFill>
              </a:rPr>
              <a:t>контакт центра</a:t>
            </a:r>
            <a:endParaRPr lang="ru-RU" dirty="0">
              <a:solidFill>
                <a:schemeClr val="bg1"/>
              </a:solidFill>
            </a:endParaRPr>
          </a:p>
        </p:txBody>
      </p:sp>
      <p:pic>
        <p:nvPicPr>
          <p:cNvPr id="6"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81328" y="1556792"/>
            <a:ext cx="1718320" cy="1235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32240" y="3054402"/>
            <a:ext cx="1546621" cy="1546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5261" y="4604254"/>
            <a:ext cx="1720577" cy="1615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172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16435" y="1556792"/>
            <a:ext cx="6480720" cy="4154984"/>
          </a:xfrm>
          <a:prstGeom prst="rect">
            <a:avLst/>
          </a:prstGeom>
        </p:spPr>
        <p:txBody>
          <a:bodyPr wrap="square">
            <a:spAutoFit/>
          </a:bodyPr>
          <a:lstStyle/>
          <a:p>
            <a:pPr marL="171450" indent="-171450">
              <a:buFont typeface="Wingdings" pitchFamily="2" charset="2"/>
              <a:buChar char="ü"/>
            </a:pPr>
            <a:r>
              <a:rPr lang="ru-RU" sz="1200" dirty="0"/>
              <a:t>помогает предприятию по-новому взглянуть на клиентскую базу, улучшить взаимоотношения с клиентами и открыть новые пути развития бизнеса, расширяя контакт с клиентами; </a:t>
            </a:r>
          </a:p>
          <a:p>
            <a:pPr marL="171450" indent="-171450">
              <a:buFont typeface="Wingdings" pitchFamily="2" charset="2"/>
              <a:buChar char="ü"/>
            </a:pPr>
            <a:endParaRPr lang="ru-RU" sz="1200" dirty="0"/>
          </a:p>
          <a:p>
            <a:pPr marL="171450" indent="-171450">
              <a:buFont typeface="Wingdings" pitchFamily="2" charset="2"/>
              <a:buChar char="ü"/>
            </a:pPr>
            <a:r>
              <a:rPr lang="ru-RU" sz="1200" dirty="0"/>
              <a:t> обеспечивает операторов контакт-центра интуитивно-понятным интерфейсом, который работает как знакомый </a:t>
            </a:r>
            <a:r>
              <a:rPr lang="ru-RU" sz="1200" dirty="0" err="1"/>
              <a:t>Microsoft</a:t>
            </a:r>
            <a:r>
              <a:rPr lang="ru-RU" sz="1200" dirty="0"/>
              <a:t>® </a:t>
            </a:r>
            <a:r>
              <a:rPr lang="ru-RU" sz="1200" dirty="0" err="1"/>
              <a:t>Office</a:t>
            </a:r>
            <a:r>
              <a:rPr lang="ru-RU" sz="1200" dirty="0"/>
              <a:t> </a:t>
            </a:r>
            <a:r>
              <a:rPr lang="ru-RU" sz="1200" dirty="0" err="1"/>
              <a:t>Outlook</a:t>
            </a:r>
            <a:r>
              <a:rPr lang="ru-RU" sz="1200" dirty="0"/>
              <a:t>®; </a:t>
            </a:r>
          </a:p>
          <a:p>
            <a:pPr marL="171450" indent="-171450">
              <a:buFont typeface="Wingdings" pitchFamily="2" charset="2"/>
              <a:buChar char="ü"/>
            </a:pPr>
            <a:endParaRPr lang="ru-RU" sz="1200" dirty="0"/>
          </a:p>
          <a:p>
            <a:pPr marL="171450" indent="-171450">
              <a:buFont typeface="Wingdings" pitchFamily="2" charset="2"/>
              <a:buChar char="ü"/>
            </a:pPr>
            <a:r>
              <a:rPr lang="ru-RU" sz="1200" dirty="0"/>
              <a:t>консолидирует понимание потребностей разных сегментов клиентов, обрабатывая базовые данные о клиентах, историю обращений, информацию из бизнес-систем, например АБС или 1С, а также настольных приложений, включая </a:t>
            </a:r>
            <a:r>
              <a:rPr lang="ru-RU" sz="1200" dirty="0" err="1"/>
              <a:t>Microsoft</a:t>
            </a:r>
            <a:r>
              <a:rPr lang="ru-RU" sz="1200" dirty="0"/>
              <a:t> </a:t>
            </a:r>
            <a:r>
              <a:rPr lang="ru-RU" sz="1200" dirty="0" err="1"/>
              <a:t>Office</a:t>
            </a:r>
            <a:r>
              <a:rPr lang="ru-RU" sz="1200" dirty="0"/>
              <a:t>; </a:t>
            </a:r>
          </a:p>
          <a:p>
            <a:pPr marL="171450" indent="-171450">
              <a:buFont typeface="Wingdings" pitchFamily="2" charset="2"/>
              <a:buChar char="ü"/>
            </a:pPr>
            <a:endParaRPr lang="ru-RU" sz="1200" dirty="0"/>
          </a:p>
          <a:p>
            <a:pPr marL="171450" indent="-171450">
              <a:buFont typeface="Wingdings" pitchFamily="2" charset="2"/>
              <a:buChar char="ü"/>
            </a:pPr>
            <a:r>
              <a:rPr lang="ru-RU" sz="1200" dirty="0"/>
              <a:t>обеспечивает возможности управления и отчетности для автоматизации и упрощения процедур маршрутизации, контроля и анализа всех обращений клиента; </a:t>
            </a:r>
          </a:p>
          <a:p>
            <a:pPr marL="171450" indent="-171450">
              <a:buFont typeface="Wingdings" pitchFamily="2" charset="2"/>
              <a:buChar char="ü"/>
            </a:pPr>
            <a:endParaRPr lang="ru-RU" sz="1200" dirty="0"/>
          </a:p>
          <a:p>
            <a:pPr marL="171450" indent="-171450">
              <a:buFont typeface="Wingdings" pitchFamily="2" charset="2"/>
              <a:buChar char="ü"/>
            </a:pPr>
            <a:r>
              <a:rPr lang="ru-RU" sz="1200" dirty="0"/>
              <a:t>снабжает бизнес-аналитиков информацией о трендах и проблемах, связанных с продуктами и услугами, что позволяет быстро вносить коррективы и </a:t>
            </a:r>
            <a:r>
              <a:rPr lang="ru-RU" sz="1200" dirty="0" err="1"/>
              <a:t>проактивно</a:t>
            </a:r>
            <a:r>
              <a:rPr lang="ru-RU" sz="1200" dirty="0"/>
              <a:t> отвечать на изменения рынка; </a:t>
            </a:r>
          </a:p>
          <a:p>
            <a:pPr marL="171450" indent="-171450">
              <a:buFont typeface="Wingdings" pitchFamily="2" charset="2"/>
              <a:buChar char="ü"/>
            </a:pPr>
            <a:endParaRPr lang="ru-RU" sz="1200" dirty="0"/>
          </a:p>
          <a:p>
            <a:pPr marL="171450" indent="-171450">
              <a:buFont typeface="Wingdings" pitchFamily="2" charset="2"/>
              <a:buChar char="ü"/>
            </a:pPr>
            <a:r>
              <a:rPr lang="ru-RU" sz="1200" dirty="0"/>
              <a:t>может быть полностью интегрирована с другими приложениями, Интернетом и корпоративным порталом через веб-сервисы; </a:t>
            </a:r>
          </a:p>
          <a:p>
            <a:pPr marL="171450" indent="-171450">
              <a:buFont typeface="Wingdings" pitchFamily="2" charset="2"/>
              <a:buChar char="ü"/>
            </a:pPr>
            <a:endParaRPr lang="ru-RU" sz="1200" dirty="0"/>
          </a:p>
          <a:p>
            <a:pPr marL="171450" indent="-171450">
              <a:buFont typeface="Wingdings" pitchFamily="2" charset="2"/>
              <a:buChar char="ü"/>
            </a:pPr>
            <a:r>
              <a:rPr lang="ru-RU" sz="1200" dirty="0"/>
              <a:t>интегрируется с большинством телефонных систем через коннекторы CTI/IVR, которые позволяют автоматизировать бизнес-решения, направленные на клиента.</a:t>
            </a:r>
          </a:p>
        </p:txBody>
      </p:sp>
      <p:sp>
        <p:nvSpPr>
          <p:cNvPr id="5" name="TextBox 4"/>
          <p:cNvSpPr txBox="1"/>
          <p:nvPr/>
        </p:nvSpPr>
        <p:spPr>
          <a:xfrm>
            <a:off x="755576" y="736041"/>
            <a:ext cx="7356808" cy="830997"/>
          </a:xfrm>
          <a:prstGeom prst="rect">
            <a:avLst/>
          </a:prstGeom>
          <a:noFill/>
        </p:spPr>
        <p:txBody>
          <a:bodyPr wrap="square" rtlCol="0">
            <a:spAutoFit/>
          </a:bodyPr>
          <a:lstStyle/>
          <a:p>
            <a:r>
              <a:rPr lang="ru-RU" sz="2400" b="1" dirty="0" smtClean="0">
                <a:solidFill>
                  <a:srgbClr val="002060"/>
                </a:solidFill>
              </a:rPr>
              <a:t>Преимущества контакт центра, интегрированного с </a:t>
            </a:r>
            <a:r>
              <a:rPr lang="en-US" sz="2400" b="1" dirty="0" smtClean="0">
                <a:solidFill>
                  <a:srgbClr val="002060"/>
                </a:solidFill>
              </a:rPr>
              <a:t>Microsoft Dynamics CRM</a:t>
            </a:r>
            <a:r>
              <a:rPr lang="ru-RU" sz="2400" b="1" dirty="0" smtClean="0">
                <a:solidFill>
                  <a:srgbClr val="002060"/>
                </a:solidFill>
              </a:rPr>
              <a:t>:</a:t>
            </a:r>
            <a:endParaRPr lang="ru-RU" sz="2400" b="1" dirty="0">
              <a:solidFill>
                <a:srgbClr val="002060"/>
              </a:solidFill>
            </a:endParaRPr>
          </a:p>
        </p:txBody>
      </p:sp>
    </p:spTree>
    <p:extLst>
      <p:ext uri="{BB962C8B-B14F-4D97-AF65-F5344CB8AC3E}">
        <p14:creationId xmlns:p14="http://schemas.microsoft.com/office/powerpoint/2010/main" val="37951965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94437"/>
            <a:ext cx="3564396" cy="461665"/>
          </a:xfrm>
          <a:prstGeom prst="rect">
            <a:avLst/>
          </a:prstGeom>
          <a:noFill/>
        </p:spPr>
        <p:txBody>
          <a:bodyPr wrap="square" rtlCol="0">
            <a:spAutoFit/>
          </a:bodyPr>
          <a:lstStyle/>
          <a:p>
            <a:r>
              <a:rPr lang="ru-RU" sz="2400" b="1" dirty="0" smtClean="0">
                <a:solidFill>
                  <a:schemeClr val="tx2">
                    <a:lumMod val="75000"/>
                  </a:schemeClr>
                </a:solidFill>
              </a:rPr>
              <a:t>Гибкость системы</a:t>
            </a:r>
            <a:endParaRPr lang="ru-RU" sz="2400" b="1" dirty="0">
              <a:solidFill>
                <a:schemeClr val="tx2">
                  <a:lumMod val="75000"/>
                </a:schemeClr>
              </a:solidFill>
            </a:endParaRPr>
          </a:p>
        </p:txBody>
      </p:sp>
      <p:pic>
        <p:nvPicPr>
          <p:cNvPr id="5" name="Picture 2" descr="W:\Сотрудники\Косько\3D people\2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3692" y="2482989"/>
            <a:ext cx="2602195" cy="26021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5577" y="1159550"/>
            <a:ext cx="7596335" cy="1569660"/>
          </a:xfrm>
          <a:prstGeom prst="rect">
            <a:avLst/>
          </a:prstGeom>
          <a:noFill/>
        </p:spPr>
        <p:txBody>
          <a:bodyPr wrap="square" rtlCol="0">
            <a:spAutoFit/>
          </a:bodyPr>
          <a:lstStyle/>
          <a:p>
            <a:r>
              <a:rPr lang="ru-RU" sz="1600" dirty="0" smtClean="0"/>
              <a:t>Система позволяет своими </a:t>
            </a:r>
            <a:r>
              <a:rPr lang="ru-RU" sz="1600" dirty="0"/>
              <a:t>силами без помощи подрядчика автоматизировать всё новые </a:t>
            </a:r>
            <a:r>
              <a:rPr lang="ru-RU" sz="1600" dirty="0" smtClean="0"/>
              <a:t>бизнес-процессы</a:t>
            </a:r>
            <a:r>
              <a:rPr lang="ru-RU" sz="1600" dirty="0"/>
              <a:t>, </a:t>
            </a:r>
            <a:r>
              <a:rPr lang="ru-RU" sz="1600" dirty="0" smtClean="0"/>
              <a:t>создавать </a:t>
            </a:r>
            <a:r>
              <a:rPr lang="ru-RU" sz="1600" dirty="0"/>
              <a:t>и изменять </a:t>
            </a:r>
            <a:r>
              <a:rPr lang="ru-RU" sz="1600" dirty="0" smtClean="0"/>
              <a:t>бизнес-правила, добавлять сущности и др</a:t>
            </a:r>
            <a:r>
              <a:rPr lang="ru-RU" sz="1600" dirty="0"/>
              <a:t>. </a:t>
            </a:r>
            <a:endParaRPr lang="ru-RU" sz="1600" dirty="0" smtClean="0"/>
          </a:p>
          <a:p>
            <a:r>
              <a:rPr lang="ru-RU" sz="1600" dirty="0" smtClean="0"/>
              <a:t>Вы </a:t>
            </a:r>
            <a:r>
              <a:rPr lang="ru-RU" sz="1600" dirty="0"/>
              <a:t>можете легко адаптировать систему под </a:t>
            </a:r>
          </a:p>
          <a:p>
            <a:r>
              <a:rPr lang="ru-RU" sz="1600" dirty="0"/>
              <a:t>потребности и специфику Вашего </a:t>
            </a:r>
            <a:r>
              <a:rPr lang="ru-RU" sz="1600" dirty="0" smtClean="0"/>
              <a:t>бизнеса.</a:t>
            </a:r>
            <a:endParaRPr lang="ru-RU" sz="1600" dirty="0"/>
          </a:p>
          <a:p>
            <a:endParaRPr lang="ru-RU" sz="1600" dirty="0"/>
          </a:p>
        </p:txBody>
      </p:sp>
      <p:sp>
        <p:nvSpPr>
          <p:cNvPr id="7" name="TextBox 6"/>
          <p:cNvSpPr txBox="1"/>
          <p:nvPr/>
        </p:nvSpPr>
        <p:spPr>
          <a:xfrm>
            <a:off x="894656" y="2852936"/>
            <a:ext cx="4973488" cy="2677656"/>
          </a:xfrm>
          <a:prstGeom prst="rect">
            <a:avLst/>
          </a:prstGeom>
          <a:noFill/>
        </p:spPr>
        <p:txBody>
          <a:bodyPr wrap="square" rtlCol="0">
            <a:spAutoFit/>
          </a:bodyPr>
          <a:lstStyle/>
          <a:p>
            <a:r>
              <a:rPr lang="ru-RU" sz="2400" b="1" dirty="0" smtClean="0"/>
              <a:t>Сколько времени занимает обучение персонала при замене винчестеров с </a:t>
            </a:r>
            <a:r>
              <a:rPr lang="en-US" sz="2400" b="1" dirty="0" smtClean="0"/>
              <a:t>Seagate </a:t>
            </a:r>
            <a:r>
              <a:rPr lang="ru-RU" sz="2400" b="1" dirty="0" smtClean="0"/>
              <a:t>на </a:t>
            </a:r>
            <a:r>
              <a:rPr lang="en-US" sz="2400" b="1" dirty="0" smtClean="0"/>
              <a:t>Samsung</a:t>
            </a:r>
            <a:r>
              <a:rPr lang="ru-RU" sz="2400" b="1" dirty="0" smtClean="0"/>
              <a:t>?</a:t>
            </a:r>
          </a:p>
          <a:p>
            <a:r>
              <a:rPr lang="ru-RU" sz="2400" b="1" dirty="0" smtClean="0"/>
              <a:t>При замене ОДБ?</a:t>
            </a:r>
          </a:p>
          <a:p>
            <a:r>
              <a:rPr lang="ru-RU" sz="2400" b="1" dirty="0" smtClean="0"/>
              <a:t>При замене скоринга?</a:t>
            </a:r>
          </a:p>
          <a:p>
            <a:r>
              <a:rPr lang="ru-RU" sz="2400" b="1" dirty="0" smtClean="0"/>
              <a:t>Единое окно – единый интерфейс.</a:t>
            </a:r>
            <a:endParaRPr lang="ru-RU" sz="2400" b="1" dirty="0"/>
          </a:p>
          <a:p>
            <a:endParaRPr lang="ru-RU" sz="2400" b="1" dirty="0"/>
          </a:p>
        </p:txBody>
      </p:sp>
    </p:spTree>
    <p:extLst>
      <p:ext uri="{BB962C8B-B14F-4D97-AF65-F5344CB8AC3E}">
        <p14:creationId xmlns:p14="http://schemas.microsoft.com/office/powerpoint/2010/main" val="3552409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620688"/>
            <a:ext cx="7829245" cy="5778019"/>
          </a:xfrm>
          <a:prstGeom prst="rect">
            <a:avLst/>
          </a:prstGeom>
        </p:spPr>
      </p:pic>
    </p:spTree>
    <p:extLst>
      <p:ext uri="{BB962C8B-B14F-4D97-AF65-F5344CB8AC3E}">
        <p14:creationId xmlns:p14="http://schemas.microsoft.com/office/powerpoint/2010/main" val="20010830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5229200"/>
            <a:ext cx="6419056" cy="504056"/>
          </a:xfrm>
        </p:spPr>
        <p:txBody>
          <a:bodyPr>
            <a:normAutofit fontScale="90000"/>
          </a:bodyPr>
          <a:lstStyle/>
          <a:p>
            <a:r>
              <a:rPr lang="en-US" dirty="0" smtClean="0"/>
              <a:t>USSD </a:t>
            </a:r>
            <a:r>
              <a:rPr lang="uk-UA" dirty="0" err="1" smtClean="0"/>
              <a:t>демо</a:t>
            </a:r>
            <a:endParaRPr lang="en-US" dirty="0"/>
          </a:p>
        </p:txBody>
      </p:sp>
      <p:sp>
        <p:nvSpPr>
          <p:cNvPr id="4" name="Номер слайда 3"/>
          <p:cNvSpPr>
            <a:spLocks noGrp="1"/>
          </p:cNvSpPr>
          <p:nvPr>
            <p:ph type="sldNum" sz="quarter" idx="12"/>
          </p:nvPr>
        </p:nvSpPr>
        <p:spPr/>
        <p:txBody>
          <a:bodyPr/>
          <a:lstStyle/>
          <a:p>
            <a:fld id="{EAAE64A0-161C-4345-A59B-75D463C40AFF}" type="slidenum">
              <a:rPr lang="en-US" smtClean="0"/>
              <a:t>38</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866900"/>
            <a:ext cx="862012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1"/>
          <p:cNvSpPr txBox="1">
            <a:spLocks/>
          </p:cNvSpPr>
          <p:nvPr/>
        </p:nvSpPr>
        <p:spPr>
          <a:xfrm>
            <a:off x="1043608" y="764704"/>
            <a:ext cx="6419056" cy="11021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000" dirty="0" smtClean="0"/>
              <a:t>Для оператора </a:t>
            </a:r>
            <a:r>
              <a:rPr lang="ru-RU" sz="4000" dirty="0" err="1" smtClean="0"/>
              <a:t>Лайф</a:t>
            </a:r>
            <a:r>
              <a:rPr lang="en-US" sz="4000" dirty="0" smtClean="0"/>
              <a:t>    </a:t>
            </a:r>
            <a:r>
              <a:rPr lang="ru-RU" sz="4000" dirty="0" smtClean="0"/>
              <a:t> *136*6</a:t>
            </a:r>
            <a:r>
              <a:rPr lang="en-US" sz="4000" dirty="0"/>
              <a:t>#</a:t>
            </a:r>
          </a:p>
        </p:txBody>
      </p:sp>
    </p:spTree>
    <p:extLst>
      <p:ext uri="{BB962C8B-B14F-4D97-AF65-F5344CB8AC3E}">
        <p14:creationId xmlns:p14="http://schemas.microsoft.com/office/powerpoint/2010/main" val="21073606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AAE64A0-161C-4345-A59B-75D463C40AFF}" type="slidenum">
              <a:rPr lang="en-US" smtClean="0"/>
              <a:t>39</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84" y="505550"/>
            <a:ext cx="8457414" cy="5984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57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0728"/>
            <a:ext cx="9144001" cy="481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34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howsrus\public\satya\Convergence NA 2007\Screenshots\Finals\1. OBA - CR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4841" y="3358188"/>
            <a:ext cx="2529703" cy="1897380"/>
          </a:xfrm>
          <a:prstGeom prst="rect">
            <a:avLst/>
          </a:prstGeom>
          <a:noFill/>
          <a:effectLst>
            <a:reflection blurRad="6350" stA="52000" endA="300" endPos="35000" dir="5400000" sy="-100000" algn="bl" rotWithShape="0"/>
          </a:effectLst>
        </p:spPr>
      </p:pic>
      <p:sp>
        <p:nvSpPr>
          <p:cNvPr id="43" name="Rounded Rectangle 42"/>
          <p:cNvSpPr/>
          <p:nvPr/>
        </p:nvSpPr>
        <p:spPr bwMode="auto">
          <a:xfrm flipH="1">
            <a:off x="166688" y="1928813"/>
            <a:ext cx="5864225" cy="1246187"/>
          </a:xfrm>
          <a:prstGeom prst="roundRect">
            <a:avLst>
              <a:gd name="adj" fmla="val 14714"/>
            </a:avLst>
          </a:prstGeom>
          <a:gradFill flip="none" rotWithShape="1">
            <a:gsLst>
              <a:gs pos="0">
                <a:schemeClr val="bg2"/>
              </a:gs>
              <a:gs pos="65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38097"/>
          <a:lstStyle/>
          <a:p>
            <a:pPr>
              <a:defRPr/>
            </a:pPr>
            <a:r>
              <a:rPr lang="ru-RU" sz="1700" i="1" dirty="0" smtClean="0">
                <a:ln w="18415" cmpd="sng">
                  <a:noFill/>
                  <a:prstDash val="solid"/>
                </a:ln>
                <a:solidFill>
                  <a:schemeClr val="tx1"/>
                </a:solidFill>
              </a:rPr>
              <a:t>Офисное приложение</a:t>
            </a:r>
            <a:endParaRPr lang="en-US" sz="1700" i="1" dirty="0">
              <a:ln w="18415" cmpd="sng">
                <a:noFill/>
                <a:prstDash val="solid"/>
              </a:ln>
              <a:solidFill>
                <a:schemeClr val="tx1"/>
              </a:solidFill>
            </a:endParaRPr>
          </a:p>
        </p:txBody>
      </p:sp>
      <p:sp>
        <p:nvSpPr>
          <p:cNvPr id="44" name="Rounded Rectangle 43"/>
          <p:cNvSpPr/>
          <p:nvPr/>
        </p:nvSpPr>
        <p:spPr bwMode="auto">
          <a:xfrm flipH="1">
            <a:off x="6173788" y="1917700"/>
            <a:ext cx="2852737" cy="1247775"/>
          </a:xfrm>
          <a:prstGeom prst="roundRect">
            <a:avLst>
              <a:gd name="adj" fmla="val 14714"/>
            </a:avLst>
          </a:prstGeom>
          <a:gradFill flip="none" rotWithShape="1">
            <a:gsLst>
              <a:gs pos="0">
                <a:schemeClr val="bg2"/>
              </a:gs>
              <a:gs pos="65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38097"/>
          <a:lstStyle/>
          <a:p>
            <a:pPr>
              <a:defRPr/>
            </a:pPr>
            <a:r>
              <a:rPr lang="en-US" sz="1700" i="1" dirty="0">
                <a:ln w="18415" cmpd="sng">
                  <a:noFill/>
                  <a:prstDash val="solid"/>
                </a:ln>
                <a:solidFill>
                  <a:schemeClr val="tx1"/>
                </a:solidFill>
              </a:rPr>
              <a:t>Microsoft Dynamics</a:t>
            </a:r>
          </a:p>
        </p:txBody>
      </p:sp>
      <p:pic>
        <p:nvPicPr>
          <p:cNvPr id="17413" name="Picture 10" descr="C:\Program Files\Microsoft Resource DVD Artwork\DVD_ART\Artwork_Imagery\Shapes and Graphics\fans - gradient\color spectrum orange yellow green.png"/>
          <p:cNvPicPr>
            <a:picLocks noChangeAspect="1" noChangeArrowheads="1"/>
          </p:cNvPicPr>
          <p:nvPr/>
        </p:nvPicPr>
        <p:blipFill>
          <a:blip r:embed="rId7" cstate="print">
            <a:extLst>
              <a:ext uri="{28A0092B-C50C-407E-A947-70E740481C1C}">
                <a14:useLocalDpi xmlns:a14="http://schemas.microsoft.com/office/drawing/2010/main" val="0"/>
              </a:ext>
            </a:extLst>
          </a:blip>
          <a:srcRect l="18500"/>
          <a:stretch>
            <a:fillRect/>
          </a:stretch>
        </p:blipFill>
        <p:spPr bwMode="auto">
          <a:xfrm>
            <a:off x="0" y="4421188"/>
            <a:ext cx="9144000" cy="2436812"/>
          </a:xfrm>
          <a:prstGeom prst="rect">
            <a:avLst/>
          </a:prstGeom>
          <a:noFill/>
          <a:ln w="9525">
            <a:noFill/>
            <a:miter lim="800000"/>
            <a:headEnd/>
            <a:tailEnd/>
          </a:ln>
        </p:spPr>
      </p:pic>
      <p:sp>
        <p:nvSpPr>
          <p:cNvPr id="17414" name="Title 1"/>
          <p:cNvSpPr>
            <a:spLocks noGrp="1"/>
          </p:cNvSpPr>
          <p:nvPr>
            <p:ph type="title"/>
          </p:nvPr>
        </p:nvSpPr>
        <p:spPr>
          <a:xfrm>
            <a:off x="37891" y="620688"/>
            <a:ext cx="9144000" cy="456059"/>
          </a:xfrm>
        </p:spPr>
        <p:txBody>
          <a:bodyPr>
            <a:noAutofit/>
          </a:bodyPr>
          <a:lstStyle/>
          <a:p>
            <a:pPr algn="ctr">
              <a:defRPr/>
            </a:pPr>
            <a:r>
              <a:rPr lang="ru-RU" sz="3200" kern="12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Ключевые преимущества </a:t>
            </a:r>
            <a:r>
              <a:rPr lang="en-US" sz="3200" kern="12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Microsoft CRM</a:t>
            </a:r>
          </a:p>
        </p:txBody>
      </p:sp>
      <p:sp>
        <p:nvSpPr>
          <p:cNvPr id="21" name="TextBox 20"/>
          <p:cNvSpPr txBox="1"/>
          <p:nvPr/>
        </p:nvSpPr>
        <p:spPr>
          <a:xfrm>
            <a:off x="3008103" y="1200065"/>
            <a:ext cx="3127793" cy="507825"/>
          </a:xfrm>
          <a:prstGeom prst="rect">
            <a:avLst/>
          </a:prstGeom>
          <a:noFill/>
        </p:spPr>
        <p:txBody>
          <a:bodyPr wrap="square" lIns="76194" tIns="38097" rIns="76194" bIns="38097">
            <a:spAutoFit/>
          </a:bodyPr>
          <a:lstStyle/>
          <a:p>
            <a:pPr>
              <a:defRPr/>
            </a:pPr>
            <a:r>
              <a:rPr lang="ru-RU" sz="2800" dirty="0" smtClean="0">
                <a:solidFill>
                  <a:schemeClr val="accent1"/>
                </a:solidFill>
                <a:latin typeface="Segoe Semibold"/>
              </a:rPr>
              <a:t>Люди и процессы</a:t>
            </a:r>
            <a:endParaRPr lang="en-US" sz="2800" dirty="0">
              <a:effectLst>
                <a:outerShdw blurRad="38100" dist="38100" dir="2700000" algn="tl">
                  <a:srgbClr val="000000">
                    <a:alpha val="43137"/>
                  </a:srgbClr>
                </a:outerShdw>
              </a:effectLst>
              <a:latin typeface="Segoe" pitchFamily="34" charset="0"/>
            </a:endParaRPr>
          </a:p>
        </p:txBody>
      </p:sp>
      <p:pic>
        <p:nvPicPr>
          <p:cNvPr id="23" name="Picture 22" descr="3. Dynamics Client for Office - AX EP.gif"/>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940" y="3346652"/>
            <a:ext cx="2488724" cy="1895656"/>
          </a:xfrm>
          <a:prstGeom prst="rect">
            <a:avLst/>
          </a:prstGeom>
          <a:effectLst>
            <a:outerShdw blurRad="50800" dist="38100" dir="8100000" algn="tr" rotWithShape="0">
              <a:prstClr val="black">
                <a:alpha val="40000"/>
              </a:prstClr>
            </a:outerShdw>
            <a:reflection blurRad="6350" stA="50000" endA="300" endPos="38500" dist="50800" dir="5400000" sy="-100000" algn="bl" rotWithShape="0"/>
          </a:effectLst>
        </p:spPr>
      </p:pic>
      <p:pic>
        <p:nvPicPr>
          <p:cNvPr id="24" name="Picture 23" descr="5. Role Tailored - NAV Sammy.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6432081" y="3337220"/>
            <a:ext cx="2334734" cy="1895061"/>
          </a:xfrm>
          <a:prstGeom prst="rect">
            <a:avLst/>
          </a:prstGeom>
          <a:effectLst>
            <a:outerShdw blurRad="50800" dist="38100" dir="8100000" algn="tr" rotWithShape="0">
              <a:prstClr val="black">
                <a:alpha val="40000"/>
              </a:prstClr>
            </a:outerShdw>
            <a:reflection blurRad="6350" stA="50000" endA="300" endPos="38500" dist="50800" dir="5400000" sy="-100000" algn="bl" rotWithShape="0"/>
          </a:effectLst>
        </p:spPr>
      </p:pic>
      <p:sp>
        <p:nvSpPr>
          <p:cNvPr id="19" name="Text Box 21"/>
          <p:cNvSpPr txBox="1">
            <a:spLocks noChangeArrowheads="1"/>
          </p:cNvSpPr>
          <p:nvPr/>
        </p:nvSpPr>
        <p:spPr bwMode="auto">
          <a:xfrm>
            <a:off x="3281363" y="2811463"/>
            <a:ext cx="2536825" cy="421650"/>
          </a:xfrm>
          <a:prstGeom prst="rect">
            <a:avLst/>
          </a:prstGeom>
          <a:noFill/>
          <a:ln w="9525">
            <a:noFill/>
            <a:miter lim="800000"/>
            <a:headEnd/>
            <a:tailEnd/>
          </a:ln>
        </p:spPr>
        <p:txBody>
          <a:bodyPr lIns="76197" tIns="38098" rIns="76197" bIns="38098">
            <a:spAutoFit/>
          </a:bodyPr>
          <a:lstStyle/>
          <a:p>
            <a:pPr algn="ctr">
              <a:lnSpc>
                <a:spcPct val="80000"/>
              </a:lnSpc>
              <a:spcBef>
                <a:spcPct val="50000"/>
              </a:spcBef>
              <a:defRPr/>
            </a:pPr>
            <a:r>
              <a:rPr lang="en-US" sz="1400" dirty="0" smtClean="0">
                <a:effectLst>
                  <a:outerShdw blurRad="38100" dist="38100" dir="2700000" algn="tl">
                    <a:srgbClr val="000000">
                      <a:alpha val="43137"/>
                    </a:srgbClr>
                  </a:outerShdw>
                </a:effectLst>
                <a:latin typeface="Segoe Semibold"/>
                <a:ea typeface="MS PGothic" pitchFamily="34" charset="-128"/>
              </a:rPr>
              <a:t>“</a:t>
            </a:r>
            <a:r>
              <a:rPr lang="ru-RU" sz="1400" dirty="0" smtClean="0">
                <a:effectLst>
                  <a:outerShdw blurRad="38100" dist="38100" dir="2700000" algn="tl">
                    <a:srgbClr val="000000">
                      <a:alpha val="43137"/>
                    </a:srgbClr>
                  </a:outerShdw>
                </a:effectLst>
                <a:latin typeface="Arial" charset="0"/>
              </a:rPr>
              <a:t>Работает как нужно вашему бизнесу</a:t>
            </a:r>
            <a:r>
              <a:rPr lang="en-US" sz="1400" dirty="0" smtClean="0">
                <a:effectLst>
                  <a:outerShdw blurRad="38100" dist="38100" dir="2700000" algn="tl">
                    <a:srgbClr val="000000">
                      <a:alpha val="43137"/>
                    </a:srgbClr>
                  </a:outerShdw>
                </a:effectLst>
                <a:latin typeface="Segoe Semibold"/>
                <a:ea typeface="MS PGothic" pitchFamily="34" charset="-128"/>
              </a:rPr>
              <a:t>”</a:t>
            </a:r>
            <a:endParaRPr lang="en-US" sz="1400" dirty="0">
              <a:effectLst>
                <a:outerShdw blurRad="38100" dist="38100" dir="2700000" algn="tl">
                  <a:srgbClr val="000000">
                    <a:alpha val="43137"/>
                  </a:srgbClr>
                </a:outerShdw>
              </a:effectLst>
              <a:latin typeface="Segoe Semibold"/>
              <a:ea typeface="MS PGothic" pitchFamily="34" charset="-128"/>
            </a:endParaRPr>
          </a:p>
        </p:txBody>
      </p:sp>
      <p:pic>
        <p:nvPicPr>
          <p:cNvPr id="34" name="Picture 68" descr="Group_HiR-Man copy"/>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121561" y="3963688"/>
            <a:ext cx="593990" cy="1726407"/>
          </a:xfrm>
          <a:prstGeom prst="rect">
            <a:avLst/>
          </a:prstGeom>
          <a:no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pic>
      <p:sp>
        <p:nvSpPr>
          <p:cNvPr id="20" name="Text Box 27"/>
          <p:cNvSpPr txBox="1">
            <a:spLocks noChangeArrowheads="1"/>
          </p:cNvSpPr>
          <p:nvPr/>
        </p:nvSpPr>
        <p:spPr bwMode="auto">
          <a:xfrm>
            <a:off x="312940" y="2811463"/>
            <a:ext cx="2488724" cy="249295"/>
          </a:xfrm>
          <a:prstGeom prst="rect">
            <a:avLst/>
          </a:prstGeom>
          <a:noFill/>
          <a:ln w="9525">
            <a:noFill/>
            <a:miter lim="800000"/>
            <a:headEnd/>
            <a:tailEnd/>
          </a:ln>
        </p:spPr>
        <p:txBody>
          <a:bodyPr lIns="76197" tIns="38098" rIns="76197" bIns="38098">
            <a:spAutoFit/>
          </a:bodyPr>
          <a:lstStyle>
            <a:defPPr>
              <a:defRPr lang="en-US"/>
            </a:defPPr>
            <a:lvl1pPr>
              <a:lnSpc>
                <a:spcPct val="80000"/>
              </a:lnSpc>
              <a:spcBef>
                <a:spcPct val="50000"/>
              </a:spcBef>
              <a:defRPr sz="1700">
                <a:effectLst>
                  <a:outerShdw blurRad="38100" dist="38100" dir="2700000" algn="tl">
                    <a:srgbClr val="000000">
                      <a:alpha val="43137"/>
                    </a:srgbClr>
                  </a:outerShdw>
                </a:effectLst>
                <a:latin typeface="Segoe Semibold"/>
                <a:ea typeface="MS PGothic" pitchFamily="34" charset="-128"/>
              </a:defRPr>
            </a:lvl1pPr>
          </a:lstStyle>
          <a:p>
            <a:pPr algn="ctr"/>
            <a:r>
              <a:rPr lang="en-US" sz="1400" dirty="0"/>
              <a:t>“</a:t>
            </a:r>
            <a:r>
              <a:rPr lang="ru-RU" sz="1400" dirty="0"/>
              <a:t>Работает как вам надо</a:t>
            </a:r>
            <a:r>
              <a:rPr lang="en-US" sz="1400" dirty="0"/>
              <a:t>”</a:t>
            </a:r>
          </a:p>
        </p:txBody>
      </p:sp>
      <p:pic>
        <p:nvPicPr>
          <p:cNvPr id="35" name="Picture 69" descr="Group_HiR-Woman copy"/>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2330486" y="3967813"/>
            <a:ext cx="455083" cy="1718468"/>
          </a:xfrm>
          <a:prstGeom prst="rect">
            <a:avLst/>
          </a:prstGeom>
          <a:no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pic>
      <p:sp>
        <p:nvSpPr>
          <p:cNvPr id="31" name="Text Box 34"/>
          <p:cNvSpPr txBox="1">
            <a:spLocks noChangeArrowheads="1"/>
          </p:cNvSpPr>
          <p:nvPr/>
        </p:nvSpPr>
        <p:spPr bwMode="auto">
          <a:xfrm>
            <a:off x="6328767" y="2801938"/>
            <a:ext cx="2478486" cy="421650"/>
          </a:xfrm>
          <a:prstGeom prst="rect">
            <a:avLst/>
          </a:prstGeom>
          <a:noFill/>
          <a:ln w="9525">
            <a:noFill/>
            <a:miter lim="800000"/>
            <a:headEnd/>
            <a:tailEnd/>
          </a:ln>
        </p:spPr>
        <p:txBody>
          <a:bodyPr wrap="square" lIns="76197" tIns="38098" rIns="76197" bIns="38098">
            <a:spAutoFit/>
          </a:bodyPr>
          <a:lstStyle/>
          <a:p>
            <a:pPr marL="100538" indent="-100538" algn="ctr">
              <a:lnSpc>
                <a:spcPct val="80000"/>
              </a:lnSpc>
              <a:spcBef>
                <a:spcPct val="50000"/>
              </a:spcBef>
              <a:defRPr/>
            </a:pPr>
            <a:r>
              <a:rPr lang="en-US" sz="1400" dirty="0" smtClean="0">
                <a:effectLst>
                  <a:outerShdw blurRad="38100" dist="38100" dir="2700000" algn="tl">
                    <a:srgbClr val="000000">
                      <a:alpha val="43137"/>
                    </a:srgbClr>
                  </a:outerShdw>
                </a:effectLst>
                <a:latin typeface="Segoe Semibold"/>
              </a:rPr>
              <a:t>“</a:t>
            </a:r>
            <a:r>
              <a:rPr lang="ru-RU" sz="1400" dirty="0" smtClean="0">
                <a:effectLst>
                  <a:outerShdw blurRad="38100" dist="38100" dir="2700000" algn="tl">
                    <a:srgbClr val="000000">
                      <a:alpha val="43137"/>
                    </a:srgbClr>
                  </a:outerShdw>
                </a:effectLst>
                <a:latin typeface="Arial" charset="0"/>
              </a:rPr>
              <a:t>Работает как требуют технологии</a:t>
            </a:r>
            <a:r>
              <a:rPr lang="en-US" sz="1400" dirty="0" smtClean="0">
                <a:effectLst>
                  <a:outerShdw blurRad="38100" dist="38100" dir="2700000" algn="tl">
                    <a:srgbClr val="000000">
                      <a:alpha val="43137"/>
                    </a:srgbClr>
                  </a:outerShdw>
                </a:effectLst>
                <a:latin typeface="Segoe Semibold"/>
              </a:rPr>
              <a:t>“ </a:t>
            </a:r>
            <a:endParaRPr lang="en-US" sz="1400" dirty="0">
              <a:effectLst>
                <a:outerShdw blurRad="38100" dist="38100" dir="2700000" algn="tl">
                  <a:srgbClr val="000000">
                    <a:alpha val="43137"/>
                  </a:srgbClr>
                </a:outerShdw>
              </a:effectLst>
              <a:latin typeface="Segoe Semibold"/>
            </a:endParaRPr>
          </a:p>
        </p:txBody>
      </p:sp>
      <p:pic>
        <p:nvPicPr>
          <p:cNvPr id="36" name="Picture 67" descr="Group_HiR-Man copy 2"/>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7508518" y="3921773"/>
            <a:ext cx="587375" cy="1711854"/>
          </a:xfrm>
          <a:prstGeom prst="rect">
            <a:avLst/>
          </a:prstGeom>
          <a:no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pic>
      <p:sp>
        <p:nvSpPr>
          <p:cNvPr id="17" name="Rounded Rectangle 16"/>
          <p:cNvSpPr/>
          <p:nvPr/>
        </p:nvSpPr>
        <p:spPr bwMode="auto">
          <a:xfrm flipH="1">
            <a:off x="166688" y="5126038"/>
            <a:ext cx="2868612" cy="1246187"/>
          </a:xfrm>
          <a:prstGeom prst="roundRect">
            <a:avLst>
              <a:gd name="adj" fmla="val 14714"/>
            </a:avLst>
          </a:prstGeom>
          <a:gradFill flip="none" rotWithShape="1">
            <a:gsLst>
              <a:gs pos="0">
                <a:schemeClr val="bg2"/>
              </a:gs>
              <a:gs pos="65000">
                <a:schemeClr val="tx1">
                  <a:alpha val="0"/>
                </a:schemeClr>
              </a:gs>
            </a:gsLst>
            <a:lin ang="162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38097" anchor="b"/>
          <a:lstStyle/>
          <a:p>
            <a:pPr>
              <a:defRPr/>
            </a:pPr>
            <a:r>
              <a:rPr lang="ru-RU" sz="1700" dirty="0" smtClean="0">
                <a:ln w="18415" cmpd="sng">
                  <a:noFill/>
                  <a:prstDash val="solid"/>
                </a:ln>
                <a:solidFill>
                  <a:schemeClr val="tx1"/>
                </a:solidFill>
                <a:latin typeface="Segoe Black" pitchFamily="34" charset="0"/>
              </a:rPr>
              <a:t>Сделано для меня</a:t>
            </a:r>
            <a:endParaRPr lang="en-US" sz="1700" i="1" dirty="0">
              <a:ln w="18415" cmpd="sng">
                <a:noFill/>
                <a:prstDash val="solid"/>
              </a:ln>
              <a:solidFill>
                <a:schemeClr val="tx1"/>
              </a:solidFill>
            </a:endParaRPr>
          </a:p>
        </p:txBody>
      </p:sp>
      <p:sp>
        <p:nvSpPr>
          <p:cNvPr id="25" name="Rounded Rectangle 24"/>
          <p:cNvSpPr/>
          <p:nvPr/>
        </p:nvSpPr>
        <p:spPr bwMode="auto">
          <a:xfrm flipH="1">
            <a:off x="6203950" y="5126038"/>
            <a:ext cx="2763838" cy="1246187"/>
          </a:xfrm>
          <a:prstGeom prst="roundRect">
            <a:avLst>
              <a:gd name="adj" fmla="val 14714"/>
            </a:avLst>
          </a:prstGeom>
          <a:gradFill flip="none" rotWithShape="1">
            <a:gsLst>
              <a:gs pos="0">
                <a:schemeClr val="bg2"/>
              </a:gs>
              <a:gs pos="65000">
                <a:schemeClr val="tx1">
                  <a:alpha val="0"/>
                </a:schemeClr>
              </a:gs>
            </a:gsLst>
            <a:lin ang="162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38097" anchor="b"/>
          <a:lstStyle/>
          <a:p>
            <a:pPr>
              <a:defRPr/>
            </a:pPr>
            <a:r>
              <a:rPr lang="ru-RU" sz="1700" dirty="0" smtClean="0">
                <a:ln w="18415" cmpd="sng">
                  <a:noFill/>
                  <a:prstDash val="solid"/>
                </a:ln>
                <a:solidFill>
                  <a:schemeClr val="tx1"/>
                </a:solidFill>
                <a:latin typeface="Segoe Black" pitchFamily="34" charset="0"/>
              </a:rPr>
              <a:t>Сделано под мои </a:t>
            </a:r>
            <a:r>
              <a:rPr lang="ru-RU" sz="1700" dirty="0">
                <a:ln w="18415" cmpd="sng">
                  <a:noFill/>
                  <a:prstDash val="solid"/>
                </a:ln>
                <a:solidFill>
                  <a:schemeClr val="tx1"/>
                </a:solidFill>
                <a:latin typeface="Segoe Black" pitchFamily="34" charset="0"/>
              </a:rPr>
              <a:t>И</a:t>
            </a:r>
            <a:r>
              <a:rPr lang="en-US" sz="1700" dirty="0" smtClean="0">
                <a:ln w="18415" cmpd="sng">
                  <a:noFill/>
                  <a:prstDash val="solid"/>
                </a:ln>
                <a:solidFill>
                  <a:schemeClr val="tx1"/>
                </a:solidFill>
                <a:latin typeface="Segoe Black" pitchFamily="34" charset="0"/>
              </a:rPr>
              <a:t>T</a:t>
            </a:r>
            <a:endParaRPr lang="en-US" sz="1700" dirty="0">
              <a:ln w="18415" cmpd="sng">
                <a:noFill/>
                <a:prstDash val="solid"/>
              </a:ln>
              <a:solidFill>
                <a:schemeClr val="tx1"/>
              </a:solidFill>
              <a:latin typeface="Segoe Black" pitchFamily="34" charset="0"/>
            </a:endParaRPr>
          </a:p>
        </p:txBody>
      </p:sp>
      <p:sp>
        <p:nvSpPr>
          <p:cNvPr id="22" name="Rounded Rectangle 21"/>
          <p:cNvSpPr/>
          <p:nvPr/>
        </p:nvSpPr>
        <p:spPr bwMode="auto">
          <a:xfrm flipH="1">
            <a:off x="3150862" y="5126038"/>
            <a:ext cx="2955535" cy="1246187"/>
          </a:xfrm>
          <a:prstGeom prst="roundRect">
            <a:avLst>
              <a:gd name="adj" fmla="val 14714"/>
            </a:avLst>
          </a:prstGeom>
          <a:gradFill flip="none" rotWithShape="1">
            <a:gsLst>
              <a:gs pos="0">
                <a:schemeClr val="bg2"/>
              </a:gs>
              <a:gs pos="65000">
                <a:schemeClr val="tx1">
                  <a:alpha val="0"/>
                </a:schemeClr>
              </a:gs>
            </a:gsLst>
            <a:lin ang="162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38097" anchor="b"/>
          <a:lstStyle/>
          <a:p>
            <a:pPr>
              <a:defRPr/>
            </a:pPr>
            <a:r>
              <a:rPr lang="ru-RU" sz="1700" dirty="0" smtClean="0">
                <a:ln w="18415" cmpd="sng">
                  <a:noFill/>
                  <a:prstDash val="solid"/>
                </a:ln>
                <a:solidFill>
                  <a:schemeClr val="tx1"/>
                </a:solidFill>
                <a:latin typeface="Segoe Black" pitchFamily="34" charset="0"/>
              </a:rPr>
              <a:t>Сделано для моего бизнеса</a:t>
            </a:r>
            <a:endParaRPr lang="en-US" sz="1700" dirty="0">
              <a:ln w="18415" cmpd="sng">
                <a:noFill/>
                <a:prstDash val="solid"/>
              </a:ln>
              <a:solidFill>
                <a:schemeClr val="tx1"/>
              </a:solidFill>
              <a:latin typeface="Segoe Black" pitchFamily="34" charset="0"/>
            </a:endParaRPr>
          </a:p>
        </p:txBody>
      </p:sp>
    </p:spTree>
    <p:extLst>
      <p:ext uri="{BB962C8B-B14F-4D97-AF65-F5344CB8AC3E}">
        <p14:creationId xmlns:p14="http://schemas.microsoft.com/office/powerpoint/2010/main" val="36785361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6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9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27" y="1124744"/>
            <a:ext cx="9068477" cy="477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820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11774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33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92696"/>
            <a:ext cx="9144000" cy="4873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641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p:cNvPicPr/>
          <p:nvPr/>
        </p:nvPicPr>
        <p:blipFill>
          <a:blip r:embed="rId2"/>
          <a:stretch>
            <a:fillRect/>
          </a:stretch>
        </p:blipFill>
        <p:spPr>
          <a:xfrm>
            <a:off x="244929" y="560615"/>
            <a:ext cx="1232807" cy="996177"/>
          </a:xfrm>
          <a:prstGeom prst="rect">
            <a:avLst/>
          </a:prstGeom>
        </p:spPr>
      </p:pic>
      <p:pic>
        <p:nvPicPr>
          <p:cNvPr id="5" name="Рисунок 2"/>
          <p:cNvPicPr/>
          <p:nvPr/>
        </p:nvPicPr>
        <p:blipFill>
          <a:blip r:embed="rId3"/>
          <a:stretch>
            <a:fillRect/>
          </a:stretch>
        </p:blipFill>
        <p:spPr>
          <a:xfrm>
            <a:off x="179512" y="1730829"/>
            <a:ext cx="8784976" cy="4338410"/>
          </a:xfrm>
          <a:prstGeom prst="rect">
            <a:avLst/>
          </a:prstGeom>
        </p:spPr>
      </p:pic>
    </p:spTree>
    <p:extLst>
      <p:ext uri="{BB962C8B-B14F-4D97-AF65-F5344CB8AC3E}">
        <p14:creationId xmlns:p14="http://schemas.microsoft.com/office/powerpoint/2010/main" val="479690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3"/>
          <p:cNvPicPr/>
          <p:nvPr/>
        </p:nvPicPr>
        <p:blipFill>
          <a:blip r:embed="rId2"/>
          <a:stretch>
            <a:fillRect/>
          </a:stretch>
        </p:blipFill>
        <p:spPr>
          <a:xfrm>
            <a:off x="0" y="620688"/>
            <a:ext cx="9144000" cy="5725684"/>
          </a:xfrm>
          <a:prstGeom prst="rect">
            <a:avLst/>
          </a:prstGeom>
        </p:spPr>
      </p:pic>
    </p:spTree>
    <p:extLst>
      <p:ext uri="{BB962C8B-B14F-4D97-AF65-F5344CB8AC3E}">
        <p14:creationId xmlns:p14="http://schemas.microsoft.com/office/powerpoint/2010/main" val="40130857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CTUREPATH" val="GROUP_HIR-MAN COPY.PNG"/>
  <p:tag name="PSDSOURCE" val="C:\Projects\MBS\Microsoft Guidelines\Partner Ready\Partner Ready Photos\send_HiRes\"/>
  <p:tag name="PSDSOURCELAYER" val="Man copy"/>
</p:tagLst>
</file>

<file path=ppt/tags/tag2.xml><?xml version="1.0" encoding="utf-8"?>
<p:tagLst xmlns:a="http://schemas.openxmlformats.org/drawingml/2006/main" xmlns:r="http://schemas.openxmlformats.org/officeDocument/2006/relationships" xmlns:p="http://schemas.openxmlformats.org/presentationml/2006/main">
  <p:tag name="PICTUREPATH" val="GROUP_HIR-WOMAN COPY.PNG"/>
  <p:tag name="PSDSOURCE" val="C:\Projects\MBS\Microsoft Guidelines\Partner Ready\Partner Ready Photos\send_HiRes\"/>
  <p:tag name="PSDSOURCELAYER" val="Woman copy"/>
</p:tagLst>
</file>

<file path=ppt/tags/tag3.xml><?xml version="1.0" encoding="utf-8"?>
<p:tagLst xmlns:a="http://schemas.openxmlformats.org/drawingml/2006/main" xmlns:r="http://schemas.openxmlformats.org/officeDocument/2006/relationships" xmlns:p="http://schemas.openxmlformats.org/presentationml/2006/main">
  <p:tag name="PICTUREPATH" val="GROUP_HIR-MAN COPY 2.PNG"/>
  <p:tag name="PSDSOURCE" val="C:\Projects\MBS\Microsoft Guidelines\Partner Ready\Partner Ready Photos\send_HiRes\"/>
  <p:tag name="PSDSOURCELAYER" val="Man copy 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F9D117DCEF7094987DDACF6797B2F4D" ma:contentTypeVersion="0" ma:contentTypeDescription="Создание документа." ma:contentTypeScope="" ma:versionID="5133176b94ff5396fb4ac106558f87b8">
  <xsd:schema xmlns:xsd="http://www.w3.org/2001/XMLSchema" xmlns:xs="http://www.w3.org/2001/XMLSchema" xmlns:p="http://schemas.microsoft.com/office/2006/metadata/properties" xmlns:ns2="ee1d00b6-948a-4db2-838e-99f7773fee92" targetNamespace="http://schemas.microsoft.com/office/2006/metadata/properties" ma:root="true" ma:fieldsID="fd016e09374b32c49a2fc520a432e654" ns2:_="">
    <xsd:import namespace="ee1d00b6-948a-4db2-838e-99f7773fee9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1d00b6-948a-4db2-838e-99f7773fee92"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e1d00b6-948a-4db2-838e-99f7773fee92">AWD3C5CJU7UC-5-1278</_dlc_DocId>
    <_dlc_DocIdUrl xmlns="ee1d00b6-948a-4db2-838e-99f7773fee92">
      <Url>http://crmlib.e-consulting.com.ua/_layouts/DocIdRedir.aspx?ID=AWD3C5CJU7UC-5-1278</Url>
      <Description>AWD3C5CJU7UC-5-1278</Description>
    </_dlc_DocIdUrl>
  </documentManagement>
</p:properties>
</file>

<file path=customXml/itemProps1.xml><?xml version="1.0" encoding="utf-8"?>
<ds:datastoreItem xmlns:ds="http://schemas.openxmlformats.org/officeDocument/2006/customXml" ds:itemID="{BD50C3F4-CF19-4C45-B824-112A08249B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1d00b6-948a-4db2-838e-99f7773fee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FAB9DD-B583-47F2-B8C8-04AABF0CAE69}">
  <ds:schemaRefs>
    <ds:schemaRef ds:uri="http://schemas.microsoft.com/sharepoint/events"/>
  </ds:schemaRefs>
</ds:datastoreItem>
</file>

<file path=customXml/itemProps3.xml><?xml version="1.0" encoding="utf-8"?>
<ds:datastoreItem xmlns:ds="http://schemas.openxmlformats.org/officeDocument/2006/customXml" ds:itemID="{27A8B533-58D2-4DE1-ACC4-6F6C62969DD3}">
  <ds:schemaRefs>
    <ds:schemaRef ds:uri="http://schemas.microsoft.com/sharepoint/v3/contenttype/forms"/>
  </ds:schemaRefs>
</ds:datastoreItem>
</file>

<file path=customXml/itemProps4.xml><?xml version="1.0" encoding="utf-8"?>
<ds:datastoreItem xmlns:ds="http://schemas.openxmlformats.org/officeDocument/2006/customXml" ds:itemID="{9438D256-9E31-4943-9AAB-D6F813A40E1E}">
  <ds:schemaRefs>
    <ds:schemaRef ds:uri="ee1d00b6-948a-4db2-838e-99f7773fee92"/>
    <ds:schemaRef ds:uri="http://purl.org/dc/elements/1.1/"/>
    <ds:schemaRef ds:uri="http://purl.org/dc/term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1850</TotalTime>
  <Words>1452</Words>
  <Application>Microsoft Office PowerPoint</Application>
  <PresentationFormat>Экран (4:3)</PresentationFormat>
  <Paragraphs>177</Paragraphs>
  <Slides>40</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USSD демо</vt:lpstr>
      <vt:lpstr>Презентация PowerPoint</vt:lpstr>
      <vt:lpstr>Ключевые преимущества Microsoft CRM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Babak Maksym</dc:creator>
  <cp:lastModifiedBy>Bezgubenko Andrey</cp:lastModifiedBy>
  <cp:revision>120</cp:revision>
  <dcterms:created xsi:type="dcterms:W3CDTF">2013-04-26T13:28:49Z</dcterms:created>
  <dcterms:modified xsi:type="dcterms:W3CDTF">2013-09-25T16:32:48Z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0x0101004F9D117DCEF7094987DDACF6797B2F4D</vt:lpwstr>
  </property>
  <property fmtid="{D5CDD505-2E9C-101B-9397-08002B2CF9AE}" pid="3" name="_dlc_DocIdItemGuid">
    <vt:lpwstr>118d0a9e-66ff-4729-887e-0d7bcd1180e7</vt:lpwstr>
  </property>
</Properties>
</file>