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4" r:id="rId2"/>
  </p:sldMasterIdLst>
  <p:notesMasterIdLst>
    <p:notesMasterId r:id="rId13"/>
  </p:notesMasterIdLst>
  <p:sldIdLst>
    <p:sldId id="256" r:id="rId3"/>
    <p:sldId id="265" r:id="rId4"/>
    <p:sldId id="275" r:id="rId5"/>
    <p:sldId id="266" r:id="rId6"/>
    <p:sldId id="270" r:id="rId7"/>
    <p:sldId id="267" r:id="rId8"/>
    <p:sldId id="276" r:id="rId9"/>
    <p:sldId id="268" r:id="rId10"/>
    <p:sldId id="269" r:id="rId11"/>
    <p:sldId id="273" r:id="rId12"/>
  </p:sldIdLst>
  <p:sldSz cx="9144000" cy="6858000" type="screen4x3"/>
  <p:notesSz cx="6797675" cy="9928225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29" autoAdjust="0"/>
  </p:normalViewPr>
  <p:slideViewPr>
    <p:cSldViewPr>
      <p:cViewPr>
        <p:scale>
          <a:sx n="110" d="100"/>
          <a:sy n="110" d="100"/>
        </p:scale>
        <p:origin x="-17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58505-972F-46DA-81ED-5550D22302D6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231C644-F987-4224-9B77-50AF71B2DA7D}">
      <dgm:prSet phldrT="[Текст]"/>
      <dgm:spPr/>
      <dgm:t>
        <a:bodyPr/>
        <a:lstStyle/>
        <a:p>
          <a:r>
            <a:rPr lang="ru-RU" b="1" dirty="0" smtClean="0"/>
            <a:t>Китай</a:t>
          </a:r>
          <a:endParaRPr lang="uk-UA" b="1" dirty="0"/>
        </a:p>
      </dgm:t>
    </dgm:pt>
    <dgm:pt modelId="{0C7808AE-1E9E-44FD-AED5-5324319053F7}" type="parTrans" cxnId="{79BA0A03-8387-4B49-8A67-873C69E3733D}">
      <dgm:prSet/>
      <dgm:spPr/>
      <dgm:t>
        <a:bodyPr/>
        <a:lstStyle/>
        <a:p>
          <a:endParaRPr lang="uk-UA"/>
        </a:p>
      </dgm:t>
    </dgm:pt>
    <dgm:pt modelId="{5ED4DA96-D99B-4CA8-BC49-A77DA2251221}" type="sibTrans" cxnId="{79BA0A03-8387-4B49-8A67-873C69E3733D}">
      <dgm:prSet/>
      <dgm:spPr/>
      <dgm:t>
        <a:bodyPr/>
        <a:lstStyle/>
        <a:p>
          <a:endParaRPr lang="uk-UA"/>
        </a:p>
      </dgm:t>
    </dgm:pt>
    <dgm:pt modelId="{F708F8C3-AC69-44EE-88FD-971A396B808A}">
      <dgm:prSet phldrT="[Текст]" custT="1"/>
      <dgm:spPr/>
      <dgm:t>
        <a:bodyPr/>
        <a:lstStyle/>
        <a:p>
          <a:r>
            <a:rPr lang="ru-RU" sz="1500" dirty="0" smtClean="0"/>
            <a:t>Национальная платежная система </a:t>
          </a:r>
          <a:r>
            <a:rPr lang="en-US" sz="1500" dirty="0" smtClean="0"/>
            <a:t>China Union Pay</a:t>
          </a:r>
          <a:r>
            <a:rPr lang="ru-RU" sz="1500" dirty="0" smtClean="0"/>
            <a:t> основана в 2002 году. По результатам 2012 года занимает первое место в мире по количеству эмитированных карт – 3,4 млрд. единиц (основная доля эмиссии приходится на внутренний рынок Китая). На сегодня карты </a:t>
          </a:r>
          <a:r>
            <a:rPr lang="en-US" sz="1500" dirty="0" smtClean="0"/>
            <a:t>China Union Pay</a:t>
          </a:r>
          <a:r>
            <a:rPr lang="ru-RU" sz="1500" dirty="0" smtClean="0"/>
            <a:t> принимаются в 141 стране в 1 млн. банкоматов </a:t>
          </a:r>
          <a:endParaRPr lang="uk-UA" sz="1500" dirty="0"/>
        </a:p>
      </dgm:t>
    </dgm:pt>
    <dgm:pt modelId="{DC4CF444-D1FC-45D3-9DA7-DCAB2B02DB0B}" type="parTrans" cxnId="{1BC3CD31-B602-4E9A-A155-534B1E1A45F2}">
      <dgm:prSet/>
      <dgm:spPr/>
      <dgm:t>
        <a:bodyPr/>
        <a:lstStyle/>
        <a:p>
          <a:endParaRPr lang="uk-UA"/>
        </a:p>
      </dgm:t>
    </dgm:pt>
    <dgm:pt modelId="{1CA2E5A1-EF61-4862-AEA2-042813F54FED}" type="sibTrans" cxnId="{1BC3CD31-B602-4E9A-A155-534B1E1A45F2}">
      <dgm:prSet/>
      <dgm:spPr/>
      <dgm:t>
        <a:bodyPr/>
        <a:lstStyle/>
        <a:p>
          <a:endParaRPr lang="uk-UA"/>
        </a:p>
      </dgm:t>
    </dgm:pt>
    <dgm:pt modelId="{791A60DA-424C-48AC-8169-F53A3A661187}">
      <dgm:prSet phldrT="[Текст]"/>
      <dgm:spPr/>
      <dgm:t>
        <a:bodyPr/>
        <a:lstStyle/>
        <a:p>
          <a:r>
            <a:rPr lang="ru-RU" b="1" dirty="0" smtClean="0"/>
            <a:t>Япония</a:t>
          </a:r>
          <a:endParaRPr lang="uk-UA" b="1" dirty="0"/>
        </a:p>
      </dgm:t>
    </dgm:pt>
    <dgm:pt modelId="{B3A2D134-5EAC-4F30-8F9E-BCF11025A71F}" type="parTrans" cxnId="{11C31ACC-CF0C-44C2-B4A0-8D47AA4FF9C4}">
      <dgm:prSet/>
      <dgm:spPr/>
      <dgm:t>
        <a:bodyPr/>
        <a:lstStyle/>
        <a:p>
          <a:endParaRPr lang="uk-UA"/>
        </a:p>
      </dgm:t>
    </dgm:pt>
    <dgm:pt modelId="{A7F00908-0D2E-4ED8-A921-710BA308D1EC}" type="sibTrans" cxnId="{11C31ACC-CF0C-44C2-B4A0-8D47AA4FF9C4}">
      <dgm:prSet/>
      <dgm:spPr/>
      <dgm:t>
        <a:bodyPr/>
        <a:lstStyle/>
        <a:p>
          <a:endParaRPr lang="uk-UA"/>
        </a:p>
      </dgm:t>
    </dgm:pt>
    <dgm:pt modelId="{7D273B0E-4CEA-4C64-AD05-692C9E99E6CC}">
      <dgm:prSet phldrT="[Текст]" custT="1"/>
      <dgm:spPr/>
      <dgm:t>
        <a:bodyPr/>
        <a:lstStyle/>
        <a:p>
          <a:r>
            <a:rPr lang="ru-RU" sz="1500" dirty="0" smtClean="0"/>
            <a:t>Крупнейшая в стране платежная система </a:t>
          </a:r>
          <a:r>
            <a:rPr lang="en-US" sz="1500" dirty="0" smtClean="0"/>
            <a:t>JCB International</a:t>
          </a:r>
          <a:r>
            <a:rPr lang="ru-RU" sz="1500" dirty="0" smtClean="0"/>
            <a:t> – основана в 1961 году и является лидером платежного рынка Японии. В свое время отвергли предложение как </a:t>
          </a:r>
          <a:r>
            <a:rPr lang="en-US" sz="1500" dirty="0" smtClean="0"/>
            <a:t>VISA, </a:t>
          </a:r>
          <a:r>
            <a:rPr lang="ru-RU" sz="1500" dirty="0" smtClean="0"/>
            <a:t>так и </a:t>
          </a:r>
          <a:r>
            <a:rPr lang="en-US" sz="1500" dirty="0" smtClean="0"/>
            <a:t>MasterCard</a:t>
          </a:r>
          <a:r>
            <a:rPr lang="ru-RU" sz="1500" dirty="0" smtClean="0"/>
            <a:t> о членстве в этих платежных системах. На сегодня действует соглашение о сотрудничестве с </a:t>
          </a:r>
          <a:r>
            <a:rPr lang="en-US" sz="1500" dirty="0" smtClean="0"/>
            <a:t>American Express</a:t>
          </a:r>
          <a:r>
            <a:rPr lang="ru-RU" sz="1500" dirty="0" smtClean="0"/>
            <a:t> </a:t>
          </a:r>
          <a:endParaRPr lang="uk-UA" sz="1500" dirty="0"/>
        </a:p>
      </dgm:t>
    </dgm:pt>
    <dgm:pt modelId="{B3BDB966-827A-413B-B50A-C2F8D0B55ECE}" type="parTrans" cxnId="{AB5A0EF7-8639-46FB-9E5A-BBF177990E74}">
      <dgm:prSet/>
      <dgm:spPr/>
      <dgm:t>
        <a:bodyPr/>
        <a:lstStyle/>
        <a:p>
          <a:endParaRPr lang="uk-UA"/>
        </a:p>
      </dgm:t>
    </dgm:pt>
    <dgm:pt modelId="{88A3B302-A818-4AA6-B95D-FFA1A33FC079}" type="sibTrans" cxnId="{AB5A0EF7-8639-46FB-9E5A-BBF177990E74}">
      <dgm:prSet/>
      <dgm:spPr/>
      <dgm:t>
        <a:bodyPr/>
        <a:lstStyle/>
        <a:p>
          <a:endParaRPr lang="uk-UA"/>
        </a:p>
      </dgm:t>
    </dgm:pt>
    <dgm:pt modelId="{8D53C3AE-92DD-44DE-AC40-89DC325942C6}">
      <dgm:prSet phldrT="[Текст]"/>
      <dgm:spPr/>
      <dgm:t>
        <a:bodyPr/>
        <a:lstStyle/>
        <a:p>
          <a:r>
            <a:rPr lang="ru-RU" b="1" dirty="0" smtClean="0"/>
            <a:t>Беларусь</a:t>
          </a:r>
          <a:endParaRPr lang="uk-UA" b="1" dirty="0"/>
        </a:p>
      </dgm:t>
    </dgm:pt>
    <dgm:pt modelId="{430C0BE4-BCC7-4B6F-8CE7-D948C13B433B}" type="parTrans" cxnId="{CA8FE323-323D-44EE-9930-281A78942265}">
      <dgm:prSet/>
      <dgm:spPr/>
      <dgm:t>
        <a:bodyPr/>
        <a:lstStyle/>
        <a:p>
          <a:endParaRPr lang="uk-UA"/>
        </a:p>
      </dgm:t>
    </dgm:pt>
    <dgm:pt modelId="{DF9DB072-D547-487A-AD90-6012C7D2F8CE}" type="sibTrans" cxnId="{CA8FE323-323D-44EE-9930-281A78942265}">
      <dgm:prSet/>
      <dgm:spPr/>
      <dgm:t>
        <a:bodyPr/>
        <a:lstStyle/>
        <a:p>
          <a:endParaRPr lang="uk-UA"/>
        </a:p>
      </dgm:t>
    </dgm:pt>
    <dgm:pt modelId="{699420B2-E975-40C1-AC8A-03ADC163958A}">
      <dgm:prSet phldrT="[Текст]" custT="1"/>
      <dgm:spPr/>
      <dgm:t>
        <a:bodyPr/>
        <a:lstStyle/>
        <a:p>
          <a:r>
            <a:rPr lang="ru-RU" sz="1500" dirty="0" smtClean="0"/>
            <a:t>Национальная платежная система БЕЛКАРТ основана в 1994 году. На 01.07.2013 карты БЕЛКАРТ составляют 47% от общей эмиссии карт в стране </a:t>
          </a:r>
          <a:endParaRPr lang="uk-UA" sz="1500" dirty="0"/>
        </a:p>
      </dgm:t>
    </dgm:pt>
    <dgm:pt modelId="{BE3F2465-2FF7-4F0B-971D-C91B90C69E72}" type="parTrans" cxnId="{5D7EC203-9DAF-4C98-898C-578A050D0103}">
      <dgm:prSet/>
      <dgm:spPr/>
      <dgm:t>
        <a:bodyPr/>
        <a:lstStyle/>
        <a:p>
          <a:endParaRPr lang="uk-UA"/>
        </a:p>
      </dgm:t>
    </dgm:pt>
    <dgm:pt modelId="{256341B8-2899-41E2-AEFB-CF7781825EC3}" type="sibTrans" cxnId="{5D7EC203-9DAF-4C98-898C-578A050D0103}">
      <dgm:prSet/>
      <dgm:spPr/>
      <dgm:t>
        <a:bodyPr/>
        <a:lstStyle/>
        <a:p>
          <a:endParaRPr lang="uk-UA"/>
        </a:p>
      </dgm:t>
    </dgm:pt>
    <dgm:pt modelId="{838035D8-E9E5-4592-BE99-0147D5EAE343}">
      <dgm:prSet phldrT="[Текст]"/>
      <dgm:spPr/>
      <dgm:t>
        <a:bodyPr/>
        <a:lstStyle/>
        <a:p>
          <a:r>
            <a:rPr lang="ru-RU" b="1" dirty="0" smtClean="0"/>
            <a:t>Южная Корея</a:t>
          </a:r>
          <a:endParaRPr lang="uk-UA" b="1" dirty="0"/>
        </a:p>
      </dgm:t>
    </dgm:pt>
    <dgm:pt modelId="{AA85F21D-AA76-4565-8E33-B9E2DF50BD43}" type="parTrans" cxnId="{C2893601-AAD8-47CC-8CEF-D34F7362E575}">
      <dgm:prSet/>
      <dgm:spPr/>
      <dgm:t>
        <a:bodyPr/>
        <a:lstStyle/>
        <a:p>
          <a:endParaRPr lang="uk-UA"/>
        </a:p>
      </dgm:t>
    </dgm:pt>
    <dgm:pt modelId="{D4059BE0-AAB1-47D3-A469-2729DD822474}" type="sibTrans" cxnId="{C2893601-AAD8-47CC-8CEF-D34F7362E575}">
      <dgm:prSet/>
      <dgm:spPr/>
      <dgm:t>
        <a:bodyPr/>
        <a:lstStyle/>
        <a:p>
          <a:endParaRPr lang="uk-UA"/>
        </a:p>
      </dgm:t>
    </dgm:pt>
    <dgm:pt modelId="{E2010996-46BB-4C66-AB85-2DBE067CA28B}">
      <dgm:prSet custT="1"/>
      <dgm:spPr/>
      <dgm:t>
        <a:bodyPr/>
        <a:lstStyle/>
        <a:p>
          <a:r>
            <a:rPr lang="ru-RU" sz="1500" dirty="0" smtClean="0"/>
            <a:t>Национальная платежная система </a:t>
          </a:r>
          <a:r>
            <a:rPr lang="en-US" sz="1500" dirty="0" smtClean="0"/>
            <a:t>BC Card</a:t>
          </a:r>
          <a:r>
            <a:rPr lang="ru-RU" sz="1500" dirty="0" smtClean="0"/>
            <a:t> </a:t>
          </a:r>
          <a:r>
            <a:rPr lang="ru-RU" sz="1500" dirty="0" smtClean="0"/>
            <a:t>основана в </a:t>
          </a:r>
          <a:r>
            <a:rPr lang="ru-RU" sz="1500" dirty="0" smtClean="0"/>
            <a:t>1982 </a:t>
          </a:r>
          <a:r>
            <a:rPr lang="ru-RU" sz="1500" dirty="0" smtClean="0"/>
            <a:t>году. </a:t>
          </a:r>
          <a:r>
            <a:rPr lang="ru-RU" sz="1500" dirty="0" smtClean="0"/>
            <a:t>Занимает 46% от общего объема эмитированных карт в стране и является лидером рынка. Существуют совместные проекты с </a:t>
          </a:r>
          <a:r>
            <a:rPr lang="en-US" sz="1500" dirty="0" smtClean="0"/>
            <a:t>VISA, MasterCard, China Union Pay, Diners Club International</a:t>
          </a:r>
          <a:endParaRPr lang="uk-UA" sz="1500" dirty="0"/>
        </a:p>
      </dgm:t>
    </dgm:pt>
    <dgm:pt modelId="{FFA4B4DD-0772-4E02-9DB9-2A3CB5681CAA}" type="parTrans" cxnId="{DCB434B2-B801-4237-ABB8-B192EC6BCCDF}">
      <dgm:prSet/>
      <dgm:spPr/>
      <dgm:t>
        <a:bodyPr/>
        <a:lstStyle/>
        <a:p>
          <a:endParaRPr lang="uk-UA"/>
        </a:p>
      </dgm:t>
    </dgm:pt>
    <dgm:pt modelId="{68540E0C-9A6E-44BC-BE8D-97A86BFAE15C}" type="sibTrans" cxnId="{DCB434B2-B801-4237-ABB8-B192EC6BCCDF}">
      <dgm:prSet/>
      <dgm:spPr/>
      <dgm:t>
        <a:bodyPr/>
        <a:lstStyle/>
        <a:p>
          <a:endParaRPr lang="uk-UA"/>
        </a:p>
      </dgm:t>
    </dgm:pt>
    <dgm:pt modelId="{D4BDF73E-FDCD-49AC-BB0B-D69A040742D6}" type="pres">
      <dgm:prSet presAssocID="{05E58505-972F-46DA-81ED-5550D22302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594B1A-43F1-4070-A153-DE636D47946A}" type="pres">
      <dgm:prSet presAssocID="{B231C644-F987-4224-9B77-50AF71B2DA7D}" presName="composite" presStyleCnt="0"/>
      <dgm:spPr/>
    </dgm:pt>
    <dgm:pt modelId="{73E56463-7626-4FA1-8DA9-FCF890A8A75F}" type="pres">
      <dgm:prSet presAssocID="{B231C644-F987-4224-9B77-50AF71B2DA7D}" presName="parentText" presStyleLbl="alignNode1" presStyleIdx="0" presStyleCnt="4" custScaleX="11624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AB3899-89E6-48DA-8D03-A501F1F2D752}" type="pres">
      <dgm:prSet presAssocID="{B231C644-F987-4224-9B77-50AF71B2DA7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BDCC60-D746-421C-A7CA-3D8610904C73}" type="pres">
      <dgm:prSet presAssocID="{5ED4DA96-D99B-4CA8-BC49-A77DA2251221}" presName="sp" presStyleCnt="0"/>
      <dgm:spPr/>
    </dgm:pt>
    <dgm:pt modelId="{54CDF534-9260-4255-9C81-922A285FEB14}" type="pres">
      <dgm:prSet presAssocID="{791A60DA-424C-48AC-8169-F53A3A661187}" presName="composite" presStyleCnt="0"/>
      <dgm:spPr/>
    </dgm:pt>
    <dgm:pt modelId="{4C59B52C-75E9-4715-94D6-72BE56787112}" type="pres">
      <dgm:prSet presAssocID="{791A60DA-424C-48AC-8169-F53A3A661187}" presName="parentText" presStyleLbl="alignNode1" presStyleIdx="1" presStyleCnt="4" custScaleX="1060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ABD116-2083-4814-A203-0B21AF2FA8C6}" type="pres">
      <dgm:prSet presAssocID="{791A60DA-424C-48AC-8169-F53A3A66118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00839B-E8F0-4C4E-8F60-1D86F5B788C3}" type="pres">
      <dgm:prSet presAssocID="{A7F00908-0D2E-4ED8-A921-710BA308D1EC}" presName="sp" presStyleCnt="0"/>
      <dgm:spPr/>
    </dgm:pt>
    <dgm:pt modelId="{EC81FD0F-8C2B-47CB-9C73-1993BEDBC72E}" type="pres">
      <dgm:prSet presAssocID="{8D53C3AE-92DD-44DE-AC40-89DC325942C6}" presName="composite" presStyleCnt="0"/>
      <dgm:spPr/>
    </dgm:pt>
    <dgm:pt modelId="{83881AC8-2CA0-442D-A654-8E1340B3953C}" type="pres">
      <dgm:prSet presAssocID="{8D53C3AE-92DD-44DE-AC40-89DC325942C6}" presName="parentText" presStyleLbl="alignNode1" presStyleIdx="2" presStyleCnt="4" custScaleX="9850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5DB528-E634-4F49-8FA1-164B35815A3B}" type="pres">
      <dgm:prSet presAssocID="{8D53C3AE-92DD-44DE-AC40-89DC325942C6}" presName="descendantText" presStyleLbl="alignAcc1" presStyleIdx="2" presStyleCnt="4" custLinFactNeighborX="-132" custLinFactNeighborY="-71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F49DC9-F556-420F-B790-FDBFF9C0F0E8}" type="pres">
      <dgm:prSet presAssocID="{DF9DB072-D547-487A-AD90-6012C7D2F8CE}" presName="sp" presStyleCnt="0"/>
      <dgm:spPr/>
    </dgm:pt>
    <dgm:pt modelId="{313ED4D1-3415-41C6-A56C-EBB01A7B2014}" type="pres">
      <dgm:prSet presAssocID="{838035D8-E9E5-4592-BE99-0147D5EAE343}" presName="composite" presStyleCnt="0"/>
      <dgm:spPr/>
    </dgm:pt>
    <dgm:pt modelId="{9990FC97-2331-4955-AAFC-75F859F87F70}" type="pres">
      <dgm:prSet presAssocID="{838035D8-E9E5-4592-BE99-0147D5EAE343}" presName="parentText" presStyleLbl="alignNode1" presStyleIdx="3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9E1AAA-5C63-4399-8938-AAF1600D8B4F}" type="pres">
      <dgm:prSet presAssocID="{838035D8-E9E5-4592-BE99-0147D5EAE343}" presName="descendantText" presStyleLbl="alignAcc1" presStyleIdx="3" presStyleCnt="4" custLinFactNeighborX="4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1AA720-E5E7-4EBE-AF60-3119446887D1}" type="presOf" srcId="{838035D8-E9E5-4592-BE99-0147D5EAE343}" destId="{9990FC97-2331-4955-AAFC-75F859F87F70}" srcOrd="0" destOrd="0" presId="urn:microsoft.com/office/officeart/2005/8/layout/chevron2"/>
    <dgm:cxn modelId="{C2893601-AAD8-47CC-8CEF-D34F7362E575}" srcId="{05E58505-972F-46DA-81ED-5550D22302D6}" destId="{838035D8-E9E5-4592-BE99-0147D5EAE343}" srcOrd="3" destOrd="0" parTransId="{AA85F21D-AA76-4565-8E33-B9E2DF50BD43}" sibTransId="{D4059BE0-AAB1-47D3-A469-2729DD822474}"/>
    <dgm:cxn modelId="{1CEE4138-4B9D-4CE7-8D88-2DF85D11EB27}" type="presOf" srcId="{699420B2-E975-40C1-AC8A-03ADC163958A}" destId="{8A5DB528-E634-4F49-8FA1-164B35815A3B}" srcOrd="0" destOrd="0" presId="urn:microsoft.com/office/officeart/2005/8/layout/chevron2"/>
    <dgm:cxn modelId="{8DCE2D92-FE01-45C5-AF60-BF65F2AFE0F0}" type="presOf" srcId="{E2010996-46BB-4C66-AB85-2DBE067CA28B}" destId="{0A9E1AAA-5C63-4399-8938-AAF1600D8B4F}" srcOrd="0" destOrd="0" presId="urn:microsoft.com/office/officeart/2005/8/layout/chevron2"/>
    <dgm:cxn modelId="{79BA0A03-8387-4B49-8A67-873C69E3733D}" srcId="{05E58505-972F-46DA-81ED-5550D22302D6}" destId="{B231C644-F987-4224-9B77-50AF71B2DA7D}" srcOrd="0" destOrd="0" parTransId="{0C7808AE-1E9E-44FD-AED5-5324319053F7}" sibTransId="{5ED4DA96-D99B-4CA8-BC49-A77DA2251221}"/>
    <dgm:cxn modelId="{60E6E89D-02B9-4876-B36A-1CD041D0B181}" type="presOf" srcId="{F708F8C3-AC69-44EE-88FD-971A396B808A}" destId="{CAAB3899-89E6-48DA-8D03-A501F1F2D752}" srcOrd="0" destOrd="0" presId="urn:microsoft.com/office/officeart/2005/8/layout/chevron2"/>
    <dgm:cxn modelId="{5D7EC203-9DAF-4C98-898C-578A050D0103}" srcId="{8D53C3AE-92DD-44DE-AC40-89DC325942C6}" destId="{699420B2-E975-40C1-AC8A-03ADC163958A}" srcOrd="0" destOrd="0" parTransId="{BE3F2465-2FF7-4F0B-971D-C91B90C69E72}" sibTransId="{256341B8-2899-41E2-AEFB-CF7781825EC3}"/>
    <dgm:cxn modelId="{6C32B6BC-EAE6-4762-8C80-BA07AFC2FBD6}" type="presOf" srcId="{B231C644-F987-4224-9B77-50AF71B2DA7D}" destId="{73E56463-7626-4FA1-8DA9-FCF890A8A75F}" srcOrd="0" destOrd="0" presId="urn:microsoft.com/office/officeart/2005/8/layout/chevron2"/>
    <dgm:cxn modelId="{11C31ACC-CF0C-44C2-B4A0-8D47AA4FF9C4}" srcId="{05E58505-972F-46DA-81ED-5550D22302D6}" destId="{791A60DA-424C-48AC-8169-F53A3A661187}" srcOrd="1" destOrd="0" parTransId="{B3A2D134-5EAC-4F30-8F9E-BCF11025A71F}" sibTransId="{A7F00908-0D2E-4ED8-A921-710BA308D1EC}"/>
    <dgm:cxn modelId="{48F42A88-C8AA-4250-9910-D7614976B046}" type="presOf" srcId="{791A60DA-424C-48AC-8169-F53A3A661187}" destId="{4C59B52C-75E9-4715-94D6-72BE56787112}" srcOrd="0" destOrd="0" presId="urn:microsoft.com/office/officeart/2005/8/layout/chevron2"/>
    <dgm:cxn modelId="{DCB434B2-B801-4237-ABB8-B192EC6BCCDF}" srcId="{838035D8-E9E5-4592-BE99-0147D5EAE343}" destId="{E2010996-46BB-4C66-AB85-2DBE067CA28B}" srcOrd="0" destOrd="0" parTransId="{FFA4B4DD-0772-4E02-9DB9-2A3CB5681CAA}" sibTransId="{68540E0C-9A6E-44BC-BE8D-97A86BFAE15C}"/>
    <dgm:cxn modelId="{B225A82D-8D51-4DD3-BE41-657704996965}" type="presOf" srcId="{05E58505-972F-46DA-81ED-5550D22302D6}" destId="{D4BDF73E-FDCD-49AC-BB0B-D69A040742D6}" srcOrd="0" destOrd="0" presId="urn:microsoft.com/office/officeart/2005/8/layout/chevron2"/>
    <dgm:cxn modelId="{AB5A0EF7-8639-46FB-9E5A-BBF177990E74}" srcId="{791A60DA-424C-48AC-8169-F53A3A661187}" destId="{7D273B0E-4CEA-4C64-AD05-692C9E99E6CC}" srcOrd="0" destOrd="0" parTransId="{B3BDB966-827A-413B-B50A-C2F8D0B55ECE}" sibTransId="{88A3B302-A818-4AA6-B95D-FFA1A33FC079}"/>
    <dgm:cxn modelId="{1BC3CD31-B602-4E9A-A155-534B1E1A45F2}" srcId="{B231C644-F987-4224-9B77-50AF71B2DA7D}" destId="{F708F8C3-AC69-44EE-88FD-971A396B808A}" srcOrd="0" destOrd="0" parTransId="{DC4CF444-D1FC-45D3-9DA7-DCAB2B02DB0B}" sibTransId="{1CA2E5A1-EF61-4862-AEA2-042813F54FED}"/>
    <dgm:cxn modelId="{9BAB6036-07F7-437B-AF63-9CB7C1812C53}" type="presOf" srcId="{8D53C3AE-92DD-44DE-AC40-89DC325942C6}" destId="{83881AC8-2CA0-442D-A654-8E1340B3953C}" srcOrd="0" destOrd="0" presId="urn:microsoft.com/office/officeart/2005/8/layout/chevron2"/>
    <dgm:cxn modelId="{D8BA223D-BC91-4825-8CC5-BAB11CD28D91}" type="presOf" srcId="{7D273B0E-4CEA-4C64-AD05-692C9E99E6CC}" destId="{92ABD116-2083-4814-A203-0B21AF2FA8C6}" srcOrd="0" destOrd="0" presId="urn:microsoft.com/office/officeart/2005/8/layout/chevron2"/>
    <dgm:cxn modelId="{CA8FE323-323D-44EE-9930-281A78942265}" srcId="{05E58505-972F-46DA-81ED-5550D22302D6}" destId="{8D53C3AE-92DD-44DE-AC40-89DC325942C6}" srcOrd="2" destOrd="0" parTransId="{430C0BE4-BCC7-4B6F-8CE7-D948C13B433B}" sibTransId="{DF9DB072-D547-487A-AD90-6012C7D2F8CE}"/>
    <dgm:cxn modelId="{C99B2D96-0A2A-4079-B4CC-C0E7570312E4}" type="presParOf" srcId="{D4BDF73E-FDCD-49AC-BB0B-D69A040742D6}" destId="{C0594B1A-43F1-4070-A153-DE636D47946A}" srcOrd="0" destOrd="0" presId="urn:microsoft.com/office/officeart/2005/8/layout/chevron2"/>
    <dgm:cxn modelId="{9B10AD1D-45B7-4DD3-867B-F9050171B882}" type="presParOf" srcId="{C0594B1A-43F1-4070-A153-DE636D47946A}" destId="{73E56463-7626-4FA1-8DA9-FCF890A8A75F}" srcOrd="0" destOrd="0" presId="urn:microsoft.com/office/officeart/2005/8/layout/chevron2"/>
    <dgm:cxn modelId="{D1E74F62-2A81-4C84-B402-7671307C9E8B}" type="presParOf" srcId="{C0594B1A-43F1-4070-A153-DE636D47946A}" destId="{CAAB3899-89E6-48DA-8D03-A501F1F2D752}" srcOrd="1" destOrd="0" presId="urn:microsoft.com/office/officeart/2005/8/layout/chevron2"/>
    <dgm:cxn modelId="{670609DD-9A9D-45A9-82CE-BEB1011C27C8}" type="presParOf" srcId="{D4BDF73E-FDCD-49AC-BB0B-D69A040742D6}" destId="{77BDCC60-D746-421C-A7CA-3D8610904C73}" srcOrd="1" destOrd="0" presId="urn:microsoft.com/office/officeart/2005/8/layout/chevron2"/>
    <dgm:cxn modelId="{62DED7EE-4364-40F5-BAC5-968A931403E5}" type="presParOf" srcId="{D4BDF73E-FDCD-49AC-BB0B-D69A040742D6}" destId="{54CDF534-9260-4255-9C81-922A285FEB14}" srcOrd="2" destOrd="0" presId="urn:microsoft.com/office/officeart/2005/8/layout/chevron2"/>
    <dgm:cxn modelId="{FF369D97-EBCA-47DB-A0FE-B1D2307B0138}" type="presParOf" srcId="{54CDF534-9260-4255-9C81-922A285FEB14}" destId="{4C59B52C-75E9-4715-94D6-72BE56787112}" srcOrd="0" destOrd="0" presId="urn:microsoft.com/office/officeart/2005/8/layout/chevron2"/>
    <dgm:cxn modelId="{F4CB0280-1991-4E87-8301-4B14BDB1CB31}" type="presParOf" srcId="{54CDF534-9260-4255-9C81-922A285FEB14}" destId="{92ABD116-2083-4814-A203-0B21AF2FA8C6}" srcOrd="1" destOrd="0" presId="urn:microsoft.com/office/officeart/2005/8/layout/chevron2"/>
    <dgm:cxn modelId="{A1BB9BA9-259C-410E-BAFE-0CB866CC0296}" type="presParOf" srcId="{D4BDF73E-FDCD-49AC-BB0B-D69A040742D6}" destId="{8000839B-E8F0-4C4E-8F60-1D86F5B788C3}" srcOrd="3" destOrd="0" presId="urn:microsoft.com/office/officeart/2005/8/layout/chevron2"/>
    <dgm:cxn modelId="{773A3775-3370-4A02-8550-B63637B498E3}" type="presParOf" srcId="{D4BDF73E-FDCD-49AC-BB0B-D69A040742D6}" destId="{EC81FD0F-8C2B-47CB-9C73-1993BEDBC72E}" srcOrd="4" destOrd="0" presId="urn:microsoft.com/office/officeart/2005/8/layout/chevron2"/>
    <dgm:cxn modelId="{8F893D92-3719-4621-A762-31858AF4C7C9}" type="presParOf" srcId="{EC81FD0F-8C2B-47CB-9C73-1993BEDBC72E}" destId="{83881AC8-2CA0-442D-A654-8E1340B3953C}" srcOrd="0" destOrd="0" presId="urn:microsoft.com/office/officeart/2005/8/layout/chevron2"/>
    <dgm:cxn modelId="{837DF668-FE07-4F9A-89DF-757687AC5E94}" type="presParOf" srcId="{EC81FD0F-8C2B-47CB-9C73-1993BEDBC72E}" destId="{8A5DB528-E634-4F49-8FA1-164B35815A3B}" srcOrd="1" destOrd="0" presId="urn:microsoft.com/office/officeart/2005/8/layout/chevron2"/>
    <dgm:cxn modelId="{7E6F2C75-F7CE-49CA-BC0C-4E40CAE4FA1E}" type="presParOf" srcId="{D4BDF73E-FDCD-49AC-BB0B-D69A040742D6}" destId="{CFF49DC9-F556-420F-B790-FDBFF9C0F0E8}" srcOrd="5" destOrd="0" presId="urn:microsoft.com/office/officeart/2005/8/layout/chevron2"/>
    <dgm:cxn modelId="{F73AF30F-1603-49B8-8B06-D4DC769ED028}" type="presParOf" srcId="{D4BDF73E-FDCD-49AC-BB0B-D69A040742D6}" destId="{313ED4D1-3415-41C6-A56C-EBB01A7B2014}" srcOrd="6" destOrd="0" presId="urn:microsoft.com/office/officeart/2005/8/layout/chevron2"/>
    <dgm:cxn modelId="{6F5B02DE-D1F1-420F-A22E-6721DF32E04B}" type="presParOf" srcId="{313ED4D1-3415-41C6-A56C-EBB01A7B2014}" destId="{9990FC97-2331-4955-AAFC-75F859F87F70}" srcOrd="0" destOrd="0" presId="urn:microsoft.com/office/officeart/2005/8/layout/chevron2"/>
    <dgm:cxn modelId="{A926C6D2-6EDE-4EA0-B2DE-B4FE2EDD335F}" type="presParOf" srcId="{313ED4D1-3415-41C6-A56C-EBB01A7B2014}" destId="{0A9E1AAA-5C63-4399-8938-AAF1600D8B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58505-972F-46DA-81ED-5550D22302D6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231C644-F987-4224-9B77-50AF71B2DA7D}">
      <dgm:prSet phldrT="[Текст]" phldr="1"/>
      <dgm:spPr/>
      <dgm:t>
        <a:bodyPr/>
        <a:lstStyle/>
        <a:p>
          <a:endParaRPr lang="uk-UA" dirty="0"/>
        </a:p>
      </dgm:t>
    </dgm:pt>
    <dgm:pt modelId="{0C7808AE-1E9E-44FD-AED5-5324319053F7}" type="parTrans" cxnId="{79BA0A03-8387-4B49-8A67-873C69E3733D}">
      <dgm:prSet/>
      <dgm:spPr/>
      <dgm:t>
        <a:bodyPr/>
        <a:lstStyle/>
        <a:p>
          <a:endParaRPr lang="uk-UA"/>
        </a:p>
      </dgm:t>
    </dgm:pt>
    <dgm:pt modelId="{5ED4DA96-D99B-4CA8-BC49-A77DA2251221}" type="sibTrans" cxnId="{79BA0A03-8387-4B49-8A67-873C69E3733D}">
      <dgm:prSet/>
      <dgm:spPr/>
      <dgm:t>
        <a:bodyPr/>
        <a:lstStyle/>
        <a:p>
          <a:endParaRPr lang="uk-UA"/>
        </a:p>
      </dgm:t>
    </dgm:pt>
    <dgm:pt modelId="{F708F8C3-AC69-44EE-88FD-971A396B808A}">
      <dgm:prSet phldrT="[Текст]" custT="1"/>
      <dgm:spPr/>
      <dgm:t>
        <a:bodyPr/>
        <a:lstStyle/>
        <a:p>
          <a:r>
            <a:rPr lang="ru-RU" sz="1500" dirty="0" smtClean="0"/>
            <a:t>Совмещение технологической платформы НСМЕП с технологиями, протоколами интерфейсами на базе открытых международных стандартов</a:t>
          </a:r>
          <a:endParaRPr lang="uk-UA" sz="1500" dirty="0"/>
        </a:p>
      </dgm:t>
    </dgm:pt>
    <dgm:pt modelId="{DC4CF444-D1FC-45D3-9DA7-DCAB2B02DB0B}" type="parTrans" cxnId="{1BC3CD31-B602-4E9A-A155-534B1E1A45F2}">
      <dgm:prSet/>
      <dgm:spPr/>
      <dgm:t>
        <a:bodyPr/>
        <a:lstStyle/>
        <a:p>
          <a:endParaRPr lang="uk-UA"/>
        </a:p>
      </dgm:t>
    </dgm:pt>
    <dgm:pt modelId="{1CA2E5A1-EF61-4862-AEA2-042813F54FED}" type="sibTrans" cxnId="{1BC3CD31-B602-4E9A-A155-534B1E1A45F2}">
      <dgm:prSet/>
      <dgm:spPr/>
      <dgm:t>
        <a:bodyPr/>
        <a:lstStyle/>
        <a:p>
          <a:endParaRPr lang="uk-UA"/>
        </a:p>
      </dgm:t>
    </dgm:pt>
    <dgm:pt modelId="{238ADD74-27AA-4016-AE97-541AACE14E8B}">
      <dgm:prSet phldrT="[Текст]" custT="1"/>
      <dgm:spPr/>
      <dgm:t>
        <a:bodyPr/>
        <a:lstStyle/>
        <a:p>
          <a:r>
            <a:rPr lang="ru-RU" sz="1500" dirty="0" smtClean="0"/>
            <a:t>Использование уже имеющейся в стране инфраструктуры – уменьшение расходов банковской системы на внедрение</a:t>
          </a:r>
          <a:endParaRPr lang="uk-UA" sz="1500" dirty="0"/>
        </a:p>
      </dgm:t>
    </dgm:pt>
    <dgm:pt modelId="{C8F9C28A-7503-4428-B343-40436F37C6E6}" type="parTrans" cxnId="{9EF22DE4-2E4A-4123-8C18-012B77596E3F}">
      <dgm:prSet/>
      <dgm:spPr/>
      <dgm:t>
        <a:bodyPr/>
        <a:lstStyle/>
        <a:p>
          <a:endParaRPr lang="uk-UA"/>
        </a:p>
      </dgm:t>
    </dgm:pt>
    <dgm:pt modelId="{6D6A3EB8-4322-41B8-B2F0-8D6E853CA2E3}" type="sibTrans" cxnId="{9EF22DE4-2E4A-4123-8C18-012B77596E3F}">
      <dgm:prSet/>
      <dgm:spPr/>
      <dgm:t>
        <a:bodyPr/>
        <a:lstStyle/>
        <a:p>
          <a:endParaRPr lang="uk-UA"/>
        </a:p>
      </dgm:t>
    </dgm:pt>
    <dgm:pt modelId="{791A60DA-424C-48AC-8169-F53A3A661187}">
      <dgm:prSet phldrT="[Текст]" phldr="1"/>
      <dgm:spPr/>
      <dgm:t>
        <a:bodyPr/>
        <a:lstStyle/>
        <a:p>
          <a:endParaRPr lang="uk-UA" dirty="0"/>
        </a:p>
      </dgm:t>
    </dgm:pt>
    <dgm:pt modelId="{B3A2D134-5EAC-4F30-8F9E-BCF11025A71F}" type="parTrans" cxnId="{11C31ACC-CF0C-44C2-B4A0-8D47AA4FF9C4}">
      <dgm:prSet/>
      <dgm:spPr/>
      <dgm:t>
        <a:bodyPr/>
        <a:lstStyle/>
        <a:p>
          <a:endParaRPr lang="uk-UA"/>
        </a:p>
      </dgm:t>
    </dgm:pt>
    <dgm:pt modelId="{A7F00908-0D2E-4ED8-A921-710BA308D1EC}" type="sibTrans" cxnId="{11C31ACC-CF0C-44C2-B4A0-8D47AA4FF9C4}">
      <dgm:prSet/>
      <dgm:spPr/>
      <dgm:t>
        <a:bodyPr/>
        <a:lstStyle/>
        <a:p>
          <a:endParaRPr lang="uk-UA"/>
        </a:p>
      </dgm:t>
    </dgm:pt>
    <dgm:pt modelId="{7D273B0E-4CEA-4C64-AD05-692C9E99E6CC}">
      <dgm:prSet phldrT="[Текст]" custT="1"/>
      <dgm:spPr/>
      <dgm:t>
        <a:bodyPr/>
        <a:lstStyle/>
        <a:p>
          <a:r>
            <a:rPr lang="ru-RU" sz="1500" dirty="0" smtClean="0"/>
            <a:t>Внедрение платежных средств с многофункциональными свойствами</a:t>
          </a:r>
          <a:endParaRPr lang="uk-UA" sz="1500" dirty="0"/>
        </a:p>
      </dgm:t>
    </dgm:pt>
    <dgm:pt modelId="{B3BDB966-827A-413B-B50A-C2F8D0B55ECE}" type="parTrans" cxnId="{AB5A0EF7-8639-46FB-9E5A-BBF177990E74}">
      <dgm:prSet/>
      <dgm:spPr/>
      <dgm:t>
        <a:bodyPr/>
        <a:lstStyle/>
        <a:p>
          <a:endParaRPr lang="uk-UA"/>
        </a:p>
      </dgm:t>
    </dgm:pt>
    <dgm:pt modelId="{88A3B302-A818-4AA6-B95D-FFA1A33FC079}" type="sibTrans" cxnId="{AB5A0EF7-8639-46FB-9E5A-BBF177990E74}">
      <dgm:prSet/>
      <dgm:spPr/>
      <dgm:t>
        <a:bodyPr/>
        <a:lstStyle/>
        <a:p>
          <a:endParaRPr lang="uk-UA"/>
        </a:p>
      </dgm:t>
    </dgm:pt>
    <dgm:pt modelId="{AE65B92C-16B3-49BA-8334-571B6CFBB23F}">
      <dgm:prSet phldrT="[Текст]" custT="1"/>
      <dgm:spPr/>
      <dgm:t>
        <a:bodyPr/>
        <a:lstStyle/>
        <a:p>
          <a:r>
            <a:rPr lang="ru-RU" sz="1500" dirty="0" smtClean="0"/>
            <a:t>Прозрачная тарифная политика</a:t>
          </a:r>
          <a:endParaRPr lang="uk-UA" sz="1500" dirty="0"/>
        </a:p>
      </dgm:t>
    </dgm:pt>
    <dgm:pt modelId="{D442D338-3CBA-4DD9-8405-94278C14131E}" type="parTrans" cxnId="{C2ECCCA5-2FC5-463C-AAD9-B9904561650F}">
      <dgm:prSet/>
      <dgm:spPr/>
      <dgm:t>
        <a:bodyPr/>
        <a:lstStyle/>
        <a:p>
          <a:endParaRPr lang="uk-UA"/>
        </a:p>
      </dgm:t>
    </dgm:pt>
    <dgm:pt modelId="{317DB279-34CD-4922-8115-BC92D4BA5CA7}" type="sibTrans" cxnId="{C2ECCCA5-2FC5-463C-AAD9-B9904561650F}">
      <dgm:prSet/>
      <dgm:spPr/>
      <dgm:t>
        <a:bodyPr/>
        <a:lstStyle/>
        <a:p>
          <a:endParaRPr lang="uk-UA"/>
        </a:p>
      </dgm:t>
    </dgm:pt>
    <dgm:pt modelId="{8D53C3AE-92DD-44DE-AC40-89DC325942C6}">
      <dgm:prSet phldrT="[Текст]" phldr="1"/>
      <dgm:spPr/>
      <dgm:t>
        <a:bodyPr/>
        <a:lstStyle/>
        <a:p>
          <a:endParaRPr lang="uk-UA" dirty="0"/>
        </a:p>
      </dgm:t>
    </dgm:pt>
    <dgm:pt modelId="{430C0BE4-BCC7-4B6F-8CE7-D948C13B433B}" type="parTrans" cxnId="{CA8FE323-323D-44EE-9930-281A78942265}">
      <dgm:prSet/>
      <dgm:spPr/>
      <dgm:t>
        <a:bodyPr/>
        <a:lstStyle/>
        <a:p>
          <a:endParaRPr lang="uk-UA"/>
        </a:p>
      </dgm:t>
    </dgm:pt>
    <dgm:pt modelId="{DF9DB072-D547-487A-AD90-6012C7D2F8CE}" type="sibTrans" cxnId="{CA8FE323-323D-44EE-9930-281A78942265}">
      <dgm:prSet/>
      <dgm:spPr/>
      <dgm:t>
        <a:bodyPr/>
        <a:lstStyle/>
        <a:p>
          <a:endParaRPr lang="uk-UA"/>
        </a:p>
      </dgm:t>
    </dgm:pt>
    <dgm:pt modelId="{699420B2-E975-40C1-AC8A-03ADC163958A}">
      <dgm:prSet phldrT="[Текст]" custT="1"/>
      <dgm:spPr/>
      <dgm:t>
        <a:bodyPr/>
        <a:lstStyle/>
        <a:p>
          <a:r>
            <a:rPr lang="ru-RU" sz="1500" dirty="0" smtClean="0"/>
            <a:t>Внедрение эффективных средств управления и минимизации рисков, организация автоматизированного мониторинга платежей по предотвращению мошеннических операций</a:t>
          </a:r>
          <a:endParaRPr lang="uk-UA" sz="1500" dirty="0"/>
        </a:p>
      </dgm:t>
    </dgm:pt>
    <dgm:pt modelId="{BE3F2465-2FF7-4F0B-971D-C91B90C69E72}" type="parTrans" cxnId="{5D7EC203-9DAF-4C98-898C-578A050D0103}">
      <dgm:prSet/>
      <dgm:spPr/>
      <dgm:t>
        <a:bodyPr/>
        <a:lstStyle/>
        <a:p>
          <a:endParaRPr lang="uk-UA"/>
        </a:p>
      </dgm:t>
    </dgm:pt>
    <dgm:pt modelId="{256341B8-2899-41E2-AEFB-CF7781825EC3}" type="sibTrans" cxnId="{5D7EC203-9DAF-4C98-898C-578A050D0103}">
      <dgm:prSet/>
      <dgm:spPr/>
      <dgm:t>
        <a:bodyPr/>
        <a:lstStyle/>
        <a:p>
          <a:endParaRPr lang="uk-UA"/>
        </a:p>
      </dgm:t>
    </dgm:pt>
    <dgm:pt modelId="{721954F4-57AA-4910-B584-30F90C409EF1}">
      <dgm:prSet phldrT="[Текст]" custT="1"/>
      <dgm:spPr/>
      <dgm:t>
        <a:bodyPr/>
        <a:lstStyle/>
        <a:p>
          <a:r>
            <a:rPr lang="ru-RU" sz="1500" dirty="0" smtClean="0"/>
            <a:t>Использование эффективных механизмов арбитража </a:t>
          </a:r>
          <a:endParaRPr lang="uk-UA" sz="1500" dirty="0"/>
        </a:p>
      </dgm:t>
    </dgm:pt>
    <dgm:pt modelId="{3A5C5BF6-F07D-44D1-9B4C-5EADB3844A25}" type="parTrans" cxnId="{811E5708-B721-47FB-A939-91FF795BAB6E}">
      <dgm:prSet/>
      <dgm:spPr/>
      <dgm:t>
        <a:bodyPr/>
        <a:lstStyle/>
        <a:p>
          <a:endParaRPr lang="uk-UA"/>
        </a:p>
      </dgm:t>
    </dgm:pt>
    <dgm:pt modelId="{FB209165-5A09-4A91-B42E-42C10DE6B18C}" type="sibTrans" cxnId="{811E5708-B721-47FB-A939-91FF795BAB6E}">
      <dgm:prSet/>
      <dgm:spPr/>
      <dgm:t>
        <a:bodyPr/>
        <a:lstStyle/>
        <a:p>
          <a:endParaRPr lang="uk-UA"/>
        </a:p>
      </dgm:t>
    </dgm:pt>
    <dgm:pt modelId="{838035D8-E9E5-4592-BE99-0147D5EAE343}">
      <dgm:prSet phldrT="[Текст]" phldr="1"/>
      <dgm:spPr/>
      <dgm:t>
        <a:bodyPr/>
        <a:lstStyle/>
        <a:p>
          <a:endParaRPr lang="uk-UA" dirty="0"/>
        </a:p>
      </dgm:t>
    </dgm:pt>
    <dgm:pt modelId="{AA85F21D-AA76-4565-8E33-B9E2DF50BD43}" type="parTrans" cxnId="{C2893601-AAD8-47CC-8CEF-D34F7362E575}">
      <dgm:prSet/>
      <dgm:spPr/>
      <dgm:t>
        <a:bodyPr/>
        <a:lstStyle/>
        <a:p>
          <a:endParaRPr lang="uk-UA"/>
        </a:p>
      </dgm:t>
    </dgm:pt>
    <dgm:pt modelId="{D4059BE0-AAB1-47D3-A469-2729DD822474}" type="sibTrans" cxnId="{C2893601-AAD8-47CC-8CEF-D34F7362E575}">
      <dgm:prSet/>
      <dgm:spPr/>
      <dgm:t>
        <a:bodyPr/>
        <a:lstStyle/>
        <a:p>
          <a:endParaRPr lang="uk-UA"/>
        </a:p>
      </dgm:t>
    </dgm:pt>
    <dgm:pt modelId="{E2010996-46BB-4C66-AB85-2DBE067CA28B}">
      <dgm:prSet custT="1"/>
      <dgm:spPr/>
      <dgm:t>
        <a:bodyPr/>
        <a:lstStyle/>
        <a:p>
          <a:r>
            <a:rPr lang="ru-RU" sz="1500" dirty="0" smtClean="0"/>
            <a:t>Постоянное совершенствование платежных и информационных технологий, адаптированных к международным стандартам</a:t>
          </a:r>
          <a:endParaRPr lang="uk-UA" sz="1500" dirty="0"/>
        </a:p>
      </dgm:t>
    </dgm:pt>
    <dgm:pt modelId="{FFA4B4DD-0772-4E02-9DB9-2A3CB5681CAA}" type="parTrans" cxnId="{DCB434B2-B801-4237-ABB8-B192EC6BCCDF}">
      <dgm:prSet/>
      <dgm:spPr/>
      <dgm:t>
        <a:bodyPr/>
        <a:lstStyle/>
        <a:p>
          <a:endParaRPr lang="uk-UA"/>
        </a:p>
      </dgm:t>
    </dgm:pt>
    <dgm:pt modelId="{68540E0C-9A6E-44BC-BE8D-97A86BFAE15C}" type="sibTrans" cxnId="{DCB434B2-B801-4237-ABB8-B192EC6BCCDF}">
      <dgm:prSet/>
      <dgm:spPr/>
      <dgm:t>
        <a:bodyPr/>
        <a:lstStyle/>
        <a:p>
          <a:endParaRPr lang="uk-UA"/>
        </a:p>
      </dgm:t>
    </dgm:pt>
    <dgm:pt modelId="{3A87CC94-B638-4E72-A684-D775A97FC2DB}">
      <dgm:prSet custT="1"/>
      <dgm:spPr/>
      <dgm:t>
        <a:bodyPr/>
        <a:lstStyle/>
        <a:p>
          <a:r>
            <a:rPr lang="ru-RU" sz="1500" dirty="0" smtClean="0"/>
            <a:t>Создание условий для разработки и внедрения государственных/корпоративных проектов</a:t>
          </a:r>
          <a:endParaRPr lang="uk-UA" sz="1500" dirty="0"/>
        </a:p>
      </dgm:t>
    </dgm:pt>
    <dgm:pt modelId="{B3A4B1CD-A021-4523-B0EB-2355804E261E}" type="parTrans" cxnId="{95FA5A7B-0595-4359-8790-4146DDAB9496}">
      <dgm:prSet/>
      <dgm:spPr/>
      <dgm:t>
        <a:bodyPr/>
        <a:lstStyle/>
        <a:p>
          <a:endParaRPr lang="uk-UA"/>
        </a:p>
      </dgm:t>
    </dgm:pt>
    <dgm:pt modelId="{38DF1A41-396C-4CE6-A274-C813DB79766F}" type="sibTrans" cxnId="{95FA5A7B-0595-4359-8790-4146DDAB9496}">
      <dgm:prSet/>
      <dgm:spPr/>
      <dgm:t>
        <a:bodyPr/>
        <a:lstStyle/>
        <a:p>
          <a:endParaRPr lang="uk-UA"/>
        </a:p>
      </dgm:t>
    </dgm:pt>
    <dgm:pt modelId="{D4BDF73E-FDCD-49AC-BB0B-D69A040742D6}" type="pres">
      <dgm:prSet presAssocID="{05E58505-972F-46DA-81ED-5550D22302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594B1A-43F1-4070-A153-DE636D47946A}" type="pres">
      <dgm:prSet presAssocID="{B231C644-F987-4224-9B77-50AF71B2DA7D}" presName="composite" presStyleCnt="0"/>
      <dgm:spPr/>
    </dgm:pt>
    <dgm:pt modelId="{73E56463-7626-4FA1-8DA9-FCF890A8A75F}" type="pres">
      <dgm:prSet presAssocID="{B231C644-F987-4224-9B77-50AF71B2DA7D}" presName="parentText" presStyleLbl="alignNode1" presStyleIdx="0" presStyleCnt="4" custScaleX="8168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AB3899-89E6-48DA-8D03-A501F1F2D752}" type="pres">
      <dgm:prSet presAssocID="{B231C644-F987-4224-9B77-50AF71B2DA7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BDCC60-D746-421C-A7CA-3D8610904C73}" type="pres">
      <dgm:prSet presAssocID="{5ED4DA96-D99B-4CA8-BC49-A77DA2251221}" presName="sp" presStyleCnt="0"/>
      <dgm:spPr/>
    </dgm:pt>
    <dgm:pt modelId="{54CDF534-9260-4255-9C81-922A285FEB14}" type="pres">
      <dgm:prSet presAssocID="{791A60DA-424C-48AC-8169-F53A3A661187}" presName="composite" presStyleCnt="0"/>
      <dgm:spPr/>
    </dgm:pt>
    <dgm:pt modelId="{4C59B52C-75E9-4715-94D6-72BE56787112}" type="pres">
      <dgm:prSet presAssocID="{791A60DA-424C-48AC-8169-F53A3A661187}" presName="parentText" presStyleLbl="alignNode1" presStyleIdx="1" presStyleCnt="4" custScaleX="7968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ABD116-2083-4814-A203-0B21AF2FA8C6}" type="pres">
      <dgm:prSet presAssocID="{791A60DA-424C-48AC-8169-F53A3A66118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00839B-E8F0-4C4E-8F60-1D86F5B788C3}" type="pres">
      <dgm:prSet presAssocID="{A7F00908-0D2E-4ED8-A921-710BA308D1EC}" presName="sp" presStyleCnt="0"/>
      <dgm:spPr/>
    </dgm:pt>
    <dgm:pt modelId="{EC81FD0F-8C2B-47CB-9C73-1993BEDBC72E}" type="pres">
      <dgm:prSet presAssocID="{8D53C3AE-92DD-44DE-AC40-89DC325942C6}" presName="composite" presStyleCnt="0"/>
      <dgm:spPr/>
    </dgm:pt>
    <dgm:pt modelId="{83881AC8-2CA0-442D-A654-8E1340B3953C}" type="pres">
      <dgm:prSet presAssocID="{8D53C3AE-92DD-44DE-AC40-89DC325942C6}" presName="parentText" presStyleLbl="alignNode1" presStyleIdx="2" presStyleCnt="4" custScaleX="8547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5DB528-E634-4F49-8FA1-164B35815A3B}" type="pres">
      <dgm:prSet presAssocID="{8D53C3AE-92DD-44DE-AC40-89DC325942C6}" presName="descendantText" presStyleLbl="alignAcc1" presStyleIdx="2" presStyleCnt="4" custLinFactNeighborX="-132" custLinFactNeighborY="-71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F49DC9-F556-420F-B790-FDBFF9C0F0E8}" type="pres">
      <dgm:prSet presAssocID="{DF9DB072-D547-487A-AD90-6012C7D2F8CE}" presName="sp" presStyleCnt="0"/>
      <dgm:spPr/>
    </dgm:pt>
    <dgm:pt modelId="{313ED4D1-3415-41C6-A56C-EBB01A7B2014}" type="pres">
      <dgm:prSet presAssocID="{838035D8-E9E5-4592-BE99-0147D5EAE343}" presName="composite" presStyleCnt="0"/>
      <dgm:spPr/>
    </dgm:pt>
    <dgm:pt modelId="{9990FC97-2331-4955-AAFC-75F859F87F70}" type="pres">
      <dgm:prSet presAssocID="{838035D8-E9E5-4592-BE99-0147D5EAE343}" presName="parentText" presStyleLbl="alignNode1" presStyleIdx="3" presStyleCnt="4" custScaleX="8392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9E1AAA-5C63-4399-8938-AAF1600D8B4F}" type="pres">
      <dgm:prSet presAssocID="{838035D8-E9E5-4592-BE99-0147D5EAE343}" presName="descendantText" presStyleLbl="alignAcc1" presStyleIdx="3" presStyleCnt="4" custLinFactNeighborX="4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E0CD084-7C48-42C7-BA41-A9DE9B752C59}" type="presOf" srcId="{8D53C3AE-92DD-44DE-AC40-89DC325942C6}" destId="{83881AC8-2CA0-442D-A654-8E1340B3953C}" srcOrd="0" destOrd="0" presId="urn:microsoft.com/office/officeart/2005/8/layout/chevron2"/>
    <dgm:cxn modelId="{C2893601-AAD8-47CC-8CEF-D34F7362E575}" srcId="{05E58505-972F-46DA-81ED-5550D22302D6}" destId="{838035D8-E9E5-4592-BE99-0147D5EAE343}" srcOrd="3" destOrd="0" parTransId="{AA85F21D-AA76-4565-8E33-B9E2DF50BD43}" sibTransId="{D4059BE0-AAB1-47D3-A469-2729DD822474}"/>
    <dgm:cxn modelId="{95FA5A7B-0595-4359-8790-4146DDAB9496}" srcId="{838035D8-E9E5-4592-BE99-0147D5EAE343}" destId="{3A87CC94-B638-4E72-A684-D775A97FC2DB}" srcOrd="1" destOrd="0" parTransId="{B3A4B1CD-A021-4523-B0EB-2355804E261E}" sibTransId="{38DF1A41-396C-4CE6-A274-C813DB79766F}"/>
    <dgm:cxn modelId="{C2ECCCA5-2FC5-463C-AAD9-B9904561650F}" srcId="{791A60DA-424C-48AC-8169-F53A3A661187}" destId="{AE65B92C-16B3-49BA-8334-571B6CFBB23F}" srcOrd="1" destOrd="0" parTransId="{D442D338-3CBA-4DD9-8405-94278C14131E}" sibTransId="{317DB279-34CD-4922-8115-BC92D4BA5CA7}"/>
    <dgm:cxn modelId="{38868007-1970-4270-925D-948B38A20DED}" type="presOf" srcId="{238ADD74-27AA-4016-AE97-541AACE14E8B}" destId="{CAAB3899-89E6-48DA-8D03-A501F1F2D752}" srcOrd="0" destOrd="1" presId="urn:microsoft.com/office/officeart/2005/8/layout/chevron2"/>
    <dgm:cxn modelId="{9EF22DE4-2E4A-4123-8C18-012B77596E3F}" srcId="{B231C644-F987-4224-9B77-50AF71B2DA7D}" destId="{238ADD74-27AA-4016-AE97-541AACE14E8B}" srcOrd="1" destOrd="0" parTransId="{C8F9C28A-7503-4428-B343-40436F37C6E6}" sibTransId="{6D6A3EB8-4322-41B8-B2F0-8D6E853CA2E3}"/>
    <dgm:cxn modelId="{79BA0A03-8387-4B49-8A67-873C69E3733D}" srcId="{05E58505-972F-46DA-81ED-5550D22302D6}" destId="{B231C644-F987-4224-9B77-50AF71B2DA7D}" srcOrd="0" destOrd="0" parTransId="{0C7808AE-1E9E-44FD-AED5-5324319053F7}" sibTransId="{5ED4DA96-D99B-4CA8-BC49-A77DA2251221}"/>
    <dgm:cxn modelId="{AFF057F5-ABF1-4D1C-8B5A-037FE558E18B}" type="presOf" srcId="{05E58505-972F-46DA-81ED-5550D22302D6}" destId="{D4BDF73E-FDCD-49AC-BB0B-D69A040742D6}" srcOrd="0" destOrd="0" presId="urn:microsoft.com/office/officeart/2005/8/layout/chevron2"/>
    <dgm:cxn modelId="{5D7EC203-9DAF-4C98-898C-578A050D0103}" srcId="{8D53C3AE-92DD-44DE-AC40-89DC325942C6}" destId="{699420B2-E975-40C1-AC8A-03ADC163958A}" srcOrd="0" destOrd="0" parTransId="{BE3F2465-2FF7-4F0B-971D-C91B90C69E72}" sibTransId="{256341B8-2899-41E2-AEFB-CF7781825EC3}"/>
    <dgm:cxn modelId="{11C31ACC-CF0C-44C2-B4A0-8D47AA4FF9C4}" srcId="{05E58505-972F-46DA-81ED-5550D22302D6}" destId="{791A60DA-424C-48AC-8169-F53A3A661187}" srcOrd="1" destOrd="0" parTransId="{B3A2D134-5EAC-4F30-8F9E-BCF11025A71F}" sibTransId="{A7F00908-0D2E-4ED8-A921-710BA308D1EC}"/>
    <dgm:cxn modelId="{DCB434B2-B801-4237-ABB8-B192EC6BCCDF}" srcId="{838035D8-E9E5-4592-BE99-0147D5EAE343}" destId="{E2010996-46BB-4C66-AB85-2DBE067CA28B}" srcOrd="0" destOrd="0" parTransId="{FFA4B4DD-0772-4E02-9DB9-2A3CB5681CAA}" sibTransId="{68540E0C-9A6E-44BC-BE8D-97A86BFAE15C}"/>
    <dgm:cxn modelId="{5B9F7431-7B1D-4999-9ADE-32E11E31661F}" type="presOf" srcId="{791A60DA-424C-48AC-8169-F53A3A661187}" destId="{4C59B52C-75E9-4715-94D6-72BE56787112}" srcOrd="0" destOrd="0" presId="urn:microsoft.com/office/officeart/2005/8/layout/chevron2"/>
    <dgm:cxn modelId="{AB5A0EF7-8639-46FB-9E5A-BBF177990E74}" srcId="{791A60DA-424C-48AC-8169-F53A3A661187}" destId="{7D273B0E-4CEA-4C64-AD05-692C9E99E6CC}" srcOrd="0" destOrd="0" parTransId="{B3BDB966-827A-413B-B50A-C2F8D0B55ECE}" sibTransId="{88A3B302-A818-4AA6-B95D-FFA1A33FC079}"/>
    <dgm:cxn modelId="{E9945FC8-44FA-45FD-AC18-9CEC338BD7B6}" type="presOf" srcId="{3A87CC94-B638-4E72-A684-D775A97FC2DB}" destId="{0A9E1AAA-5C63-4399-8938-AAF1600D8B4F}" srcOrd="0" destOrd="1" presId="urn:microsoft.com/office/officeart/2005/8/layout/chevron2"/>
    <dgm:cxn modelId="{A6506EE2-A5D2-44DE-B56A-6EED71BA9F59}" type="presOf" srcId="{F708F8C3-AC69-44EE-88FD-971A396B808A}" destId="{CAAB3899-89E6-48DA-8D03-A501F1F2D752}" srcOrd="0" destOrd="0" presId="urn:microsoft.com/office/officeart/2005/8/layout/chevron2"/>
    <dgm:cxn modelId="{1BC3CD31-B602-4E9A-A155-534B1E1A45F2}" srcId="{B231C644-F987-4224-9B77-50AF71B2DA7D}" destId="{F708F8C3-AC69-44EE-88FD-971A396B808A}" srcOrd="0" destOrd="0" parTransId="{DC4CF444-D1FC-45D3-9DA7-DCAB2B02DB0B}" sibTransId="{1CA2E5A1-EF61-4862-AEA2-042813F54FED}"/>
    <dgm:cxn modelId="{1B818601-8E85-4C56-964B-0AA31C33253C}" type="presOf" srcId="{E2010996-46BB-4C66-AB85-2DBE067CA28B}" destId="{0A9E1AAA-5C63-4399-8938-AAF1600D8B4F}" srcOrd="0" destOrd="0" presId="urn:microsoft.com/office/officeart/2005/8/layout/chevron2"/>
    <dgm:cxn modelId="{4EBC7563-A4BC-42B1-9752-F91AFFD0589F}" type="presOf" srcId="{AE65B92C-16B3-49BA-8334-571B6CFBB23F}" destId="{92ABD116-2083-4814-A203-0B21AF2FA8C6}" srcOrd="0" destOrd="1" presId="urn:microsoft.com/office/officeart/2005/8/layout/chevron2"/>
    <dgm:cxn modelId="{C28AB975-8603-4B4D-BB96-E1535F9A1705}" type="presOf" srcId="{7D273B0E-4CEA-4C64-AD05-692C9E99E6CC}" destId="{92ABD116-2083-4814-A203-0B21AF2FA8C6}" srcOrd="0" destOrd="0" presId="urn:microsoft.com/office/officeart/2005/8/layout/chevron2"/>
    <dgm:cxn modelId="{5A87AA2A-D7F0-4C26-9B20-3F126AA9205D}" type="presOf" srcId="{838035D8-E9E5-4592-BE99-0147D5EAE343}" destId="{9990FC97-2331-4955-AAFC-75F859F87F70}" srcOrd="0" destOrd="0" presId="urn:microsoft.com/office/officeart/2005/8/layout/chevron2"/>
    <dgm:cxn modelId="{55874F50-B7AA-4563-B31C-D1CBD9FA0620}" type="presOf" srcId="{721954F4-57AA-4910-B584-30F90C409EF1}" destId="{8A5DB528-E634-4F49-8FA1-164B35815A3B}" srcOrd="0" destOrd="1" presId="urn:microsoft.com/office/officeart/2005/8/layout/chevron2"/>
    <dgm:cxn modelId="{811E5708-B721-47FB-A939-91FF795BAB6E}" srcId="{8D53C3AE-92DD-44DE-AC40-89DC325942C6}" destId="{721954F4-57AA-4910-B584-30F90C409EF1}" srcOrd="1" destOrd="0" parTransId="{3A5C5BF6-F07D-44D1-9B4C-5EADB3844A25}" sibTransId="{FB209165-5A09-4A91-B42E-42C10DE6B18C}"/>
    <dgm:cxn modelId="{CA8FE323-323D-44EE-9930-281A78942265}" srcId="{05E58505-972F-46DA-81ED-5550D22302D6}" destId="{8D53C3AE-92DD-44DE-AC40-89DC325942C6}" srcOrd="2" destOrd="0" parTransId="{430C0BE4-BCC7-4B6F-8CE7-D948C13B433B}" sibTransId="{DF9DB072-D547-487A-AD90-6012C7D2F8CE}"/>
    <dgm:cxn modelId="{31BA6311-FE14-405F-8040-C7DB7485646A}" type="presOf" srcId="{B231C644-F987-4224-9B77-50AF71B2DA7D}" destId="{73E56463-7626-4FA1-8DA9-FCF890A8A75F}" srcOrd="0" destOrd="0" presId="urn:microsoft.com/office/officeart/2005/8/layout/chevron2"/>
    <dgm:cxn modelId="{4738BA1B-BFDB-4880-A045-6A23624190A4}" type="presOf" srcId="{699420B2-E975-40C1-AC8A-03ADC163958A}" destId="{8A5DB528-E634-4F49-8FA1-164B35815A3B}" srcOrd="0" destOrd="0" presId="urn:microsoft.com/office/officeart/2005/8/layout/chevron2"/>
    <dgm:cxn modelId="{EE95AED8-9F6B-4056-83A6-337B869D322A}" type="presParOf" srcId="{D4BDF73E-FDCD-49AC-BB0B-D69A040742D6}" destId="{C0594B1A-43F1-4070-A153-DE636D47946A}" srcOrd="0" destOrd="0" presId="urn:microsoft.com/office/officeart/2005/8/layout/chevron2"/>
    <dgm:cxn modelId="{E86FD1E3-6D5A-482E-A94F-E063712913DE}" type="presParOf" srcId="{C0594B1A-43F1-4070-A153-DE636D47946A}" destId="{73E56463-7626-4FA1-8DA9-FCF890A8A75F}" srcOrd="0" destOrd="0" presId="urn:microsoft.com/office/officeart/2005/8/layout/chevron2"/>
    <dgm:cxn modelId="{64B212FA-544D-4D4C-9528-FED7E643AC3A}" type="presParOf" srcId="{C0594B1A-43F1-4070-A153-DE636D47946A}" destId="{CAAB3899-89E6-48DA-8D03-A501F1F2D752}" srcOrd="1" destOrd="0" presId="urn:microsoft.com/office/officeart/2005/8/layout/chevron2"/>
    <dgm:cxn modelId="{FA575227-6CFC-4B8B-831B-F20B05B195D5}" type="presParOf" srcId="{D4BDF73E-FDCD-49AC-BB0B-D69A040742D6}" destId="{77BDCC60-D746-421C-A7CA-3D8610904C73}" srcOrd="1" destOrd="0" presId="urn:microsoft.com/office/officeart/2005/8/layout/chevron2"/>
    <dgm:cxn modelId="{103CF75D-8CF5-43F0-AC96-F4D5D6536218}" type="presParOf" srcId="{D4BDF73E-FDCD-49AC-BB0B-D69A040742D6}" destId="{54CDF534-9260-4255-9C81-922A285FEB14}" srcOrd="2" destOrd="0" presId="urn:microsoft.com/office/officeart/2005/8/layout/chevron2"/>
    <dgm:cxn modelId="{D9596A67-889B-4AB8-8F44-F445D9283C31}" type="presParOf" srcId="{54CDF534-9260-4255-9C81-922A285FEB14}" destId="{4C59B52C-75E9-4715-94D6-72BE56787112}" srcOrd="0" destOrd="0" presId="urn:microsoft.com/office/officeart/2005/8/layout/chevron2"/>
    <dgm:cxn modelId="{CCDE8DFD-213D-4BE8-9C52-6FB063DF844E}" type="presParOf" srcId="{54CDF534-9260-4255-9C81-922A285FEB14}" destId="{92ABD116-2083-4814-A203-0B21AF2FA8C6}" srcOrd="1" destOrd="0" presId="urn:microsoft.com/office/officeart/2005/8/layout/chevron2"/>
    <dgm:cxn modelId="{F125E844-ADE7-41AC-BF89-6EA715D1700A}" type="presParOf" srcId="{D4BDF73E-FDCD-49AC-BB0B-D69A040742D6}" destId="{8000839B-E8F0-4C4E-8F60-1D86F5B788C3}" srcOrd="3" destOrd="0" presId="urn:microsoft.com/office/officeart/2005/8/layout/chevron2"/>
    <dgm:cxn modelId="{A38B5FEA-4E8E-4870-84C6-CF8627893518}" type="presParOf" srcId="{D4BDF73E-FDCD-49AC-BB0B-D69A040742D6}" destId="{EC81FD0F-8C2B-47CB-9C73-1993BEDBC72E}" srcOrd="4" destOrd="0" presId="urn:microsoft.com/office/officeart/2005/8/layout/chevron2"/>
    <dgm:cxn modelId="{0DB0B18E-FBD1-4AD0-9EF0-79CC5CF2B1F7}" type="presParOf" srcId="{EC81FD0F-8C2B-47CB-9C73-1993BEDBC72E}" destId="{83881AC8-2CA0-442D-A654-8E1340B3953C}" srcOrd="0" destOrd="0" presId="urn:microsoft.com/office/officeart/2005/8/layout/chevron2"/>
    <dgm:cxn modelId="{A9F81C33-8FE6-48D7-9D11-24CBC327BD41}" type="presParOf" srcId="{EC81FD0F-8C2B-47CB-9C73-1993BEDBC72E}" destId="{8A5DB528-E634-4F49-8FA1-164B35815A3B}" srcOrd="1" destOrd="0" presId="urn:microsoft.com/office/officeart/2005/8/layout/chevron2"/>
    <dgm:cxn modelId="{7FE274BC-772B-4299-A398-AC343618C090}" type="presParOf" srcId="{D4BDF73E-FDCD-49AC-BB0B-D69A040742D6}" destId="{CFF49DC9-F556-420F-B790-FDBFF9C0F0E8}" srcOrd="5" destOrd="0" presId="urn:microsoft.com/office/officeart/2005/8/layout/chevron2"/>
    <dgm:cxn modelId="{B718C4BD-4C21-4F13-874C-FFE04970D893}" type="presParOf" srcId="{D4BDF73E-FDCD-49AC-BB0B-D69A040742D6}" destId="{313ED4D1-3415-41C6-A56C-EBB01A7B2014}" srcOrd="6" destOrd="0" presId="urn:microsoft.com/office/officeart/2005/8/layout/chevron2"/>
    <dgm:cxn modelId="{679A8762-F152-4069-ABB6-2A8635E2BF5B}" type="presParOf" srcId="{313ED4D1-3415-41C6-A56C-EBB01A7B2014}" destId="{9990FC97-2331-4955-AAFC-75F859F87F70}" srcOrd="0" destOrd="0" presId="urn:microsoft.com/office/officeart/2005/8/layout/chevron2"/>
    <dgm:cxn modelId="{5E175D27-5611-4DDF-85EC-3248AAEAF64B}" type="presParOf" srcId="{313ED4D1-3415-41C6-A56C-EBB01A7B2014}" destId="{0A9E1AAA-5C63-4399-8938-AAF1600D8B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6C056-F191-401A-9E62-0DDE9CDD834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4941785-CC77-4FB7-A375-F6DFEBEFBC9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2013 год</a:t>
          </a:r>
          <a:endParaRPr lang="uk-UA" dirty="0"/>
        </a:p>
      </dgm:t>
    </dgm:pt>
    <dgm:pt modelId="{FB361DBB-224D-429A-BF4D-809B2875AFCA}" type="parTrans" cxnId="{4187A3C5-7B49-4AF6-9F26-809851F4A20F}">
      <dgm:prSet/>
      <dgm:spPr/>
      <dgm:t>
        <a:bodyPr/>
        <a:lstStyle/>
        <a:p>
          <a:endParaRPr lang="uk-UA"/>
        </a:p>
      </dgm:t>
    </dgm:pt>
    <dgm:pt modelId="{F891B0C3-94DB-4339-B371-252CC79E3B2F}" type="sibTrans" cxnId="{4187A3C5-7B49-4AF6-9F26-809851F4A20F}">
      <dgm:prSet/>
      <dgm:spPr/>
      <dgm:t>
        <a:bodyPr/>
        <a:lstStyle/>
        <a:p>
          <a:endParaRPr lang="uk-UA"/>
        </a:p>
      </dgm:t>
    </dgm:pt>
    <dgm:pt modelId="{52AD9B23-9669-4AE3-A2A6-8801EEFED7AF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2014 год</a:t>
          </a:r>
        </a:p>
      </dgm:t>
    </dgm:pt>
    <dgm:pt modelId="{6401C0C1-6224-44F2-B1F4-5731AC5564E1}" type="parTrans" cxnId="{4C73E5F6-DAE5-46D4-A076-D2D81045F5C1}">
      <dgm:prSet/>
      <dgm:spPr/>
      <dgm:t>
        <a:bodyPr/>
        <a:lstStyle/>
        <a:p>
          <a:endParaRPr lang="uk-UA"/>
        </a:p>
      </dgm:t>
    </dgm:pt>
    <dgm:pt modelId="{F1CAF05E-0A12-45D8-AE6F-3FFCF25FBD08}" type="sibTrans" cxnId="{4C73E5F6-DAE5-46D4-A076-D2D81045F5C1}">
      <dgm:prSet/>
      <dgm:spPr/>
      <dgm:t>
        <a:bodyPr/>
        <a:lstStyle/>
        <a:p>
          <a:endParaRPr lang="uk-UA"/>
        </a:p>
      </dgm:t>
    </dgm:pt>
    <dgm:pt modelId="{3ECC7FB7-9FCF-4EF3-B04A-B409581D442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noProof="0" dirty="0" smtClean="0"/>
            <a:t>Создан </a:t>
          </a:r>
          <a:r>
            <a:rPr lang="ru-RU" b="1" noProof="0" dirty="0" smtClean="0"/>
            <a:t>Процессинговый центр </a:t>
          </a:r>
          <a:r>
            <a:rPr lang="ru-RU" b="0" noProof="0" dirty="0" smtClean="0"/>
            <a:t>для продуктов НСМЕП на базе открытых международных стандартов (запуск в </a:t>
          </a:r>
          <a:r>
            <a:rPr lang="ru-RU" b="0" noProof="0" dirty="0" smtClean="0"/>
            <a:t>опытную </a:t>
          </a:r>
          <a:r>
            <a:rPr lang="ru-RU" b="0" noProof="0" dirty="0" smtClean="0"/>
            <a:t>эксплуатацию – 30.11.2013)</a:t>
          </a:r>
          <a:endParaRPr lang="uk-UA" noProof="0" dirty="0"/>
        </a:p>
      </dgm:t>
    </dgm:pt>
    <dgm:pt modelId="{C2DD7976-3EE0-4629-86CC-F0220D242420}" type="parTrans" cxnId="{DF679630-B5B3-4791-90BF-8BC68CAF2D8E}">
      <dgm:prSet/>
      <dgm:spPr/>
      <dgm:t>
        <a:bodyPr/>
        <a:lstStyle/>
        <a:p>
          <a:endParaRPr lang="uk-UA"/>
        </a:p>
      </dgm:t>
    </dgm:pt>
    <dgm:pt modelId="{36604A8E-C2D5-4C0A-ABE2-2F7AD4F77D24}" type="sibTrans" cxnId="{DF679630-B5B3-4791-90BF-8BC68CAF2D8E}">
      <dgm:prSet/>
      <dgm:spPr/>
      <dgm:t>
        <a:bodyPr/>
        <a:lstStyle/>
        <a:p>
          <a:endParaRPr lang="uk-UA"/>
        </a:p>
      </dgm:t>
    </dgm:pt>
    <dgm:pt modelId="{A13948CC-91FD-4F70-809A-72E9D406CD5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Изучение возможности сотрудничества с международными платежными системами в сфере создания </a:t>
          </a:r>
          <a:r>
            <a:rPr lang="en-US" b="1" dirty="0" smtClean="0"/>
            <a:t>co-badge</a:t>
          </a:r>
          <a:r>
            <a:rPr lang="ru-RU" dirty="0" smtClean="0"/>
            <a:t> - проекта</a:t>
          </a:r>
          <a:r>
            <a:rPr lang="en-US" dirty="0" smtClean="0"/>
            <a:t> </a:t>
          </a:r>
          <a:endParaRPr lang="uk-UA" dirty="0"/>
        </a:p>
      </dgm:t>
    </dgm:pt>
    <dgm:pt modelId="{B0658DC1-308A-4D96-85D4-66BC98A80DF4}" type="parTrans" cxnId="{94C9B3C6-9061-4AB8-8957-1646541FBB6A}">
      <dgm:prSet/>
      <dgm:spPr/>
      <dgm:t>
        <a:bodyPr/>
        <a:lstStyle/>
        <a:p>
          <a:endParaRPr lang="uk-UA"/>
        </a:p>
      </dgm:t>
    </dgm:pt>
    <dgm:pt modelId="{9C02A0A4-645C-4E61-9FC3-1145B8BA4F21}" type="sibTrans" cxnId="{94C9B3C6-9061-4AB8-8957-1646541FBB6A}">
      <dgm:prSet/>
      <dgm:spPr/>
      <dgm:t>
        <a:bodyPr/>
        <a:lstStyle/>
        <a:p>
          <a:endParaRPr lang="uk-UA"/>
        </a:p>
      </dgm:t>
    </dgm:pt>
    <dgm:pt modelId="{1E304C51-1415-47BE-B728-2E850ADAFB8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noProof="0" dirty="0" smtClean="0"/>
            <a:t>Внедрены </a:t>
          </a:r>
          <a:r>
            <a:rPr lang="en-US" b="1" noProof="0" dirty="0" smtClean="0"/>
            <a:t>EMV</a:t>
          </a:r>
          <a:r>
            <a:rPr lang="ru-RU" b="1" noProof="0" dirty="0" smtClean="0"/>
            <a:t>-совместимые спецификаци</a:t>
          </a:r>
          <a:r>
            <a:rPr lang="ru-RU" noProof="0" dirty="0" smtClean="0"/>
            <a:t>и для чиповых карт НСМЕП</a:t>
          </a:r>
          <a:endParaRPr lang="uk-UA" noProof="0" dirty="0"/>
        </a:p>
      </dgm:t>
    </dgm:pt>
    <dgm:pt modelId="{862B6ACA-950A-47F0-A7F1-F2E4DDBCBE0E}" type="parTrans" cxnId="{74E1FE6C-5800-48ED-AFF3-75F3D10FCD0B}">
      <dgm:prSet/>
      <dgm:spPr/>
      <dgm:t>
        <a:bodyPr/>
        <a:lstStyle/>
        <a:p>
          <a:endParaRPr lang="uk-UA"/>
        </a:p>
      </dgm:t>
    </dgm:pt>
    <dgm:pt modelId="{CB4CBE50-51BF-4A31-AF45-A9E355840D7D}" type="sibTrans" cxnId="{74E1FE6C-5800-48ED-AFF3-75F3D10FCD0B}">
      <dgm:prSet/>
      <dgm:spPr/>
      <dgm:t>
        <a:bodyPr/>
        <a:lstStyle/>
        <a:p>
          <a:endParaRPr lang="uk-UA"/>
        </a:p>
      </dgm:t>
    </dgm:pt>
    <dgm:pt modelId="{76F41F70-1D96-43E8-AC63-4D4C8A56BC4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noProof="0" dirty="0" smtClean="0"/>
            <a:t>Создан </a:t>
          </a:r>
          <a:r>
            <a:rPr lang="ru-RU" b="1" noProof="0" dirty="0" smtClean="0"/>
            <a:t>Центральный маршрутизатор </a:t>
          </a:r>
          <a:r>
            <a:rPr lang="ru-RU" b="0" noProof="0" dirty="0" smtClean="0"/>
            <a:t>для продуктов НСМЕП на базе открытых международных стандартов (запуск в </a:t>
          </a:r>
          <a:r>
            <a:rPr lang="ru-RU" b="0" noProof="0" dirty="0" smtClean="0"/>
            <a:t>опытную эксплуатацию </a:t>
          </a:r>
          <a:r>
            <a:rPr lang="ru-RU" b="0" noProof="0" dirty="0" smtClean="0"/>
            <a:t>– 30.09.2013)</a:t>
          </a:r>
          <a:endParaRPr lang="uk-UA" noProof="0" dirty="0"/>
        </a:p>
      </dgm:t>
    </dgm:pt>
    <dgm:pt modelId="{967B869F-401B-42BB-B747-63433479EA86}" type="parTrans" cxnId="{244785D6-2C09-43C2-AEF4-B453A7B8373F}">
      <dgm:prSet/>
      <dgm:spPr/>
      <dgm:t>
        <a:bodyPr/>
        <a:lstStyle/>
        <a:p>
          <a:endParaRPr lang="uk-UA"/>
        </a:p>
      </dgm:t>
    </dgm:pt>
    <dgm:pt modelId="{C035EDC8-C105-4C1E-AC76-FF3A25876D13}" type="sibTrans" cxnId="{244785D6-2C09-43C2-AEF4-B453A7B8373F}">
      <dgm:prSet/>
      <dgm:spPr/>
      <dgm:t>
        <a:bodyPr/>
        <a:lstStyle/>
        <a:p>
          <a:endParaRPr lang="uk-UA"/>
        </a:p>
      </dgm:t>
    </dgm:pt>
    <dgm:pt modelId="{800466EB-2524-4A72-BC28-C264312B804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noProof="0" dirty="0" smtClean="0"/>
            <a:t>Создан </a:t>
          </a:r>
          <a:r>
            <a:rPr lang="ru-RU" b="1" noProof="0" dirty="0" smtClean="0"/>
            <a:t>Расчетно-клиринговый центр </a:t>
          </a:r>
          <a:r>
            <a:rPr lang="ru-RU" b="0" noProof="0" dirty="0" smtClean="0"/>
            <a:t>для продуктов НСМЕП на базе открытых международных стандартов (запуск в </a:t>
          </a:r>
          <a:r>
            <a:rPr lang="ru-RU" b="0" noProof="0" dirty="0" smtClean="0"/>
            <a:t>опытную </a:t>
          </a:r>
          <a:r>
            <a:rPr lang="ru-RU" b="0" noProof="0" dirty="0" smtClean="0"/>
            <a:t>эксплуатацию – 30.09.2013)</a:t>
          </a:r>
          <a:endParaRPr lang="uk-UA" noProof="0" dirty="0"/>
        </a:p>
      </dgm:t>
    </dgm:pt>
    <dgm:pt modelId="{EE075489-866A-461E-9B8E-17728F434BA8}" type="parTrans" cxnId="{DB5CBCBD-E9E1-4BD7-864C-9F786F7716FF}">
      <dgm:prSet/>
      <dgm:spPr/>
      <dgm:t>
        <a:bodyPr/>
        <a:lstStyle/>
        <a:p>
          <a:endParaRPr lang="uk-UA"/>
        </a:p>
      </dgm:t>
    </dgm:pt>
    <dgm:pt modelId="{D85AA43C-EFC7-4C44-B72B-19DB0270D1FA}" type="sibTrans" cxnId="{DB5CBCBD-E9E1-4BD7-864C-9F786F7716FF}">
      <dgm:prSet/>
      <dgm:spPr/>
      <dgm:t>
        <a:bodyPr/>
        <a:lstStyle/>
        <a:p>
          <a:endParaRPr lang="uk-UA"/>
        </a:p>
      </dgm:t>
    </dgm:pt>
    <dgm:pt modelId="{73B0A640-4893-481F-9663-CDCB12059AA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Использование технологий НСМЕП при создании маршрутизатора и расчетного центра системы использования социальных льгот, компенсаций и дотаций </a:t>
          </a:r>
          <a:endParaRPr lang="uk-UA" dirty="0"/>
        </a:p>
      </dgm:t>
    </dgm:pt>
    <dgm:pt modelId="{1276993C-13D8-402B-9EA4-1E1120EAB1D0}" type="parTrans" cxnId="{E8D7E187-A62D-4CB7-AAE9-094185F1967B}">
      <dgm:prSet/>
      <dgm:spPr/>
      <dgm:t>
        <a:bodyPr/>
        <a:lstStyle/>
        <a:p>
          <a:endParaRPr lang="uk-UA"/>
        </a:p>
      </dgm:t>
    </dgm:pt>
    <dgm:pt modelId="{9A27A41A-09E4-47E3-96C8-E3C0ADC38865}" type="sibTrans" cxnId="{E8D7E187-A62D-4CB7-AAE9-094185F1967B}">
      <dgm:prSet/>
      <dgm:spPr/>
      <dgm:t>
        <a:bodyPr/>
        <a:lstStyle/>
        <a:p>
          <a:endParaRPr lang="uk-UA"/>
        </a:p>
      </dgm:t>
    </dgm:pt>
    <dgm:pt modelId="{0BB84E32-A7CB-4E12-A990-20166EA7DAC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Расширение функционала </a:t>
          </a:r>
          <a:r>
            <a:rPr lang="ru-RU" b="1" dirty="0" smtClean="0"/>
            <a:t>центрального маршрутизатора </a:t>
          </a:r>
          <a:r>
            <a:rPr lang="ru-RU" dirty="0" smtClean="0"/>
            <a:t>– подключение к международным платежным системам</a:t>
          </a:r>
          <a:endParaRPr lang="uk-UA" b="1" dirty="0"/>
        </a:p>
      </dgm:t>
    </dgm:pt>
    <dgm:pt modelId="{206134E2-C891-4C04-8826-9502CBBBA4B2}" type="parTrans" cxnId="{CCBD4C58-285D-4C30-AD41-91719B395639}">
      <dgm:prSet/>
      <dgm:spPr/>
    </dgm:pt>
    <dgm:pt modelId="{C1E1CC61-38E8-4D56-A78D-9BD1465AE047}" type="sibTrans" cxnId="{CCBD4C58-285D-4C30-AD41-91719B395639}">
      <dgm:prSet/>
      <dgm:spPr/>
    </dgm:pt>
    <dgm:pt modelId="{C4186A0D-7A35-424B-9BB8-6E971E553D4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Расширение функционала </a:t>
          </a:r>
          <a:r>
            <a:rPr lang="ru-RU" b="1" dirty="0" smtClean="0"/>
            <a:t>процессингового центра </a:t>
          </a:r>
          <a:r>
            <a:rPr lang="ru-RU" dirty="0" smtClean="0"/>
            <a:t>НСМЕП – выход на рынок платежных услуг как третьего процессора</a:t>
          </a:r>
          <a:endParaRPr lang="uk-UA" dirty="0"/>
        </a:p>
      </dgm:t>
    </dgm:pt>
    <dgm:pt modelId="{484C4B31-9DF1-40D6-9DAB-A9810C02E081}" type="parTrans" cxnId="{1B23954E-9B7A-4640-B0CA-F484DC06E46B}">
      <dgm:prSet/>
      <dgm:spPr/>
    </dgm:pt>
    <dgm:pt modelId="{20262101-9506-40BF-B45C-3AE9CCA4DD6F}" type="sibTrans" cxnId="{1B23954E-9B7A-4640-B0CA-F484DC06E46B}">
      <dgm:prSet/>
      <dgm:spPr/>
    </dgm:pt>
    <dgm:pt modelId="{ABA5C024-0E12-433C-BC6C-4B3CB8593923}" type="pres">
      <dgm:prSet presAssocID="{EBE6C056-F191-401A-9E62-0DDE9CDD83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3B457E-1A5C-4674-942C-31076613CBE1}" type="pres">
      <dgm:prSet presAssocID="{B4941785-CC77-4FB7-A375-F6DFEBEFBC94}" presName="composite" presStyleCnt="0"/>
      <dgm:spPr/>
    </dgm:pt>
    <dgm:pt modelId="{77483935-9A2E-4ED4-9649-D247993C931F}" type="pres">
      <dgm:prSet presAssocID="{B4941785-CC77-4FB7-A375-F6DFEBEFBC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19BFD2-7F8C-4355-91CF-A60A02EA108F}" type="pres">
      <dgm:prSet presAssocID="{B4941785-CC77-4FB7-A375-F6DFEBEFBC9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36D886-AC7F-4A5D-A3DB-AF54BAAB2B3C}" type="pres">
      <dgm:prSet presAssocID="{F891B0C3-94DB-4339-B371-252CC79E3B2F}" presName="space" presStyleCnt="0"/>
      <dgm:spPr/>
    </dgm:pt>
    <dgm:pt modelId="{553848F1-F92F-4ADF-9C50-99681B12191B}" type="pres">
      <dgm:prSet presAssocID="{52AD9B23-9669-4AE3-A2A6-8801EEFED7AF}" presName="composite" presStyleCnt="0"/>
      <dgm:spPr/>
    </dgm:pt>
    <dgm:pt modelId="{AB4B04E4-F9A9-4B19-8824-BE6085439604}" type="pres">
      <dgm:prSet presAssocID="{52AD9B23-9669-4AE3-A2A6-8801EEFED7A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308854-357D-4CD5-8353-88AAF6AE2DD7}" type="pres">
      <dgm:prSet presAssocID="{52AD9B23-9669-4AE3-A2A6-8801EEFED7A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8896586-EDB1-4486-A9C2-6DE0A7C23ED9}" type="presOf" srcId="{A13948CC-91FD-4F70-809A-72E9D406CD5D}" destId="{FE308854-357D-4CD5-8353-88AAF6AE2DD7}" srcOrd="0" destOrd="3" presId="urn:microsoft.com/office/officeart/2005/8/layout/hList1"/>
    <dgm:cxn modelId="{74E1FE6C-5800-48ED-AFF3-75F3D10FCD0B}" srcId="{B4941785-CC77-4FB7-A375-F6DFEBEFBC94}" destId="{1E304C51-1415-47BE-B728-2E850ADAFB8B}" srcOrd="0" destOrd="0" parTransId="{862B6ACA-950A-47F0-A7F1-F2E4DDBCBE0E}" sibTransId="{CB4CBE50-51BF-4A31-AF45-A9E355840D7D}"/>
    <dgm:cxn modelId="{F61A5DA2-D68A-4A27-82DF-64D2CD87105A}" type="presOf" srcId="{76F41F70-1D96-43E8-AC63-4D4C8A56BC4E}" destId="{D219BFD2-7F8C-4355-91CF-A60A02EA108F}" srcOrd="0" destOrd="1" presId="urn:microsoft.com/office/officeart/2005/8/layout/hList1"/>
    <dgm:cxn modelId="{1B23954E-9B7A-4640-B0CA-F484DC06E46B}" srcId="{52AD9B23-9669-4AE3-A2A6-8801EEFED7AF}" destId="{C4186A0D-7A35-424B-9BB8-6E971E553D47}" srcOrd="2" destOrd="0" parTransId="{484C4B31-9DF1-40D6-9DAB-A9810C02E081}" sibTransId="{20262101-9506-40BF-B45C-3AE9CCA4DD6F}"/>
    <dgm:cxn modelId="{CCBD4C58-285D-4C30-AD41-91719B395639}" srcId="{52AD9B23-9669-4AE3-A2A6-8801EEFED7AF}" destId="{0BB84E32-A7CB-4E12-A990-20166EA7DAC8}" srcOrd="1" destOrd="0" parTransId="{206134E2-C891-4C04-8826-9502CBBBA4B2}" sibTransId="{C1E1CC61-38E8-4D56-A78D-9BD1465AE047}"/>
    <dgm:cxn modelId="{AE1022C6-A0B6-4627-BF8F-C04C54D5E07D}" type="presOf" srcId="{EBE6C056-F191-401A-9E62-0DDE9CDD8344}" destId="{ABA5C024-0E12-433C-BC6C-4B3CB8593923}" srcOrd="0" destOrd="0" presId="urn:microsoft.com/office/officeart/2005/8/layout/hList1"/>
    <dgm:cxn modelId="{967C78DC-9D90-4A82-85D2-7B2EBFE057C7}" type="presOf" srcId="{C4186A0D-7A35-424B-9BB8-6E971E553D47}" destId="{FE308854-357D-4CD5-8353-88AAF6AE2DD7}" srcOrd="0" destOrd="2" presId="urn:microsoft.com/office/officeart/2005/8/layout/hList1"/>
    <dgm:cxn modelId="{DF679630-B5B3-4791-90BF-8BC68CAF2D8E}" srcId="{B4941785-CC77-4FB7-A375-F6DFEBEFBC94}" destId="{3ECC7FB7-9FCF-4EF3-B04A-B409581D4425}" srcOrd="3" destOrd="0" parTransId="{C2DD7976-3EE0-4629-86CC-F0220D242420}" sibTransId="{36604A8E-C2D5-4C0A-ABE2-2F7AD4F77D24}"/>
    <dgm:cxn modelId="{F3C032D7-AC10-4F84-8E97-57C61E10CEA5}" type="presOf" srcId="{1E304C51-1415-47BE-B728-2E850ADAFB8B}" destId="{D219BFD2-7F8C-4355-91CF-A60A02EA108F}" srcOrd="0" destOrd="0" presId="urn:microsoft.com/office/officeart/2005/8/layout/hList1"/>
    <dgm:cxn modelId="{94C9B3C6-9061-4AB8-8957-1646541FBB6A}" srcId="{52AD9B23-9669-4AE3-A2A6-8801EEFED7AF}" destId="{A13948CC-91FD-4F70-809A-72E9D406CD5D}" srcOrd="3" destOrd="0" parTransId="{B0658DC1-308A-4D96-85D4-66BC98A80DF4}" sibTransId="{9C02A0A4-645C-4E61-9FC3-1145B8BA4F21}"/>
    <dgm:cxn modelId="{63D9B22A-B1E9-4FC6-A766-94FCEE92B623}" type="presOf" srcId="{3ECC7FB7-9FCF-4EF3-B04A-B409581D4425}" destId="{D219BFD2-7F8C-4355-91CF-A60A02EA108F}" srcOrd="0" destOrd="3" presId="urn:microsoft.com/office/officeart/2005/8/layout/hList1"/>
    <dgm:cxn modelId="{4187A3C5-7B49-4AF6-9F26-809851F4A20F}" srcId="{EBE6C056-F191-401A-9E62-0DDE9CDD8344}" destId="{B4941785-CC77-4FB7-A375-F6DFEBEFBC94}" srcOrd="0" destOrd="0" parTransId="{FB361DBB-224D-429A-BF4D-809B2875AFCA}" sibTransId="{F891B0C3-94DB-4339-B371-252CC79E3B2F}"/>
    <dgm:cxn modelId="{DB5CBCBD-E9E1-4BD7-864C-9F786F7716FF}" srcId="{B4941785-CC77-4FB7-A375-F6DFEBEFBC94}" destId="{800466EB-2524-4A72-BC28-C264312B8048}" srcOrd="2" destOrd="0" parTransId="{EE075489-866A-461E-9B8E-17728F434BA8}" sibTransId="{D85AA43C-EFC7-4C44-B72B-19DB0270D1FA}"/>
    <dgm:cxn modelId="{E8D7E187-A62D-4CB7-AAE9-094185F1967B}" srcId="{52AD9B23-9669-4AE3-A2A6-8801EEFED7AF}" destId="{73B0A640-4893-481F-9663-CDCB12059AA5}" srcOrd="0" destOrd="0" parTransId="{1276993C-13D8-402B-9EA4-1E1120EAB1D0}" sibTransId="{9A27A41A-09E4-47E3-96C8-E3C0ADC38865}"/>
    <dgm:cxn modelId="{3B285119-F224-4E55-8ABA-7CEFC2B7FC80}" type="presOf" srcId="{0BB84E32-A7CB-4E12-A990-20166EA7DAC8}" destId="{FE308854-357D-4CD5-8353-88AAF6AE2DD7}" srcOrd="0" destOrd="1" presId="urn:microsoft.com/office/officeart/2005/8/layout/hList1"/>
    <dgm:cxn modelId="{4C73E5F6-DAE5-46D4-A076-D2D81045F5C1}" srcId="{EBE6C056-F191-401A-9E62-0DDE9CDD8344}" destId="{52AD9B23-9669-4AE3-A2A6-8801EEFED7AF}" srcOrd="1" destOrd="0" parTransId="{6401C0C1-6224-44F2-B1F4-5731AC5564E1}" sibTransId="{F1CAF05E-0A12-45D8-AE6F-3FFCF25FBD08}"/>
    <dgm:cxn modelId="{244785D6-2C09-43C2-AEF4-B453A7B8373F}" srcId="{B4941785-CC77-4FB7-A375-F6DFEBEFBC94}" destId="{76F41F70-1D96-43E8-AC63-4D4C8A56BC4E}" srcOrd="1" destOrd="0" parTransId="{967B869F-401B-42BB-B747-63433479EA86}" sibTransId="{C035EDC8-C105-4C1E-AC76-FF3A25876D13}"/>
    <dgm:cxn modelId="{7D68F473-58D8-4AFC-9584-ED001CB79165}" type="presOf" srcId="{73B0A640-4893-481F-9663-CDCB12059AA5}" destId="{FE308854-357D-4CD5-8353-88AAF6AE2DD7}" srcOrd="0" destOrd="0" presId="urn:microsoft.com/office/officeart/2005/8/layout/hList1"/>
    <dgm:cxn modelId="{5F3B603D-8A3C-43E2-ACC1-80CD689B925B}" type="presOf" srcId="{800466EB-2524-4A72-BC28-C264312B8048}" destId="{D219BFD2-7F8C-4355-91CF-A60A02EA108F}" srcOrd="0" destOrd="2" presId="urn:microsoft.com/office/officeart/2005/8/layout/hList1"/>
    <dgm:cxn modelId="{8395413D-D100-4E2D-B2A9-A03EBE73C5FB}" type="presOf" srcId="{52AD9B23-9669-4AE3-A2A6-8801EEFED7AF}" destId="{AB4B04E4-F9A9-4B19-8824-BE6085439604}" srcOrd="0" destOrd="0" presId="urn:microsoft.com/office/officeart/2005/8/layout/hList1"/>
    <dgm:cxn modelId="{4CCD0E48-DD7F-4FBA-B5F8-8EACF7554CAA}" type="presOf" srcId="{B4941785-CC77-4FB7-A375-F6DFEBEFBC94}" destId="{77483935-9A2E-4ED4-9649-D247993C931F}" srcOrd="0" destOrd="0" presId="urn:microsoft.com/office/officeart/2005/8/layout/hList1"/>
    <dgm:cxn modelId="{F50CBE35-5440-4761-8613-E45EF4483D36}" type="presParOf" srcId="{ABA5C024-0E12-433C-BC6C-4B3CB8593923}" destId="{283B457E-1A5C-4674-942C-31076613CBE1}" srcOrd="0" destOrd="0" presId="urn:microsoft.com/office/officeart/2005/8/layout/hList1"/>
    <dgm:cxn modelId="{361A02E2-0817-4718-B763-815324D7952B}" type="presParOf" srcId="{283B457E-1A5C-4674-942C-31076613CBE1}" destId="{77483935-9A2E-4ED4-9649-D247993C931F}" srcOrd="0" destOrd="0" presId="urn:microsoft.com/office/officeart/2005/8/layout/hList1"/>
    <dgm:cxn modelId="{8468A19D-770E-474E-975F-8633D156CD9A}" type="presParOf" srcId="{283B457E-1A5C-4674-942C-31076613CBE1}" destId="{D219BFD2-7F8C-4355-91CF-A60A02EA108F}" srcOrd="1" destOrd="0" presId="urn:microsoft.com/office/officeart/2005/8/layout/hList1"/>
    <dgm:cxn modelId="{646FBA11-0EED-418F-A9AC-8987A10B72A5}" type="presParOf" srcId="{ABA5C024-0E12-433C-BC6C-4B3CB8593923}" destId="{9636D886-AC7F-4A5D-A3DB-AF54BAAB2B3C}" srcOrd="1" destOrd="0" presId="urn:microsoft.com/office/officeart/2005/8/layout/hList1"/>
    <dgm:cxn modelId="{76B7A526-BBAA-4F6E-A025-6D709BD8E8B1}" type="presParOf" srcId="{ABA5C024-0E12-433C-BC6C-4B3CB8593923}" destId="{553848F1-F92F-4ADF-9C50-99681B12191B}" srcOrd="2" destOrd="0" presId="urn:microsoft.com/office/officeart/2005/8/layout/hList1"/>
    <dgm:cxn modelId="{77B9868C-AC1E-4B65-9B78-C85782EA7600}" type="presParOf" srcId="{553848F1-F92F-4ADF-9C50-99681B12191B}" destId="{AB4B04E4-F9A9-4B19-8824-BE6085439604}" srcOrd="0" destOrd="0" presId="urn:microsoft.com/office/officeart/2005/8/layout/hList1"/>
    <dgm:cxn modelId="{2FD47AB8-B290-4C48-AC21-4C9E1CEEB621}" type="presParOf" srcId="{553848F1-F92F-4ADF-9C50-99681B12191B}" destId="{FE308854-357D-4CD5-8353-88AAF6AE2D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CC725-BBE9-42F1-898A-5677BA2BDE4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F5D28F-C476-4948-B424-AE538E65A357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Процессинговые услуги</a:t>
          </a:r>
          <a:endParaRPr lang="uk-UA" sz="1600" dirty="0"/>
        </a:p>
      </dgm:t>
    </dgm:pt>
    <dgm:pt modelId="{1037892F-0BCA-4CF3-BA19-B4177332C6B6}" type="parTrans" cxnId="{624BEF5F-EF8F-49CD-8358-FD56C3C8DB69}">
      <dgm:prSet/>
      <dgm:spPr/>
      <dgm:t>
        <a:bodyPr/>
        <a:lstStyle/>
        <a:p>
          <a:endParaRPr lang="uk-UA"/>
        </a:p>
      </dgm:t>
    </dgm:pt>
    <dgm:pt modelId="{7A2EEB63-6A99-475E-AF70-582A04CC896D}" type="sibTrans" cxnId="{624BEF5F-EF8F-49CD-8358-FD56C3C8DB69}">
      <dgm:prSet/>
      <dgm:spPr/>
      <dgm:t>
        <a:bodyPr/>
        <a:lstStyle/>
        <a:p>
          <a:endParaRPr lang="uk-UA"/>
        </a:p>
      </dgm:t>
    </dgm:pt>
    <dgm:pt modelId="{EA536557-A3F2-49B0-8A46-546A65D5616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err="1" smtClean="0"/>
            <a:t>Эквайринг</a:t>
          </a:r>
          <a:endParaRPr lang="uk-UA" sz="1600" dirty="0"/>
        </a:p>
      </dgm:t>
    </dgm:pt>
    <dgm:pt modelId="{608B74E7-0876-4F42-979B-6A1CF7065050}" type="parTrans" cxnId="{FB10F77A-FEF7-48F2-B09B-68CB9F28040E}">
      <dgm:prSet/>
      <dgm:spPr/>
      <dgm:t>
        <a:bodyPr/>
        <a:lstStyle/>
        <a:p>
          <a:endParaRPr lang="uk-UA"/>
        </a:p>
      </dgm:t>
    </dgm:pt>
    <dgm:pt modelId="{84AA3A3D-3C96-4D65-BE0E-1BBD85B28F5E}" type="sibTrans" cxnId="{FB10F77A-FEF7-48F2-B09B-68CB9F28040E}">
      <dgm:prSet/>
      <dgm:spPr/>
      <dgm:t>
        <a:bodyPr/>
        <a:lstStyle/>
        <a:p>
          <a:endParaRPr lang="uk-UA"/>
        </a:p>
      </dgm:t>
    </dgm:pt>
    <dgm:pt modelId="{8F8B053E-0B86-4149-B8B4-FA2ED5872393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err="1" smtClean="0"/>
            <a:t>Управле-ние</a:t>
          </a:r>
          <a:r>
            <a:rPr lang="uk-UA" sz="1600" dirty="0" smtClean="0"/>
            <a:t> рисками</a:t>
          </a:r>
          <a:endParaRPr lang="uk-UA" sz="1600" dirty="0"/>
        </a:p>
      </dgm:t>
    </dgm:pt>
    <dgm:pt modelId="{AAB130D4-5D6F-4DA2-8D62-A053731C7518}" type="parTrans" cxnId="{0B1B03CE-2ADA-4B56-B9EA-46BB8C69EDD6}">
      <dgm:prSet/>
      <dgm:spPr/>
      <dgm:t>
        <a:bodyPr/>
        <a:lstStyle/>
        <a:p>
          <a:endParaRPr lang="uk-UA"/>
        </a:p>
      </dgm:t>
    </dgm:pt>
    <dgm:pt modelId="{38DB4CB4-6A59-4E65-8128-8BB763869D30}" type="sibTrans" cxnId="{0B1B03CE-2ADA-4B56-B9EA-46BB8C69EDD6}">
      <dgm:prSet/>
      <dgm:spPr/>
      <dgm:t>
        <a:bodyPr/>
        <a:lstStyle/>
        <a:p>
          <a:endParaRPr lang="uk-UA"/>
        </a:p>
      </dgm:t>
    </dgm:pt>
    <dgm:pt modelId="{C436E370-B5FB-4015-AA33-636CE7E8A623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err="1" smtClean="0"/>
            <a:t>Управле-ние</a:t>
          </a:r>
          <a:r>
            <a:rPr lang="uk-UA" sz="1600" dirty="0" smtClean="0"/>
            <a:t> брендом</a:t>
          </a:r>
          <a:endParaRPr lang="uk-UA" sz="1600" dirty="0"/>
        </a:p>
      </dgm:t>
    </dgm:pt>
    <dgm:pt modelId="{51D7009D-7100-4AF7-BA32-6446B3C37CA8}" type="parTrans" cxnId="{A63CE6B1-29DA-4CD3-8559-3D61F0EDAAFE}">
      <dgm:prSet/>
      <dgm:spPr/>
      <dgm:t>
        <a:bodyPr/>
        <a:lstStyle/>
        <a:p>
          <a:endParaRPr lang="uk-UA"/>
        </a:p>
      </dgm:t>
    </dgm:pt>
    <dgm:pt modelId="{0902AB49-6F98-4983-A6D2-C1F994C678A8}" type="sibTrans" cxnId="{A63CE6B1-29DA-4CD3-8559-3D61F0EDAAFE}">
      <dgm:prSet/>
      <dgm:spPr/>
      <dgm:t>
        <a:bodyPr/>
        <a:lstStyle/>
        <a:p>
          <a:endParaRPr lang="uk-UA"/>
        </a:p>
      </dgm:t>
    </dgm:pt>
    <dgm:pt modelId="{B4B56C31-BCEC-4783-A08A-C8E3F52557A4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Аутсорсинг эмитента</a:t>
          </a:r>
          <a:endParaRPr lang="uk-UA" sz="1600" dirty="0"/>
        </a:p>
      </dgm:t>
    </dgm:pt>
    <dgm:pt modelId="{03F443B1-9981-4AFA-A4CC-6FB31445C653}" type="parTrans" cxnId="{345101CC-F514-4A73-8EC3-89517B16B0F0}">
      <dgm:prSet/>
      <dgm:spPr/>
      <dgm:t>
        <a:bodyPr/>
        <a:lstStyle/>
        <a:p>
          <a:endParaRPr lang="uk-UA"/>
        </a:p>
      </dgm:t>
    </dgm:pt>
    <dgm:pt modelId="{1A0BAD86-62F4-4C65-A946-BC5834076658}" type="sibTrans" cxnId="{345101CC-F514-4A73-8EC3-89517B16B0F0}">
      <dgm:prSet/>
      <dgm:spPr/>
      <dgm:t>
        <a:bodyPr/>
        <a:lstStyle/>
        <a:p>
          <a:endParaRPr lang="uk-UA"/>
        </a:p>
      </dgm:t>
    </dgm:pt>
    <dgm:pt modelId="{88A9250B-9193-486E-9D5B-0F2EDAB16EC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smtClean="0"/>
            <a:t>Маркетинг </a:t>
          </a:r>
          <a:endParaRPr lang="uk-UA" sz="1600" dirty="0"/>
        </a:p>
      </dgm:t>
    </dgm:pt>
    <dgm:pt modelId="{1AE4CB94-1E8F-4315-931C-C61A61C8485D}" type="parTrans" cxnId="{681DADE4-6E37-43FA-8ED3-67235345EBDB}">
      <dgm:prSet/>
      <dgm:spPr/>
      <dgm:t>
        <a:bodyPr/>
        <a:lstStyle/>
        <a:p>
          <a:endParaRPr lang="uk-UA"/>
        </a:p>
      </dgm:t>
    </dgm:pt>
    <dgm:pt modelId="{E0352CD0-8694-405B-89D1-A421AF77C8CB}" type="sibTrans" cxnId="{681DADE4-6E37-43FA-8ED3-67235345EBDB}">
      <dgm:prSet/>
      <dgm:spPr/>
      <dgm:t>
        <a:bodyPr/>
        <a:lstStyle/>
        <a:p>
          <a:endParaRPr lang="uk-UA"/>
        </a:p>
      </dgm:t>
    </dgm:pt>
    <dgm:pt modelId="{F969E76F-CAD4-4DDF-8AA9-0D5D9FE07170}" type="pres">
      <dgm:prSet presAssocID="{278CC725-BBE9-42F1-898A-5677BA2BDE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C8D924-1AB0-4687-8979-4CF188F82376}" type="pres">
      <dgm:prSet presAssocID="{7BF5D28F-C476-4948-B424-AE538E65A357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B5645C-9866-4B50-97F5-68AE6EAC2BFA}" type="pres">
      <dgm:prSet presAssocID="{7A2EEB63-6A99-475E-AF70-582A04CC896D}" presName="parSpace" presStyleCnt="0"/>
      <dgm:spPr/>
    </dgm:pt>
    <dgm:pt modelId="{0EE28FDD-1C04-4352-B998-1A3139EEB1D1}" type="pres">
      <dgm:prSet presAssocID="{EA536557-A3F2-49B0-8A46-546A65D5616C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CF5185-59F9-4C94-A9E1-88E6453AC711}" type="pres">
      <dgm:prSet presAssocID="{84AA3A3D-3C96-4D65-BE0E-1BBD85B28F5E}" presName="parSpace" presStyleCnt="0"/>
      <dgm:spPr/>
    </dgm:pt>
    <dgm:pt modelId="{EA013EE3-0368-4366-B8C7-8FE365E00E5E}" type="pres">
      <dgm:prSet presAssocID="{8F8B053E-0B86-4149-B8B4-FA2ED5872393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207036-793F-4ACC-95C3-D4AED0D2AE26}" type="pres">
      <dgm:prSet presAssocID="{38DB4CB4-6A59-4E65-8128-8BB763869D30}" presName="parSpace" presStyleCnt="0"/>
      <dgm:spPr/>
    </dgm:pt>
    <dgm:pt modelId="{84400A04-E9FC-42DE-BA86-1648A2BA57AC}" type="pres">
      <dgm:prSet presAssocID="{C436E370-B5FB-4015-AA33-636CE7E8A623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6E9505-3EC9-4995-931F-5D13E05134A5}" type="pres">
      <dgm:prSet presAssocID="{0902AB49-6F98-4983-A6D2-C1F994C678A8}" presName="parSpace" presStyleCnt="0"/>
      <dgm:spPr/>
    </dgm:pt>
    <dgm:pt modelId="{FA6AB006-B696-49F7-9DE8-88CD0B7E0393}" type="pres">
      <dgm:prSet presAssocID="{B4B56C31-BCEC-4783-A08A-C8E3F52557A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F68E7E-2111-4EAF-8C4A-299C2C7A6220}" type="pres">
      <dgm:prSet presAssocID="{1A0BAD86-62F4-4C65-A946-BC5834076658}" presName="parSpace" presStyleCnt="0"/>
      <dgm:spPr/>
    </dgm:pt>
    <dgm:pt modelId="{0AEAEBE5-0520-4B7F-AB1C-EDD692006E9D}" type="pres">
      <dgm:prSet presAssocID="{88A9250B-9193-486E-9D5B-0F2EDAB16ECB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B1B03CE-2ADA-4B56-B9EA-46BB8C69EDD6}" srcId="{278CC725-BBE9-42F1-898A-5677BA2BDE49}" destId="{8F8B053E-0B86-4149-B8B4-FA2ED5872393}" srcOrd="2" destOrd="0" parTransId="{AAB130D4-5D6F-4DA2-8D62-A053731C7518}" sibTransId="{38DB4CB4-6A59-4E65-8128-8BB763869D30}"/>
    <dgm:cxn modelId="{A63CE6B1-29DA-4CD3-8559-3D61F0EDAAFE}" srcId="{278CC725-BBE9-42F1-898A-5677BA2BDE49}" destId="{C436E370-B5FB-4015-AA33-636CE7E8A623}" srcOrd="3" destOrd="0" parTransId="{51D7009D-7100-4AF7-BA32-6446B3C37CA8}" sibTransId="{0902AB49-6F98-4983-A6D2-C1F994C678A8}"/>
    <dgm:cxn modelId="{FB10F77A-FEF7-48F2-B09B-68CB9F28040E}" srcId="{278CC725-BBE9-42F1-898A-5677BA2BDE49}" destId="{EA536557-A3F2-49B0-8A46-546A65D5616C}" srcOrd="1" destOrd="0" parTransId="{608B74E7-0876-4F42-979B-6A1CF7065050}" sibTransId="{84AA3A3D-3C96-4D65-BE0E-1BBD85B28F5E}"/>
    <dgm:cxn modelId="{A0529C43-BDCB-4A0C-8D58-36EA444C30AA}" type="presOf" srcId="{88A9250B-9193-486E-9D5B-0F2EDAB16ECB}" destId="{0AEAEBE5-0520-4B7F-AB1C-EDD692006E9D}" srcOrd="0" destOrd="0" presId="urn:microsoft.com/office/officeart/2005/8/layout/hChevron3"/>
    <dgm:cxn modelId="{2186D1F1-5C78-4621-9273-ECA81E0F90B6}" type="presOf" srcId="{B4B56C31-BCEC-4783-A08A-C8E3F52557A4}" destId="{FA6AB006-B696-49F7-9DE8-88CD0B7E0393}" srcOrd="0" destOrd="0" presId="urn:microsoft.com/office/officeart/2005/8/layout/hChevron3"/>
    <dgm:cxn modelId="{A46CEE80-79E4-4553-976B-23443C8411D4}" type="presOf" srcId="{278CC725-BBE9-42F1-898A-5677BA2BDE49}" destId="{F969E76F-CAD4-4DDF-8AA9-0D5D9FE07170}" srcOrd="0" destOrd="0" presId="urn:microsoft.com/office/officeart/2005/8/layout/hChevron3"/>
    <dgm:cxn modelId="{1C15D877-6A83-451F-A7C9-C34E9EC25C4B}" type="presOf" srcId="{EA536557-A3F2-49B0-8A46-546A65D5616C}" destId="{0EE28FDD-1C04-4352-B998-1A3139EEB1D1}" srcOrd="0" destOrd="0" presId="urn:microsoft.com/office/officeart/2005/8/layout/hChevron3"/>
    <dgm:cxn modelId="{8D3661B7-4696-41E3-9A55-B85306250863}" type="presOf" srcId="{7BF5D28F-C476-4948-B424-AE538E65A357}" destId="{F9C8D924-1AB0-4687-8979-4CF188F82376}" srcOrd="0" destOrd="0" presId="urn:microsoft.com/office/officeart/2005/8/layout/hChevron3"/>
    <dgm:cxn modelId="{F4718342-3BCB-4162-A9CE-CDB1138B1120}" type="presOf" srcId="{8F8B053E-0B86-4149-B8B4-FA2ED5872393}" destId="{EA013EE3-0368-4366-B8C7-8FE365E00E5E}" srcOrd="0" destOrd="0" presId="urn:microsoft.com/office/officeart/2005/8/layout/hChevron3"/>
    <dgm:cxn modelId="{345101CC-F514-4A73-8EC3-89517B16B0F0}" srcId="{278CC725-BBE9-42F1-898A-5677BA2BDE49}" destId="{B4B56C31-BCEC-4783-A08A-C8E3F52557A4}" srcOrd="4" destOrd="0" parTransId="{03F443B1-9981-4AFA-A4CC-6FB31445C653}" sibTransId="{1A0BAD86-62F4-4C65-A946-BC5834076658}"/>
    <dgm:cxn modelId="{681DADE4-6E37-43FA-8ED3-67235345EBDB}" srcId="{278CC725-BBE9-42F1-898A-5677BA2BDE49}" destId="{88A9250B-9193-486E-9D5B-0F2EDAB16ECB}" srcOrd="5" destOrd="0" parTransId="{1AE4CB94-1E8F-4315-931C-C61A61C8485D}" sibTransId="{E0352CD0-8694-405B-89D1-A421AF77C8CB}"/>
    <dgm:cxn modelId="{6D73F955-D5F7-4274-9276-568C23D24CB5}" type="presOf" srcId="{C436E370-B5FB-4015-AA33-636CE7E8A623}" destId="{84400A04-E9FC-42DE-BA86-1648A2BA57AC}" srcOrd="0" destOrd="0" presId="urn:microsoft.com/office/officeart/2005/8/layout/hChevron3"/>
    <dgm:cxn modelId="{624BEF5F-EF8F-49CD-8358-FD56C3C8DB69}" srcId="{278CC725-BBE9-42F1-898A-5677BA2BDE49}" destId="{7BF5D28F-C476-4948-B424-AE538E65A357}" srcOrd="0" destOrd="0" parTransId="{1037892F-0BCA-4CF3-BA19-B4177332C6B6}" sibTransId="{7A2EEB63-6A99-475E-AF70-582A04CC896D}"/>
    <dgm:cxn modelId="{F67716D6-A045-4947-8E4B-FCCE8CB8F9F2}" type="presParOf" srcId="{F969E76F-CAD4-4DDF-8AA9-0D5D9FE07170}" destId="{F9C8D924-1AB0-4687-8979-4CF188F82376}" srcOrd="0" destOrd="0" presId="urn:microsoft.com/office/officeart/2005/8/layout/hChevron3"/>
    <dgm:cxn modelId="{FD51DCE8-C11F-4BE9-AD6D-BFB7237BC04C}" type="presParOf" srcId="{F969E76F-CAD4-4DDF-8AA9-0D5D9FE07170}" destId="{24B5645C-9866-4B50-97F5-68AE6EAC2BFA}" srcOrd="1" destOrd="0" presId="urn:microsoft.com/office/officeart/2005/8/layout/hChevron3"/>
    <dgm:cxn modelId="{FF0025B6-D5F3-4535-B2D3-D419EB653458}" type="presParOf" srcId="{F969E76F-CAD4-4DDF-8AA9-0D5D9FE07170}" destId="{0EE28FDD-1C04-4352-B998-1A3139EEB1D1}" srcOrd="2" destOrd="0" presId="urn:microsoft.com/office/officeart/2005/8/layout/hChevron3"/>
    <dgm:cxn modelId="{5B58E513-E623-461F-9FC7-2F2D3CB45748}" type="presParOf" srcId="{F969E76F-CAD4-4DDF-8AA9-0D5D9FE07170}" destId="{AACF5185-59F9-4C94-A9E1-88E6453AC711}" srcOrd="3" destOrd="0" presId="urn:microsoft.com/office/officeart/2005/8/layout/hChevron3"/>
    <dgm:cxn modelId="{39BA27D2-81C8-4DFB-8B9E-C32F055B5573}" type="presParOf" srcId="{F969E76F-CAD4-4DDF-8AA9-0D5D9FE07170}" destId="{EA013EE3-0368-4366-B8C7-8FE365E00E5E}" srcOrd="4" destOrd="0" presId="urn:microsoft.com/office/officeart/2005/8/layout/hChevron3"/>
    <dgm:cxn modelId="{9D2747C7-5731-4C42-9617-D4E7B28995E1}" type="presParOf" srcId="{F969E76F-CAD4-4DDF-8AA9-0D5D9FE07170}" destId="{C3207036-793F-4ACC-95C3-D4AED0D2AE26}" srcOrd="5" destOrd="0" presId="urn:microsoft.com/office/officeart/2005/8/layout/hChevron3"/>
    <dgm:cxn modelId="{C86A4A90-DF38-4614-85F5-E0CDF6580A14}" type="presParOf" srcId="{F969E76F-CAD4-4DDF-8AA9-0D5D9FE07170}" destId="{84400A04-E9FC-42DE-BA86-1648A2BA57AC}" srcOrd="6" destOrd="0" presId="urn:microsoft.com/office/officeart/2005/8/layout/hChevron3"/>
    <dgm:cxn modelId="{A15CDA31-A305-49EE-A310-B941648D5109}" type="presParOf" srcId="{F969E76F-CAD4-4DDF-8AA9-0D5D9FE07170}" destId="{F96E9505-3EC9-4995-931F-5D13E05134A5}" srcOrd="7" destOrd="0" presId="urn:microsoft.com/office/officeart/2005/8/layout/hChevron3"/>
    <dgm:cxn modelId="{4024DAD5-A399-4519-965D-71766279BE80}" type="presParOf" srcId="{F969E76F-CAD4-4DDF-8AA9-0D5D9FE07170}" destId="{FA6AB006-B696-49F7-9DE8-88CD0B7E0393}" srcOrd="8" destOrd="0" presId="urn:microsoft.com/office/officeart/2005/8/layout/hChevron3"/>
    <dgm:cxn modelId="{37D23170-F193-4C79-AA34-C9B0B1BD0B8A}" type="presParOf" srcId="{F969E76F-CAD4-4DDF-8AA9-0D5D9FE07170}" destId="{1DF68E7E-2111-4EAF-8C4A-299C2C7A6220}" srcOrd="9" destOrd="0" presId="urn:microsoft.com/office/officeart/2005/8/layout/hChevron3"/>
    <dgm:cxn modelId="{B7C8212A-5685-457A-9821-99FD50D973FF}" type="presParOf" srcId="{F969E76F-CAD4-4DDF-8AA9-0D5D9FE07170}" destId="{0AEAEBE5-0520-4B7F-AB1C-EDD692006E9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8CC725-BBE9-42F1-898A-5677BA2BDE4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F5D28F-C476-4948-B424-AE538E65A357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Call-Center</a:t>
          </a:r>
          <a:endParaRPr lang="uk-UA" sz="1600" dirty="0"/>
        </a:p>
      </dgm:t>
    </dgm:pt>
    <dgm:pt modelId="{1037892F-0BCA-4CF3-BA19-B4177332C6B6}" type="parTrans" cxnId="{624BEF5F-EF8F-49CD-8358-FD56C3C8DB69}">
      <dgm:prSet/>
      <dgm:spPr/>
      <dgm:t>
        <a:bodyPr/>
        <a:lstStyle/>
        <a:p>
          <a:endParaRPr lang="uk-UA"/>
        </a:p>
      </dgm:t>
    </dgm:pt>
    <dgm:pt modelId="{7A2EEB63-6A99-475E-AF70-582A04CC896D}" type="sibTrans" cxnId="{624BEF5F-EF8F-49CD-8358-FD56C3C8DB69}">
      <dgm:prSet/>
      <dgm:spPr/>
      <dgm:t>
        <a:bodyPr/>
        <a:lstStyle/>
        <a:p>
          <a:endParaRPr lang="uk-UA"/>
        </a:p>
      </dgm:t>
    </dgm:pt>
    <dgm:pt modelId="{EA536557-A3F2-49B0-8A46-546A65D5616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dirty="0" smtClean="0"/>
            <a:t>Интернет-банкинг</a:t>
          </a:r>
          <a:endParaRPr lang="uk-UA" sz="1600" dirty="0"/>
        </a:p>
      </dgm:t>
    </dgm:pt>
    <dgm:pt modelId="{608B74E7-0876-4F42-979B-6A1CF7065050}" type="parTrans" cxnId="{FB10F77A-FEF7-48F2-B09B-68CB9F28040E}">
      <dgm:prSet/>
      <dgm:spPr/>
      <dgm:t>
        <a:bodyPr/>
        <a:lstStyle/>
        <a:p>
          <a:endParaRPr lang="uk-UA"/>
        </a:p>
      </dgm:t>
    </dgm:pt>
    <dgm:pt modelId="{84AA3A3D-3C96-4D65-BE0E-1BBD85B28F5E}" type="sibTrans" cxnId="{FB10F77A-FEF7-48F2-B09B-68CB9F28040E}">
      <dgm:prSet/>
      <dgm:spPr/>
      <dgm:t>
        <a:bodyPr/>
        <a:lstStyle/>
        <a:p>
          <a:endParaRPr lang="uk-UA"/>
        </a:p>
      </dgm:t>
    </dgm:pt>
    <dgm:pt modelId="{8F8B053E-0B86-4149-B8B4-FA2ED5872393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err="1" smtClean="0"/>
            <a:t>Мобильный</a:t>
          </a:r>
          <a:r>
            <a:rPr lang="uk-UA" sz="1600" dirty="0" smtClean="0"/>
            <a:t> </a:t>
          </a:r>
          <a:r>
            <a:rPr lang="uk-UA" sz="1600" dirty="0" err="1" smtClean="0"/>
            <a:t>банкинг</a:t>
          </a:r>
          <a:endParaRPr lang="uk-UA" sz="1600" dirty="0"/>
        </a:p>
      </dgm:t>
    </dgm:pt>
    <dgm:pt modelId="{AAB130D4-5D6F-4DA2-8D62-A053731C7518}" type="parTrans" cxnId="{0B1B03CE-2ADA-4B56-B9EA-46BB8C69EDD6}">
      <dgm:prSet/>
      <dgm:spPr/>
      <dgm:t>
        <a:bodyPr/>
        <a:lstStyle/>
        <a:p>
          <a:endParaRPr lang="uk-UA"/>
        </a:p>
      </dgm:t>
    </dgm:pt>
    <dgm:pt modelId="{38DB4CB4-6A59-4E65-8128-8BB763869D30}" type="sibTrans" cxnId="{0B1B03CE-2ADA-4B56-B9EA-46BB8C69EDD6}">
      <dgm:prSet/>
      <dgm:spPr/>
      <dgm:t>
        <a:bodyPr/>
        <a:lstStyle/>
        <a:p>
          <a:endParaRPr lang="uk-UA"/>
        </a:p>
      </dgm:t>
    </dgm:pt>
    <dgm:pt modelId="{F969E76F-CAD4-4DDF-8AA9-0D5D9FE07170}" type="pres">
      <dgm:prSet presAssocID="{278CC725-BBE9-42F1-898A-5677BA2BDE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C8D924-1AB0-4687-8979-4CF188F82376}" type="pres">
      <dgm:prSet presAssocID="{7BF5D28F-C476-4948-B424-AE538E65A357}" presName="parTxOnly" presStyleLbl="node1" presStyleIdx="0" presStyleCnt="3" custScaleX="79452" custScaleY="47778" custLinFactNeighborX="-217" custLinFactNeighborY="-43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B5645C-9866-4B50-97F5-68AE6EAC2BFA}" type="pres">
      <dgm:prSet presAssocID="{7A2EEB63-6A99-475E-AF70-582A04CC896D}" presName="parSpace" presStyleCnt="0"/>
      <dgm:spPr/>
    </dgm:pt>
    <dgm:pt modelId="{0EE28FDD-1C04-4352-B998-1A3139EEB1D1}" type="pres">
      <dgm:prSet presAssocID="{EA536557-A3F2-49B0-8A46-546A65D5616C}" presName="parTxOnly" presStyleLbl="node1" presStyleIdx="1" presStyleCnt="3" custScaleY="49438" custLinFactNeighborX="41071" custLinFactNeighborY="-426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CF5185-59F9-4C94-A9E1-88E6453AC711}" type="pres">
      <dgm:prSet presAssocID="{84AA3A3D-3C96-4D65-BE0E-1BBD85B28F5E}" presName="parSpace" presStyleCnt="0"/>
      <dgm:spPr/>
    </dgm:pt>
    <dgm:pt modelId="{EA013EE3-0368-4366-B8C7-8FE365E00E5E}" type="pres">
      <dgm:prSet presAssocID="{8F8B053E-0B86-4149-B8B4-FA2ED5872393}" presName="parTxOnly" presStyleLbl="node1" presStyleIdx="2" presStyleCnt="3" custScaleX="90548" custScaleY="48822" custLinFactNeighborX="201" custLinFactNeighborY="-429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CA3E2A6-E6CF-4F81-89EA-7ADE38C22BB6}" type="presOf" srcId="{7BF5D28F-C476-4948-B424-AE538E65A357}" destId="{F9C8D924-1AB0-4687-8979-4CF188F82376}" srcOrd="0" destOrd="0" presId="urn:microsoft.com/office/officeart/2005/8/layout/hChevron3"/>
    <dgm:cxn modelId="{624BEF5F-EF8F-49CD-8358-FD56C3C8DB69}" srcId="{278CC725-BBE9-42F1-898A-5677BA2BDE49}" destId="{7BF5D28F-C476-4948-B424-AE538E65A357}" srcOrd="0" destOrd="0" parTransId="{1037892F-0BCA-4CF3-BA19-B4177332C6B6}" sibTransId="{7A2EEB63-6A99-475E-AF70-582A04CC896D}"/>
    <dgm:cxn modelId="{79AFF5B7-A6B9-4E14-A737-D848A74F411B}" type="presOf" srcId="{8F8B053E-0B86-4149-B8B4-FA2ED5872393}" destId="{EA013EE3-0368-4366-B8C7-8FE365E00E5E}" srcOrd="0" destOrd="0" presId="urn:microsoft.com/office/officeart/2005/8/layout/hChevron3"/>
    <dgm:cxn modelId="{0B1B03CE-2ADA-4B56-B9EA-46BB8C69EDD6}" srcId="{278CC725-BBE9-42F1-898A-5677BA2BDE49}" destId="{8F8B053E-0B86-4149-B8B4-FA2ED5872393}" srcOrd="2" destOrd="0" parTransId="{AAB130D4-5D6F-4DA2-8D62-A053731C7518}" sibTransId="{38DB4CB4-6A59-4E65-8128-8BB763869D30}"/>
    <dgm:cxn modelId="{FB10F77A-FEF7-48F2-B09B-68CB9F28040E}" srcId="{278CC725-BBE9-42F1-898A-5677BA2BDE49}" destId="{EA536557-A3F2-49B0-8A46-546A65D5616C}" srcOrd="1" destOrd="0" parTransId="{608B74E7-0876-4F42-979B-6A1CF7065050}" sibTransId="{84AA3A3D-3C96-4D65-BE0E-1BBD85B28F5E}"/>
    <dgm:cxn modelId="{65A6EE90-558B-4E12-8034-C9624F49DFA9}" type="presOf" srcId="{278CC725-BBE9-42F1-898A-5677BA2BDE49}" destId="{F969E76F-CAD4-4DDF-8AA9-0D5D9FE07170}" srcOrd="0" destOrd="0" presId="urn:microsoft.com/office/officeart/2005/8/layout/hChevron3"/>
    <dgm:cxn modelId="{5A02999C-06C1-45E6-B8F8-2967E001DEF1}" type="presOf" srcId="{EA536557-A3F2-49B0-8A46-546A65D5616C}" destId="{0EE28FDD-1C04-4352-B998-1A3139EEB1D1}" srcOrd="0" destOrd="0" presId="urn:microsoft.com/office/officeart/2005/8/layout/hChevron3"/>
    <dgm:cxn modelId="{F3C91CCB-0512-42A7-A149-341A262593E1}" type="presParOf" srcId="{F969E76F-CAD4-4DDF-8AA9-0D5D9FE07170}" destId="{F9C8D924-1AB0-4687-8979-4CF188F82376}" srcOrd="0" destOrd="0" presId="urn:microsoft.com/office/officeart/2005/8/layout/hChevron3"/>
    <dgm:cxn modelId="{CF6B87C4-4EDF-46EB-8C34-58FB5B523B1D}" type="presParOf" srcId="{F969E76F-CAD4-4DDF-8AA9-0D5D9FE07170}" destId="{24B5645C-9866-4B50-97F5-68AE6EAC2BFA}" srcOrd="1" destOrd="0" presId="urn:microsoft.com/office/officeart/2005/8/layout/hChevron3"/>
    <dgm:cxn modelId="{D5EF65DD-992F-4078-8452-98AA687D4517}" type="presParOf" srcId="{F969E76F-CAD4-4DDF-8AA9-0D5D9FE07170}" destId="{0EE28FDD-1C04-4352-B998-1A3139EEB1D1}" srcOrd="2" destOrd="0" presId="urn:microsoft.com/office/officeart/2005/8/layout/hChevron3"/>
    <dgm:cxn modelId="{92F7E9AF-5233-4948-9AA0-F3DB699425AE}" type="presParOf" srcId="{F969E76F-CAD4-4DDF-8AA9-0D5D9FE07170}" destId="{AACF5185-59F9-4C94-A9E1-88E6453AC711}" srcOrd="3" destOrd="0" presId="urn:microsoft.com/office/officeart/2005/8/layout/hChevron3"/>
    <dgm:cxn modelId="{B4CCE08D-D241-432D-AF96-477182ED6031}" type="presParOf" srcId="{F969E76F-CAD4-4DDF-8AA9-0D5D9FE07170}" destId="{EA013EE3-0368-4366-B8C7-8FE365E00E5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8CC725-BBE9-42F1-898A-5677BA2BDE4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F5D28F-C476-4948-B424-AE538E65A357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Социальный маршрутизатор и социальная карта</a:t>
          </a:r>
          <a:endParaRPr lang="uk-UA" sz="1600" dirty="0"/>
        </a:p>
      </dgm:t>
    </dgm:pt>
    <dgm:pt modelId="{1037892F-0BCA-4CF3-BA19-B4177332C6B6}" type="parTrans" cxnId="{624BEF5F-EF8F-49CD-8358-FD56C3C8DB69}">
      <dgm:prSet/>
      <dgm:spPr/>
      <dgm:t>
        <a:bodyPr/>
        <a:lstStyle/>
        <a:p>
          <a:endParaRPr lang="uk-UA"/>
        </a:p>
      </dgm:t>
    </dgm:pt>
    <dgm:pt modelId="{7A2EEB63-6A99-475E-AF70-582A04CC896D}" type="sibTrans" cxnId="{624BEF5F-EF8F-49CD-8358-FD56C3C8DB69}">
      <dgm:prSet/>
      <dgm:spPr/>
      <dgm:t>
        <a:bodyPr/>
        <a:lstStyle/>
        <a:p>
          <a:endParaRPr lang="uk-UA"/>
        </a:p>
      </dgm:t>
    </dgm:pt>
    <dgm:pt modelId="{EA536557-A3F2-49B0-8A46-546A65D5616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Студенческий билет</a:t>
          </a:r>
          <a:endParaRPr lang="uk-UA" sz="1600" dirty="0"/>
        </a:p>
      </dgm:t>
    </dgm:pt>
    <dgm:pt modelId="{608B74E7-0876-4F42-979B-6A1CF7065050}" type="parTrans" cxnId="{FB10F77A-FEF7-48F2-B09B-68CB9F28040E}">
      <dgm:prSet/>
      <dgm:spPr/>
      <dgm:t>
        <a:bodyPr/>
        <a:lstStyle/>
        <a:p>
          <a:endParaRPr lang="uk-UA"/>
        </a:p>
      </dgm:t>
    </dgm:pt>
    <dgm:pt modelId="{84AA3A3D-3C96-4D65-BE0E-1BBD85B28F5E}" type="sibTrans" cxnId="{FB10F77A-FEF7-48F2-B09B-68CB9F28040E}">
      <dgm:prSet/>
      <dgm:spPr/>
      <dgm:t>
        <a:bodyPr/>
        <a:lstStyle/>
        <a:p>
          <a:endParaRPr lang="uk-UA"/>
        </a:p>
      </dgm:t>
    </dgm:pt>
    <dgm:pt modelId="{C436E370-B5FB-4015-AA33-636CE7E8A623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Проект с Министерством доходов и сборов</a:t>
          </a:r>
          <a:endParaRPr lang="uk-UA" sz="1600" dirty="0"/>
        </a:p>
      </dgm:t>
    </dgm:pt>
    <dgm:pt modelId="{51D7009D-7100-4AF7-BA32-6446B3C37CA8}" type="parTrans" cxnId="{A63CE6B1-29DA-4CD3-8559-3D61F0EDAAFE}">
      <dgm:prSet/>
      <dgm:spPr/>
      <dgm:t>
        <a:bodyPr/>
        <a:lstStyle/>
        <a:p>
          <a:endParaRPr lang="uk-UA"/>
        </a:p>
      </dgm:t>
    </dgm:pt>
    <dgm:pt modelId="{0902AB49-6F98-4983-A6D2-C1F994C678A8}" type="sibTrans" cxnId="{A63CE6B1-29DA-4CD3-8559-3D61F0EDAAFE}">
      <dgm:prSet/>
      <dgm:spPr/>
      <dgm:t>
        <a:bodyPr/>
        <a:lstStyle/>
        <a:p>
          <a:endParaRPr lang="uk-UA"/>
        </a:p>
      </dgm:t>
    </dgm:pt>
    <dgm:pt modelId="{F969E76F-CAD4-4DDF-8AA9-0D5D9FE07170}" type="pres">
      <dgm:prSet presAssocID="{278CC725-BBE9-42F1-898A-5677BA2BDE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C8D924-1AB0-4687-8979-4CF188F82376}" type="pres">
      <dgm:prSet presAssocID="{7BF5D28F-C476-4948-B424-AE538E65A357}" presName="parTxOnly" presStyleLbl="node1" presStyleIdx="0" presStyleCnt="3" custScaleY="522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B5645C-9866-4B50-97F5-68AE6EAC2BFA}" type="pres">
      <dgm:prSet presAssocID="{7A2EEB63-6A99-475E-AF70-582A04CC896D}" presName="parSpace" presStyleCnt="0"/>
      <dgm:spPr/>
    </dgm:pt>
    <dgm:pt modelId="{0EE28FDD-1C04-4352-B998-1A3139EEB1D1}" type="pres">
      <dgm:prSet presAssocID="{EA536557-A3F2-49B0-8A46-546A65D5616C}" presName="parTxOnly" presStyleLbl="node1" presStyleIdx="1" presStyleCnt="3" custScaleY="522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CF5185-59F9-4C94-A9E1-88E6453AC711}" type="pres">
      <dgm:prSet presAssocID="{84AA3A3D-3C96-4D65-BE0E-1BBD85B28F5E}" presName="parSpace" presStyleCnt="0"/>
      <dgm:spPr/>
    </dgm:pt>
    <dgm:pt modelId="{84400A04-E9FC-42DE-BA86-1648A2BA57AC}" type="pres">
      <dgm:prSet presAssocID="{C436E370-B5FB-4015-AA33-636CE7E8A623}" presName="parTxOnly" presStyleLbl="node1" presStyleIdx="2" presStyleCnt="3" custScaleY="522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EEBEBCE-9A3B-4FE6-A7D3-ED4F3D5F20E6}" type="presOf" srcId="{C436E370-B5FB-4015-AA33-636CE7E8A623}" destId="{84400A04-E9FC-42DE-BA86-1648A2BA57AC}" srcOrd="0" destOrd="0" presId="urn:microsoft.com/office/officeart/2005/8/layout/hChevron3"/>
    <dgm:cxn modelId="{8CE9E528-8BC0-496C-94BE-0C525ADEC381}" type="presOf" srcId="{7BF5D28F-C476-4948-B424-AE538E65A357}" destId="{F9C8D924-1AB0-4687-8979-4CF188F82376}" srcOrd="0" destOrd="0" presId="urn:microsoft.com/office/officeart/2005/8/layout/hChevron3"/>
    <dgm:cxn modelId="{624BEF5F-EF8F-49CD-8358-FD56C3C8DB69}" srcId="{278CC725-BBE9-42F1-898A-5677BA2BDE49}" destId="{7BF5D28F-C476-4948-B424-AE538E65A357}" srcOrd="0" destOrd="0" parTransId="{1037892F-0BCA-4CF3-BA19-B4177332C6B6}" sibTransId="{7A2EEB63-6A99-475E-AF70-582A04CC896D}"/>
    <dgm:cxn modelId="{401A9770-D12A-45A0-BC7F-F830D99D00B6}" type="presOf" srcId="{278CC725-BBE9-42F1-898A-5677BA2BDE49}" destId="{F969E76F-CAD4-4DDF-8AA9-0D5D9FE07170}" srcOrd="0" destOrd="0" presId="urn:microsoft.com/office/officeart/2005/8/layout/hChevron3"/>
    <dgm:cxn modelId="{FB10F77A-FEF7-48F2-B09B-68CB9F28040E}" srcId="{278CC725-BBE9-42F1-898A-5677BA2BDE49}" destId="{EA536557-A3F2-49B0-8A46-546A65D5616C}" srcOrd="1" destOrd="0" parTransId="{608B74E7-0876-4F42-979B-6A1CF7065050}" sibTransId="{84AA3A3D-3C96-4D65-BE0E-1BBD85B28F5E}"/>
    <dgm:cxn modelId="{A63CE6B1-29DA-4CD3-8559-3D61F0EDAAFE}" srcId="{278CC725-BBE9-42F1-898A-5677BA2BDE49}" destId="{C436E370-B5FB-4015-AA33-636CE7E8A623}" srcOrd="2" destOrd="0" parTransId="{51D7009D-7100-4AF7-BA32-6446B3C37CA8}" sibTransId="{0902AB49-6F98-4983-A6D2-C1F994C678A8}"/>
    <dgm:cxn modelId="{DF9D47A8-67FF-4555-8495-A865A70A8AB0}" type="presOf" srcId="{EA536557-A3F2-49B0-8A46-546A65D5616C}" destId="{0EE28FDD-1C04-4352-B998-1A3139EEB1D1}" srcOrd="0" destOrd="0" presId="urn:microsoft.com/office/officeart/2005/8/layout/hChevron3"/>
    <dgm:cxn modelId="{CD3FE971-7C9D-47F7-AA31-8D54B838A3B3}" type="presParOf" srcId="{F969E76F-CAD4-4DDF-8AA9-0D5D9FE07170}" destId="{F9C8D924-1AB0-4687-8979-4CF188F82376}" srcOrd="0" destOrd="0" presId="urn:microsoft.com/office/officeart/2005/8/layout/hChevron3"/>
    <dgm:cxn modelId="{D92BA61C-B734-471C-AA73-9AE9C90C5D36}" type="presParOf" srcId="{F969E76F-CAD4-4DDF-8AA9-0D5D9FE07170}" destId="{24B5645C-9866-4B50-97F5-68AE6EAC2BFA}" srcOrd="1" destOrd="0" presId="urn:microsoft.com/office/officeart/2005/8/layout/hChevron3"/>
    <dgm:cxn modelId="{71E1B898-465C-4C43-8E87-4A8F30AAD4F3}" type="presParOf" srcId="{F969E76F-CAD4-4DDF-8AA9-0D5D9FE07170}" destId="{0EE28FDD-1C04-4352-B998-1A3139EEB1D1}" srcOrd="2" destOrd="0" presId="urn:microsoft.com/office/officeart/2005/8/layout/hChevron3"/>
    <dgm:cxn modelId="{C8C11E3A-B51B-401B-9600-1E08D3BDB988}" type="presParOf" srcId="{F969E76F-CAD4-4DDF-8AA9-0D5D9FE07170}" destId="{AACF5185-59F9-4C94-A9E1-88E6453AC711}" srcOrd="3" destOrd="0" presId="urn:microsoft.com/office/officeart/2005/8/layout/hChevron3"/>
    <dgm:cxn modelId="{AEDDDF7D-67D3-401F-AB82-C5F825663FC3}" type="presParOf" srcId="{F969E76F-CAD4-4DDF-8AA9-0D5D9FE07170}" destId="{84400A04-E9FC-42DE-BA86-1648A2BA57A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8CC725-BBE9-42F1-898A-5677BA2BDE4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F5D28F-C476-4948-B424-AE538E65A357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err="1" smtClean="0"/>
            <a:t>Клиентоориенти-рованный</a:t>
          </a:r>
          <a:r>
            <a:rPr lang="ru-RU" sz="1600" dirty="0" smtClean="0"/>
            <a:t> подход</a:t>
          </a:r>
          <a:endParaRPr lang="uk-UA" sz="1600" dirty="0"/>
        </a:p>
      </dgm:t>
    </dgm:pt>
    <dgm:pt modelId="{1037892F-0BCA-4CF3-BA19-B4177332C6B6}" type="parTrans" cxnId="{624BEF5F-EF8F-49CD-8358-FD56C3C8DB69}">
      <dgm:prSet/>
      <dgm:spPr/>
      <dgm:t>
        <a:bodyPr/>
        <a:lstStyle/>
        <a:p>
          <a:endParaRPr lang="uk-UA"/>
        </a:p>
      </dgm:t>
    </dgm:pt>
    <dgm:pt modelId="{7A2EEB63-6A99-475E-AF70-582A04CC896D}" type="sibTrans" cxnId="{624BEF5F-EF8F-49CD-8358-FD56C3C8DB69}">
      <dgm:prSet/>
      <dgm:spPr/>
      <dgm:t>
        <a:bodyPr/>
        <a:lstStyle/>
        <a:p>
          <a:endParaRPr lang="uk-UA"/>
        </a:p>
      </dgm:t>
    </dgm:pt>
    <dgm:pt modelId="{EA536557-A3F2-49B0-8A46-546A65D5616C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Новые </a:t>
          </a:r>
          <a:r>
            <a:rPr lang="ru-RU" sz="1600" dirty="0" err="1" smtClean="0"/>
            <a:t>высокотех-нологичные</a:t>
          </a:r>
          <a:r>
            <a:rPr lang="ru-RU" sz="1600" dirty="0" smtClean="0"/>
            <a:t> услуги</a:t>
          </a:r>
          <a:endParaRPr lang="uk-UA" sz="1600" dirty="0"/>
        </a:p>
      </dgm:t>
    </dgm:pt>
    <dgm:pt modelId="{608B74E7-0876-4F42-979B-6A1CF7065050}" type="parTrans" cxnId="{FB10F77A-FEF7-48F2-B09B-68CB9F28040E}">
      <dgm:prSet/>
      <dgm:spPr/>
      <dgm:t>
        <a:bodyPr/>
        <a:lstStyle/>
        <a:p>
          <a:endParaRPr lang="uk-UA"/>
        </a:p>
      </dgm:t>
    </dgm:pt>
    <dgm:pt modelId="{84AA3A3D-3C96-4D65-BE0E-1BBD85B28F5E}" type="sibTrans" cxnId="{FB10F77A-FEF7-48F2-B09B-68CB9F28040E}">
      <dgm:prSet/>
      <dgm:spPr/>
      <dgm:t>
        <a:bodyPr/>
        <a:lstStyle/>
        <a:p>
          <a:endParaRPr lang="uk-UA"/>
        </a:p>
      </dgm:t>
    </dgm:pt>
    <dgm:pt modelId="{8F8B053E-0B86-4149-B8B4-FA2ED5872393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Партнерские программы с участниками  рынка</a:t>
          </a:r>
          <a:endParaRPr lang="uk-UA" sz="1600" dirty="0"/>
        </a:p>
      </dgm:t>
    </dgm:pt>
    <dgm:pt modelId="{AAB130D4-5D6F-4DA2-8D62-A053731C7518}" type="parTrans" cxnId="{0B1B03CE-2ADA-4B56-B9EA-46BB8C69EDD6}">
      <dgm:prSet/>
      <dgm:spPr/>
      <dgm:t>
        <a:bodyPr/>
        <a:lstStyle/>
        <a:p>
          <a:endParaRPr lang="uk-UA"/>
        </a:p>
      </dgm:t>
    </dgm:pt>
    <dgm:pt modelId="{38DB4CB4-6A59-4E65-8128-8BB763869D30}" type="sibTrans" cxnId="{0B1B03CE-2ADA-4B56-B9EA-46BB8C69EDD6}">
      <dgm:prSet/>
      <dgm:spPr/>
      <dgm:t>
        <a:bodyPr/>
        <a:lstStyle/>
        <a:p>
          <a:endParaRPr lang="uk-UA"/>
        </a:p>
      </dgm:t>
    </dgm:pt>
    <dgm:pt modelId="{C436E370-B5FB-4015-AA33-636CE7E8A623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+mj-lt"/>
            </a:rPr>
            <a:t>Внедрение </a:t>
          </a:r>
          <a:r>
            <a:rPr lang="ru-RU" sz="1600" dirty="0" err="1" smtClean="0">
              <a:latin typeface="+mj-lt"/>
            </a:rPr>
            <a:t>многофункциона-льной</a:t>
          </a:r>
          <a:r>
            <a:rPr lang="ru-RU" sz="1600" dirty="0" smtClean="0">
              <a:latin typeface="+mj-lt"/>
            </a:rPr>
            <a:t> карты </a:t>
          </a:r>
          <a:endParaRPr lang="uk-UA" sz="1600" dirty="0">
            <a:latin typeface="+mj-lt"/>
          </a:endParaRPr>
        </a:p>
      </dgm:t>
    </dgm:pt>
    <dgm:pt modelId="{51D7009D-7100-4AF7-BA32-6446B3C37CA8}" type="parTrans" cxnId="{A63CE6B1-29DA-4CD3-8559-3D61F0EDAAFE}">
      <dgm:prSet/>
      <dgm:spPr/>
      <dgm:t>
        <a:bodyPr/>
        <a:lstStyle/>
        <a:p>
          <a:endParaRPr lang="uk-UA"/>
        </a:p>
      </dgm:t>
    </dgm:pt>
    <dgm:pt modelId="{0902AB49-6F98-4983-A6D2-C1F994C678A8}" type="sibTrans" cxnId="{A63CE6B1-29DA-4CD3-8559-3D61F0EDAAFE}">
      <dgm:prSet/>
      <dgm:spPr/>
      <dgm:t>
        <a:bodyPr/>
        <a:lstStyle/>
        <a:p>
          <a:endParaRPr lang="uk-UA"/>
        </a:p>
      </dgm:t>
    </dgm:pt>
    <dgm:pt modelId="{F969E76F-CAD4-4DDF-8AA9-0D5D9FE07170}" type="pres">
      <dgm:prSet presAssocID="{278CC725-BBE9-42F1-898A-5677BA2BDE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C8D924-1AB0-4687-8979-4CF188F82376}" type="pres">
      <dgm:prSet presAssocID="{7BF5D28F-C476-4948-B424-AE538E65A357}" presName="parTxOnly" presStyleLbl="node1" presStyleIdx="0" presStyleCnt="4" custScaleY="82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B5645C-9866-4B50-97F5-68AE6EAC2BFA}" type="pres">
      <dgm:prSet presAssocID="{7A2EEB63-6A99-475E-AF70-582A04CC896D}" presName="parSpace" presStyleCnt="0"/>
      <dgm:spPr/>
    </dgm:pt>
    <dgm:pt modelId="{0EE28FDD-1C04-4352-B998-1A3139EEB1D1}" type="pres">
      <dgm:prSet presAssocID="{EA536557-A3F2-49B0-8A46-546A65D5616C}" presName="parTxOnly" presStyleLbl="node1" presStyleIdx="1" presStyleCnt="4" custScaleY="82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CF5185-59F9-4C94-A9E1-88E6453AC711}" type="pres">
      <dgm:prSet presAssocID="{84AA3A3D-3C96-4D65-BE0E-1BBD85B28F5E}" presName="parSpace" presStyleCnt="0"/>
      <dgm:spPr/>
    </dgm:pt>
    <dgm:pt modelId="{EA013EE3-0368-4366-B8C7-8FE365E00E5E}" type="pres">
      <dgm:prSet presAssocID="{8F8B053E-0B86-4149-B8B4-FA2ED5872393}" presName="parTxOnly" presStyleLbl="node1" presStyleIdx="2" presStyleCnt="4" custScaleY="83955" custLinFactNeighborX="-7247" custLinFactNeighborY="-6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207036-793F-4ACC-95C3-D4AED0D2AE26}" type="pres">
      <dgm:prSet presAssocID="{38DB4CB4-6A59-4E65-8128-8BB763869D30}" presName="parSpace" presStyleCnt="0"/>
      <dgm:spPr/>
    </dgm:pt>
    <dgm:pt modelId="{84400A04-E9FC-42DE-BA86-1648A2BA57AC}" type="pres">
      <dgm:prSet presAssocID="{C436E370-B5FB-4015-AA33-636CE7E8A623}" presName="parTxOnly" presStyleLbl="node1" presStyleIdx="3" presStyleCnt="4" custScaleY="819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2597F7D-6BFF-4DC8-8EFB-C6C3E69B34BA}" type="presOf" srcId="{C436E370-B5FB-4015-AA33-636CE7E8A623}" destId="{84400A04-E9FC-42DE-BA86-1648A2BA57AC}" srcOrd="0" destOrd="0" presId="urn:microsoft.com/office/officeart/2005/8/layout/hChevron3"/>
    <dgm:cxn modelId="{77EFAAF0-3C46-485B-9119-4CA635F91BB8}" type="presOf" srcId="{7BF5D28F-C476-4948-B424-AE538E65A357}" destId="{F9C8D924-1AB0-4687-8979-4CF188F82376}" srcOrd="0" destOrd="0" presId="urn:microsoft.com/office/officeart/2005/8/layout/hChevron3"/>
    <dgm:cxn modelId="{624BEF5F-EF8F-49CD-8358-FD56C3C8DB69}" srcId="{278CC725-BBE9-42F1-898A-5677BA2BDE49}" destId="{7BF5D28F-C476-4948-B424-AE538E65A357}" srcOrd="0" destOrd="0" parTransId="{1037892F-0BCA-4CF3-BA19-B4177332C6B6}" sibTransId="{7A2EEB63-6A99-475E-AF70-582A04CC896D}"/>
    <dgm:cxn modelId="{05EC2BE6-716C-44CC-A5A3-EAABE96521F0}" type="presOf" srcId="{8F8B053E-0B86-4149-B8B4-FA2ED5872393}" destId="{EA013EE3-0368-4366-B8C7-8FE365E00E5E}" srcOrd="0" destOrd="0" presId="urn:microsoft.com/office/officeart/2005/8/layout/hChevron3"/>
    <dgm:cxn modelId="{0B1B03CE-2ADA-4B56-B9EA-46BB8C69EDD6}" srcId="{278CC725-BBE9-42F1-898A-5677BA2BDE49}" destId="{8F8B053E-0B86-4149-B8B4-FA2ED5872393}" srcOrd="2" destOrd="0" parTransId="{AAB130D4-5D6F-4DA2-8D62-A053731C7518}" sibTransId="{38DB4CB4-6A59-4E65-8128-8BB763869D30}"/>
    <dgm:cxn modelId="{FB10F77A-FEF7-48F2-B09B-68CB9F28040E}" srcId="{278CC725-BBE9-42F1-898A-5677BA2BDE49}" destId="{EA536557-A3F2-49B0-8A46-546A65D5616C}" srcOrd="1" destOrd="0" parTransId="{608B74E7-0876-4F42-979B-6A1CF7065050}" sibTransId="{84AA3A3D-3C96-4D65-BE0E-1BBD85B28F5E}"/>
    <dgm:cxn modelId="{A63CE6B1-29DA-4CD3-8559-3D61F0EDAAFE}" srcId="{278CC725-BBE9-42F1-898A-5677BA2BDE49}" destId="{C436E370-B5FB-4015-AA33-636CE7E8A623}" srcOrd="3" destOrd="0" parTransId="{51D7009D-7100-4AF7-BA32-6446B3C37CA8}" sibTransId="{0902AB49-6F98-4983-A6D2-C1F994C678A8}"/>
    <dgm:cxn modelId="{74106D6E-C3D4-4ACA-AB97-B33B540D3139}" type="presOf" srcId="{278CC725-BBE9-42F1-898A-5677BA2BDE49}" destId="{F969E76F-CAD4-4DDF-8AA9-0D5D9FE07170}" srcOrd="0" destOrd="0" presId="urn:microsoft.com/office/officeart/2005/8/layout/hChevron3"/>
    <dgm:cxn modelId="{D2D448A8-10EA-4ADA-8F3B-A90B3F303453}" type="presOf" srcId="{EA536557-A3F2-49B0-8A46-546A65D5616C}" destId="{0EE28FDD-1C04-4352-B998-1A3139EEB1D1}" srcOrd="0" destOrd="0" presId="urn:microsoft.com/office/officeart/2005/8/layout/hChevron3"/>
    <dgm:cxn modelId="{3CC8E93D-80C6-45B9-B4FF-9F5015EC85F0}" type="presParOf" srcId="{F969E76F-CAD4-4DDF-8AA9-0D5D9FE07170}" destId="{F9C8D924-1AB0-4687-8979-4CF188F82376}" srcOrd="0" destOrd="0" presId="urn:microsoft.com/office/officeart/2005/8/layout/hChevron3"/>
    <dgm:cxn modelId="{1315349B-0D25-4A58-B3A8-CBE661151405}" type="presParOf" srcId="{F969E76F-CAD4-4DDF-8AA9-0D5D9FE07170}" destId="{24B5645C-9866-4B50-97F5-68AE6EAC2BFA}" srcOrd="1" destOrd="0" presId="urn:microsoft.com/office/officeart/2005/8/layout/hChevron3"/>
    <dgm:cxn modelId="{A5F53752-E571-43F1-9949-62901BDCF006}" type="presParOf" srcId="{F969E76F-CAD4-4DDF-8AA9-0D5D9FE07170}" destId="{0EE28FDD-1C04-4352-B998-1A3139EEB1D1}" srcOrd="2" destOrd="0" presId="urn:microsoft.com/office/officeart/2005/8/layout/hChevron3"/>
    <dgm:cxn modelId="{75B823B2-54ED-4D6A-8760-96E6D4D0052F}" type="presParOf" srcId="{F969E76F-CAD4-4DDF-8AA9-0D5D9FE07170}" destId="{AACF5185-59F9-4C94-A9E1-88E6453AC711}" srcOrd="3" destOrd="0" presId="urn:microsoft.com/office/officeart/2005/8/layout/hChevron3"/>
    <dgm:cxn modelId="{EE27225E-16F7-4FC0-84A0-036D769D0A5E}" type="presParOf" srcId="{F969E76F-CAD4-4DDF-8AA9-0D5D9FE07170}" destId="{EA013EE3-0368-4366-B8C7-8FE365E00E5E}" srcOrd="4" destOrd="0" presId="urn:microsoft.com/office/officeart/2005/8/layout/hChevron3"/>
    <dgm:cxn modelId="{AC1EC3AC-54EC-453D-8227-5B4FDB3B6527}" type="presParOf" srcId="{F969E76F-CAD4-4DDF-8AA9-0D5D9FE07170}" destId="{C3207036-793F-4ACC-95C3-D4AED0D2AE26}" srcOrd="5" destOrd="0" presId="urn:microsoft.com/office/officeart/2005/8/layout/hChevron3"/>
    <dgm:cxn modelId="{6085FD57-8079-4DA9-AA9C-81989DEAE8FA}" type="presParOf" srcId="{F969E76F-CAD4-4DDF-8AA9-0D5D9FE07170}" destId="{84400A04-E9FC-42DE-BA86-1648A2BA57A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56463-7626-4FA1-8DA9-FCF890A8A75F}">
      <dsp:nvSpPr>
        <dsp:cNvPr id="0" name=""/>
        <dsp:cNvSpPr/>
      </dsp:nvSpPr>
      <dsp:spPr>
        <a:xfrm rot="5400000">
          <a:off x="-173968" y="138873"/>
          <a:ext cx="1371375" cy="1100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Китай</a:t>
          </a:r>
          <a:endParaRPr lang="uk-UA" sz="1400" b="1" kern="1200" dirty="0"/>
        </a:p>
      </dsp:txBody>
      <dsp:txXfrm rot="-5400000">
        <a:off x="-38441" y="553507"/>
        <a:ext cx="1100322" cy="271053"/>
      </dsp:txXfrm>
    </dsp:sp>
    <dsp:sp modelId="{CAAB3899-89E6-48DA-8D03-A501F1F2D752}">
      <dsp:nvSpPr>
        <dsp:cNvPr id="0" name=""/>
        <dsp:cNvSpPr/>
      </dsp:nvSpPr>
      <dsp:spPr>
        <a:xfrm rot="5400000">
          <a:off x="4458074" y="-3469730"/>
          <a:ext cx="892265" cy="783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Национальная платежная система </a:t>
          </a:r>
          <a:r>
            <a:rPr lang="en-US" sz="1500" kern="1200" dirty="0" smtClean="0"/>
            <a:t>China Union Pay</a:t>
          </a:r>
          <a:r>
            <a:rPr lang="ru-RU" sz="1500" kern="1200" dirty="0" smtClean="0"/>
            <a:t> основана в 2002 году. По результатам 2012 года занимает первое место в мире по количеству эмитированных карт – 3,4 млрд. единиц (основная доля эмиссии приходится на внутренний рынок Китая). На сегодня карты </a:t>
          </a:r>
          <a:r>
            <a:rPr lang="en-US" sz="1500" kern="1200" dirty="0" smtClean="0"/>
            <a:t>China Union Pay</a:t>
          </a:r>
          <a:r>
            <a:rPr lang="ru-RU" sz="1500" kern="1200" dirty="0" smtClean="0"/>
            <a:t> принимаются в 141 стране в 1 млн. банкоматов </a:t>
          </a:r>
          <a:endParaRPr lang="uk-UA" sz="1500" kern="1200" dirty="0"/>
        </a:p>
      </dsp:txBody>
      <dsp:txXfrm rot="-5400000">
        <a:off x="984998" y="46903"/>
        <a:ext cx="7794862" cy="805151"/>
      </dsp:txXfrm>
    </dsp:sp>
    <dsp:sp modelId="{4C59B52C-75E9-4715-94D6-72BE56787112}">
      <dsp:nvSpPr>
        <dsp:cNvPr id="0" name=""/>
        <dsp:cNvSpPr/>
      </dsp:nvSpPr>
      <dsp:spPr>
        <a:xfrm rot="5400000">
          <a:off x="-222048" y="1413042"/>
          <a:ext cx="1371375" cy="1004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Япония</a:t>
          </a:r>
          <a:endParaRPr lang="uk-UA" sz="1400" b="1" kern="1200" dirty="0"/>
        </a:p>
      </dsp:txBody>
      <dsp:txXfrm rot="-5400000">
        <a:off x="-38441" y="1731516"/>
        <a:ext cx="1004162" cy="367213"/>
      </dsp:txXfrm>
    </dsp:sp>
    <dsp:sp modelId="{92ABD116-2083-4814-A203-0B21AF2FA8C6}">
      <dsp:nvSpPr>
        <dsp:cNvPr id="0" name=""/>
        <dsp:cNvSpPr/>
      </dsp:nvSpPr>
      <dsp:spPr>
        <a:xfrm rot="5400000">
          <a:off x="4409993" y="-2243641"/>
          <a:ext cx="892265" cy="783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Крупнейшая в стране платежная система </a:t>
          </a:r>
          <a:r>
            <a:rPr lang="en-US" sz="1500" kern="1200" dirty="0" smtClean="0"/>
            <a:t>JCB International</a:t>
          </a:r>
          <a:r>
            <a:rPr lang="ru-RU" sz="1500" kern="1200" dirty="0" smtClean="0"/>
            <a:t> – основана в 1961 году и является лидером платежного рынка Японии. В свое время отвергли предложение как </a:t>
          </a:r>
          <a:r>
            <a:rPr lang="en-US" sz="1500" kern="1200" dirty="0" smtClean="0"/>
            <a:t>VISA, </a:t>
          </a:r>
          <a:r>
            <a:rPr lang="ru-RU" sz="1500" kern="1200" dirty="0" smtClean="0"/>
            <a:t>так и </a:t>
          </a:r>
          <a:r>
            <a:rPr lang="en-US" sz="1500" kern="1200" dirty="0" smtClean="0"/>
            <a:t>MasterCard</a:t>
          </a:r>
          <a:r>
            <a:rPr lang="ru-RU" sz="1500" kern="1200" dirty="0" smtClean="0"/>
            <a:t> о членстве в этих платежных системах. На сегодня действует соглашение о сотрудничестве с </a:t>
          </a:r>
          <a:r>
            <a:rPr lang="en-US" sz="1500" kern="1200" dirty="0" smtClean="0"/>
            <a:t>American Express</a:t>
          </a:r>
          <a:r>
            <a:rPr lang="ru-RU" sz="1500" kern="1200" dirty="0" smtClean="0"/>
            <a:t> </a:t>
          </a:r>
          <a:endParaRPr lang="uk-UA" sz="1500" kern="1200" dirty="0"/>
        </a:p>
      </dsp:txBody>
      <dsp:txXfrm rot="-5400000">
        <a:off x="936917" y="1272992"/>
        <a:ext cx="7794862" cy="805151"/>
      </dsp:txXfrm>
    </dsp:sp>
    <dsp:sp modelId="{83881AC8-2CA0-442D-A654-8E1340B3953C}">
      <dsp:nvSpPr>
        <dsp:cNvPr id="0" name=""/>
        <dsp:cNvSpPr/>
      </dsp:nvSpPr>
      <dsp:spPr>
        <a:xfrm rot="5400000">
          <a:off x="-257918" y="2675000"/>
          <a:ext cx="1371375" cy="9324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Беларусь</a:t>
          </a:r>
          <a:endParaRPr lang="uk-UA" sz="1400" b="1" kern="1200" dirty="0"/>
        </a:p>
      </dsp:txBody>
      <dsp:txXfrm rot="-5400000">
        <a:off x="-38441" y="2921736"/>
        <a:ext cx="932423" cy="438952"/>
      </dsp:txXfrm>
    </dsp:sp>
    <dsp:sp modelId="{8A5DB528-E634-4F49-8FA1-164B35815A3B}">
      <dsp:nvSpPr>
        <dsp:cNvPr id="0" name=""/>
        <dsp:cNvSpPr/>
      </dsp:nvSpPr>
      <dsp:spPr>
        <a:xfrm rot="5400000">
          <a:off x="4363777" y="-1081037"/>
          <a:ext cx="892265" cy="783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Национальная платежная система БЕЛКАРТ основана в 1994 году. На 01.07.2013 карты БЕЛКАРТ составляют 47% от общей эмиссии карт в стране </a:t>
          </a:r>
          <a:endParaRPr lang="uk-UA" sz="1500" kern="1200" dirty="0"/>
        </a:p>
      </dsp:txBody>
      <dsp:txXfrm rot="-5400000">
        <a:off x="890701" y="2435596"/>
        <a:ext cx="7794862" cy="805151"/>
      </dsp:txXfrm>
    </dsp:sp>
    <dsp:sp modelId="{9990FC97-2331-4955-AAFC-75F859F87F70}">
      <dsp:nvSpPr>
        <dsp:cNvPr id="0" name=""/>
        <dsp:cNvSpPr/>
      </dsp:nvSpPr>
      <dsp:spPr>
        <a:xfrm rot="5400000">
          <a:off x="-250852" y="3894023"/>
          <a:ext cx="1371375" cy="9465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Южная Корея</a:t>
          </a:r>
          <a:endParaRPr lang="uk-UA" sz="1400" b="1" kern="1200" dirty="0"/>
        </a:p>
      </dsp:txBody>
      <dsp:txXfrm rot="-5400000">
        <a:off x="-38441" y="4154891"/>
        <a:ext cx="946555" cy="424820"/>
      </dsp:txXfrm>
    </dsp:sp>
    <dsp:sp modelId="{0A9E1AAA-5C63-4399-8938-AAF1600D8B4F}">
      <dsp:nvSpPr>
        <dsp:cNvPr id="0" name=""/>
        <dsp:cNvSpPr/>
      </dsp:nvSpPr>
      <dsp:spPr>
        <a:xfrm rot="5400000">
          <a:off x="4415052" y="208536"/>
          <a:ext cx="892265" cy="7838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Национальная платежная система </a:t>
          </a:r>
          <a:r>
            <a:rPr lang="en-US" sz="1500" kern="1200" dirty="0" smtClean="0"/>
            <a:t>BC Card</a:t>
          </a:r>
          <a:r>
            <a:rPr lang="ru-RU" sz="1500" kern="1200" dirty="0" smtClean="0"/>
            <a:t> </a:t>
          </a:r>
          <a:r>
            <a:rPr lang="ru-RU" sz="1500" kern="1200" dirty="0" smtClean="0"/>
            <a:t>основана в </a:t>
          </a:r>
          <a:r>
            <a:rPr lang="ru-RU" sz="1500" kern="1200" dirty="0" smtClean="0"/>
            <a:t>1982 </a:t>
          </a:r>
          <a:r>
            <a:rPr lang="ru-RU" sz="1500" kern="1200" dirty="0" smtClean="0"/>
            <a:t>году. </a:t>
          </a:r>
          <a:r>
            <a:rPr lang="ru-RU" sz="1500" kern="1200" dirty="0" smtClean="0"/>
            <a:t>Занимает 46% от общего объема эмитированных карт в стране и является лидером рынка. Существуют совместные проекты с </a:t>
          </a:r>
          <a:r>
            <a:rPr lang="en-US" sz="1500" kern="1200" dirty="0" smtClean="0"/>
            <a:t>VISA, MasterCard, China Union Pay, Diners Club International</a:t>
          </a:r>
          <a:endParaRPr lang="uk-UA" sz="1500" kern="1200" dirty="0"/>
        </a:p>
      </dsp:txBody>
      <dsp:txXfrm rot="-5400000">
        <a:off x="941976" y="3725170"/>
        <a:ext cx="7794862" cy="805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56463-7626-4FA1-8DA9-FCF890A8A75F}">
      <dsp:nvSpPr>
        <dsp:cNvPr id="0" name=""/>
        <dsp:cNvSpPr/>
      </dsp:nvSpPr>
      <dsp:spPr>
        <a:xfrm rot="5400000">
          <a:off x="-345160" y="376313"/>
          <a:ext cx="1371375" cy="6254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 rot="-5400000">
        <a:off x="27806" y="316068"/>
        <a:ext cx="625442" cy="745933"/>
      </dsp:txXfrm>
    </dsp:sp>
    <dsp:sp modelId="{CAAB3899-89E6-48DA-8D03-A501F1F2D752}">
      <dsp:nvSpPr>
        <dsp:cNvPr id="0" name=""/>
        <dsp:cNvSpPr/>
      </dsp:nvSpPr>
      <dsp:spPr>
        <a:xfrm rot="5400000">
          <a:off x="4178869" y="-3452148"/>
          <a:ext cx="892265" cy="7803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Совмещение технологической платформы НСМЕП с технологиями, протоколами интерфейсами на базе открытых международных стандартов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Использование уже имеющейся в стране инфраструктуры – уменьшение расходов банковской системы на внедрение</a:t>
          </a:r>
          <a:endParaRPr lang="uk-UA" sz="1500" kern="1200" dirty="0"/>
        </a:p>
      </dsp:txBody>
      <dsp:txXfrm rot="-5400000">
        <a:off x="723374" y="46904"/>
        <a:ext cx="7759699" cy="805151"/>
      </dsp:txXfrm>
    </dsp:sp>
    <dsp:sp modelId="{4C59B52C-75E9-4715-94D6-72BE56787112}">
      <dsp:nvSpPr>
        <dsp:cNvPr id="0" name=""/>
        <dsp:cNvSpPr/>
      </dsp:nvSpPr>
      <dsp:spPr>
        <a:xfrm rot="5400000">
          <a:off x="-352809" y="1610051"/>
          <a:ext cx="1371375" cy="6101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 rot="-5400000">
        <a:off x="27806" y="1534508"/>
        <a:ext cx="610143" cy="761232"/>
      </dsp:txXfrm>
    </dsp:sp>
    <dsp:sp modelId="{92ABD116-2083-4814-A203-0B21AF2FA8C6}">
      <dsp:nvSpPr>
        <dsp:cNvPr id="0" name=""/>
        <dsp:cNvSpPr/>
      </dsp:nvSpPr>
      <dsp:spPr>
        <a:xfrm rot="5400000">
          <a:off x="4171220" y="-2226059"/>
          <a:ext cx="892265" cy="7803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Внедрение платежных средств с многофункциональными свойствами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Прозрачная тарифная политика</a:t>
          </a:r>
          <a:endParaRPr lang="uk-UA" sz="1500" kern="1200" dirty="0"/>
        </a:p>
      </dsp:txBody>
      <dsp:txXfrm rot="-5400000">
        <a:off x="715725" y="1272993"/>
        <a:ext cx="7759699" cy="805151"/>
      </dsp:txXfrm>
    </dsp:sp>
    <dsp:sp modelId="{83881AC8-2CA0-442D-A654-8E1340B3953C}">
      <dsp:nvSpPr>
        <dsp:cNvPr id="0" name=""/>
        <dsp:cNvSpPr/>
      </dsp:nvSpPr>
      <dsp:spPr>
        <a:xfrm rot="5400000">
          <a:off x="-330646" y="2813977"/>
          <a:ext cx="1371375" cy="654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 rot="-5400000">
        <a:off x="27806" y="2782760"/>
        <a:ext cx="654469" cy="716906"/>
      </dsp:txXfrm>
    </dsp:sp>
    <dsp:sp modelId="{8A5DB528-E634-4F49-8FA1-164B35815A3B}">
      <dsp:nvSpPr>
        <dsp:cNvPr id="0" name=""/>
        <dsp:cNvSpPr/>
      </dsp:nvSpPr>
      <dsp:spPr>
        <a:xfrm rot="5400000">
          <a:off x="4183083" y="-1063455"/>
          <a:ext cx="892265" cy="7803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Внедрение эффективных средств управления и минимизации рисков, организация автоматизированного мониторинга платежей по предотвращению мошеннических операций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Использование эффективных механизмов арбитража </a:t>
          </a:r>
          <a:endParaRPr lang="uk-UA" sz="1500" kern="1200" dirty="0"/>
        </a:p>
      </dsp:txBody>
      <dsp:txXfrm rot="-5400000">
        <a:off x="727588" y="2435597"/>
        <a:ext cx="7759699" cy="805151"/>
      </dsp:txXfrm>
    </dsp:sp>
    <dsp:sp modelId="{9990FC97-2331-4955-AAFC-75F859F87F70}">
      <dsp:nvSpPr>
        <dsp:cNvPr id="0" name=""/>
        <dsp:cNvSpPr/>
      </dsp:nvSpPr>
      <dsp:spPr>
        <a:xfrm rot="5400000">
          <a:off x="-336577" y="4045996"/>
          <a:ext cx="1371375" cy="642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 rot="-5400000">
        <a:off x="27806" y="4002917"/>
        <a:ext cx="642608" cy="728767"/>
      </dsp:txXfrm>
    </dsp:sp>
    <dsp:sp modelId="{0A9E1AAA-5C63-4399-8938-AAF1600D8B4F}">
      <dsp:nvSpPr>
        <dsp:cNvPr id="0" name=""/>
        <dsp:cNvSpPr/>
      </dsp:nvSpPr>
      <dsp:spPr>
        <a:xfrm rot="5400000">
          <a:off x="4221163" y="226117"/>
          <a:ext cx="892265" cy="7803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Постоянное совершенствование платежных и информационных технологий, адаптированных к международным стандартам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Создание условий для разработки и внедрения государственных/корпоративных проектов</a:t>
          </a:r>
          <a:endParaRPr lang="uk-UA" sz="1500" kern="1200" dirty="0"/>
        </a:p>
      </dsp:txBody>
      <dsp:txXfrm rot="-5400000">
        <a:off x="765668" y="3725170"/>
        <a:ext cx="7759699" cy="805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83935-9A2E-4ED4-9649-D247993C931F}">
      <dsp:nvSpPr>
        <dsp:cNvPr id="0" name=""/>
        <dsp:cNvSpPr/>
      </dsp:nvSpPr>
      <dsp:spPr>
        <a:xfrm>
          <a:off x="41" y="154232"/>
          <a:ext cx="3936847" cy="489600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2013 год</a:t>
          </a:r>
          <a:endParaRPr lang="uk-UA" sz="1700" kern="1200" dirty="0"/>
        </a:p>
      </dsp:txBody>
      <dsp:txXfrm>
        <a:off x="41" y="154232"/>
        <a:ext cx="3936847" cy="489600"/>
      </dsp:txXfrm>
    </dsp:sp>
    <dsp:sp modelId="{D219BFD2-7F8C-4355-91CF-A60A02EA108F}">
      <dsp:nvSpPr>
        <dsp:cNvPr id="0" name=""/>
        <dsp:cNvSpPr/>
      </dsp:nvSpPr>
      <dsp:spPr>
        <a:xfrm>
          <a:off x="41" y="643832"/>
          <a:ext cx="3936847" cy="43865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Внедрены </a:t>
          </a:r>
          <a:r>
            <a:rPr lang="en-US" sz="1700" b="1" kern="1200" noProof="0" dirty="0" smtClean="0"/>
            <a:t>EMV</a:t>
          </a:r>
          <a:r>
            <a:rPr lang="ru-RU" sz="1700" b="1" kern="1200" noProof="0" dirty="0" smtClean="0"/>
            <a:t>-совместимые спецификаци</a:t>
          </a:r>
          <a:r>
            <a:rPr lang="ru-RU" sz="1700" kern="1200" noProof="0" dirty="0" smtClean="0"/>
            <a:t>и для чиповых карт НСМЕП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Создан </a:t>
          </a:r>
          <a:r>
            <a:rPr lang="ru-RU" sz="1700" b="1" kern="1200" noProof="0" dirty="0" smtClean="0"/>
            <a:t>Центральный маршрутизатор </a:t>
          </a:r>
          <a:r>
            <a:rPr lang="ru-RU" sz="1700" b="0" kern="1200" noProof="0" dirty="0" smtClean="0"/>
            <a:t>для продуктов НСМЕП на базе открытых международных стандартов (запуск в </a:t>
          </a:r>
          <a:r>
            <a:rPr lang="ru-RU" sz="1700" b="0" kern="1200" noProof="0" dirty="0" smtClean="0"/>
            <a:t>опытную эксплуатацию </a:t>
          </a:r>
          <a:r>
            <a:rPr lang="ru-RU" sz="1700" b="0" kern="1200" noProof="0" dirty="0" smtClean="0"/>
            <a:t>– 30.09.2013)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Создан </a:t>
          </a:r>
          <a:r>
            <a:rPr lang="ru-RU" sz="1700" b="1" kern="1200" noProof="0" dirty="0" smtClean="0"/>
            <a:t>Расчетно-клиринговый центр </a:t>
          </a:r>
          <a:r>
            <a:rPr lang="ru-RU" sz="1700" b="0" kern="1200" noProof="0" dirty="0" smtClean="0"/>
            <a:t>для продуктов НСМЕП на базе открытых международных стандартов (запуск в </a:t>
          </a:r>
          <a:r>
            <a:rPr lang="ru-RU" sz="1700" b="0" kern="1200" noProof="0" dirty="0" smtClean="0"/>
            <a:t>опытную </a:t>
          </a:r>
          <a:r>
            <a:rPr lang="ru-RU" sz="1700" b="0" kern="1200" noProof="0" dirty="0" smtClean="0"/>
            <a:t>эксплуатацию – 30.09.2013)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Создан </a:t>
          </a:r>
          <a:r>
            <a:rPr lang="ru-RU" sz="1700" b="1" kern="1200" noProof="0" dirty="0" smtClean="0"/>
            <a:t>Процессинговый центр </a:t>
          </a:r>
          <a:r>
            <a:rPr lang="ru-RU" sz="1700" b="0" kern="1200" noProof="0" dirty="0" smtClean="0"/>
            <a:t>для продуктов НСМЕП на базе открытых международных стандартов (запуск в </a:t>
          </a:r>
          <a:r>
            <a:rPr lang="ru-RU" sz="1700" b="0" kern="1200" noProof="0" dirty="0" smtClean="0"/>
            <a:t>опытную </a:t>
          </a:r>
          <a:r>
            <a:rPr lang="ru-RU" sz="1700" b="0" kern="1200" noProof="0" dirty="0" smtClean="0"/>
            <a:t>эксплуатацию – 30.11.2013)</a:t>
          </a:r>
          <a:endParaRPr lang="uk-UA" sz="1700" kern="1200" noProof="0" dirty="0"/>
        </a:p>
      </dsp:txBody>
      <dsp:txXfrm>
        <a:off x="41" y="643832"/>
        <a:ext cx="3936847" cy="4386510"/>
      </dsp:txXfrm>
    </dsp:sp>
    <dsp:sp modelId="{AB4B04E4-F9A9-4B19-8824-BE6085439604}">
      <dsp:nvSpPr>
        <dsp:cNvPr id="0" name=""/>
        <dsp:cNvSpPr/>
      </dsp:nvSpPr>
      <dsp:spPr>
        <a:xfrm>
          <a:off x="4488047" y="154232"/>
          <a:ext cx="3936847" cy="48960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2014 год</a:t>
          </a:r>
        </a:p>
      </dsp:txBody>
      <dsp:txXfrm>
        <a:off x="4488047" y="154232"/>
        <a:ext cx="3936847" cy="489600"/>
      </dsp:txXfrm>
    </dsp:sp>
    <dsp:sp modelId="{FE308854-357D-4CD5-8353-88AAF6AE2DD7}">
      <dsp:nvSpPr>
        <dsp:cNvPr id="0" name=""/>
        <dsp:cNvSpPr/>
      </dsp:nvSpPr>
      <dsp:spPr>
        <a:xfrm>
          <a:off x="4488047" y="643832"/>
          <a:ext cx="3936847" cy="438651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Использование технологий НСМЕП при создании маршрутизатора и расчетного центра системы использования социальных льгот, компенсаций и дотаций 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Расширение функционала </a:t>
          </a:r>
          <a:r>
            <a:rPr lang="ru-RU" sz="1700" b="1" kern="1200" dirty="0" smtClean="0"/>
            <a:t>центрального маршрутизатора </a:t>
          </a:r>
          <a:r>
            <a:rPr lang="ru-RU" sz="1700" kern="1200" dirty="0" smtClean="0"/>
            <a:t>– подключение к международным платежным системам</a:t>
          </a:r>
          <a:endParaRPr lang="uk-UA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Расширение функционала </a:t>
          </a:r>
          <a:r>
            <a:rPr lang="ru-RU" sz="1700" b="1" kern="1200" dirty="0" smtClean="0"/>
            <a:t>процессингового центра </a:t>
          </a:r>
          <a:r>
            <a:rPr lang="ru-RU" sz="1700" kern="1200" dirty="0" smtClean="0"/>
            <a:t>НСМЕП – выход на рынок платежных услуг как третьего процессора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возможности сотрудничества с международными платежными системами в сфере создания </a:t>
          </a:r>
          <a:r>
            <a:rPr lang="en-US" sz="1700" b="1" kern="1200" dirty="0" smtClean="0"/>
            <a:t>co-badge</a:t>
          </a:r>
          <a:r>
            <a:rPr lang="ru-RU" sz="1700" kern="1200" dirty="0" smtClean="0"/>
            <a:t> - проекта</a:t>
          </a:r>
          <a:r>
            <a:rPr lang="en-US" sz="1700" kern="1200" dirty="0" smtClean="0"/>
            <a:t> </a:t>
          </a:r>
          <a:endParaRPr lang="uk-UA" sz="1700" kern="1200" dirty="0"/>
        </a:p>
      </dsp:txBody>
      <dsp:txXfrm>
        <a:off x="4488047" y="643832"/>
        <a:ext cx="3936847" cy="4386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8D924-1AB0-4687-8979-4CF188F82376}">
      <dsp:nvSpPr>
        <dsp:cNvPr id="0" name=""/>
        <dsp:cNvSpPr/>
      </dsp:nvSpPr>
      <dsp:spPr>
        <a:xfrm>
          <a:off x="1094" y="1673508"/>
          <a:ext cx="1792459" cy="716983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Процессинговые услуги</a:t>
          </a:r>
          <a:endParaRPr lang="uk-UA" sz="1600" kern="1200" dirty="0"/>
        </a:p>
      </dsp:txBody>
      <dsp:txXfrm>
        <a:off x="1094" y="1673508"/>
        <a:ext cx="1613213" cy="716983"/>
      </dsp:txXfrm>
    </dsp:sp>
    <dsp:sp modelId="{0EE28FDD-1C04-4352-B998-1A3139EEB1D1}">
      <dsp:nvSpPr>
        <dsp:cNvPr id="0" name=""/>
        <dsp:cNvSpPr/>
      </dsp:nvSpPr>
      <dsp:spPr>
        <a:xfrm>
          <a:off x="1435062" y="1673508"/>
          <a:ext cx="1792459" cy="716983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Эквайринг</a:t>
          </a:r>
          <a:endParaRPr lang="uk-UA" sz="1600" kern="1200" dirty="0"/>
        </a:p>
      </dsp:txBody>
      <dsp:txXfrm>
        <a:off x="1793554" y="1673508"/>
        <a:ext cx="1075476" cy="716983"/>
      </dsp:txXfrm>
    </dsp:sp>
    <dsp:sp modelId="{EA013EE3-0368-4366-B8C7-8FE365E00E5E}">
      <dsp:nvSpPr>
        <dsp:cNvPr id="0" name=""/>
        <dsp:cNvSpPr/>
      </dsp:nvSpPr>
      <dsp:spPr>
        <a:xfrm>
          <a:off x="2869030" y="1673508"/>
          <a:ext cx="1792459" cy="71698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Управле-ние</a:t>
          </a:r>
          <a:r>
            <a:rPr lang="uk-UA" sz="1600" kern="1200" dirty="0" smtClean="0"/>
            <a:t> рисками</a:t>
          </a:r>
          <a:endParaRPr lang="uk-UA" sz="1600" kern="1200" dirty="0"/>
        </a:p>
      </dsp:txBody>
      <dsp:txXfrm>
        <a:off x="3227522" y="1673508"/>
        <a:ext cx="1075476" cy="716983"/>
      </dsp:txXfrm>
    </dsp:sp>
    <dsp:sp modelId="{84400A04-E9FC-42DE-BA86-1648A2BA57AC}">
      <dsp:nvSpPr>
        <dsp:cNvPr id="0" name=""/>
        <dsp:cNvSpPr/>
      </dsp:nvSpPr>
      <dsp:spPr>
        <a:xfrm>
          <a:off x="4302998" y="1673508"/>
          <a:ext cx="1792459" cy="716983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Управле-ние</a:t>
          </a:r>
          <a:r>
            <a:rPr lang="uk-UA" sz="1600" kern="1200" dirty="0" smtClean="0"/>
            <a:t> брендом</a:t>
          </a:r>
          <a:endParaRPr lang="uk-UA" sz="1600" kern="1200" dirty="0"/>
        </a:p>
      </dsp:txBody>
      <dsp:txXfrm>
        <a:off x="4661490" y="1673508"/>
        <a:ext cx="1075476" cy="716983"/>
      </dsp:txXfrm>
    </dsp:sp>
    <dsp:sp modelId="{FA6AB006-B696-49F7-9DE8-88CD0B7E0393}">
      <dsp:nvSpPr>
        <dsp:cNvPr id="0" name=""/>
        <dsp:cNvSpPr/>
      </dsp:nvSpPr>
      <dsp:spPr>
        <a:xfrm>
          <a:off x="5736965" y="1673508"/>
          <a:ext cx="1792459" cy="71698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Аутсорсинг эмитента</a:t>
          </a:r>
          <a:endParaRPr lang="uk-UA" sz="1600" kern="1200" dirty="0"/>
        </a:p>
      </dsp:txBody>
      <dsp:txXfrm>
        <a:off x="6095457" y="1673508"/>
        <a:ext cx="1075476" cy="716983"/>
      </dsp:txXfrm>
    </dsp:sp>
    <dsp:sp modelId="{0AEAEBE5-0520-4B7F-AB1C-EDD692006E9D}">
      <dsp:nvSpPr>
        <dsp:cNvPr id="0" name=""/>
        <dsp:cNvSpPr/>
      </dsp:nvSpPr>
      <dsp:spPr>
        <a:xfrm>
          <a:off x="7170933" y="1673508"/>
          <a:ext cx="1792459" cy="716983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Маркетинг </a:t>
          </a:r>
          <a:endParaRPr lang="uk-UA" sz="1600" kern="1200" dirty="0"/>
        </a:p>
      </dsp:txBody>
      <dsp:txXfrm>
        <a:off x="7529425" y="1673508"/>
        <a:ext cx="1075476" cy="716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8D924-1AB0-4687-8979-4CF188F82376}">
      <dsp:nvSpPr>
        <dsp:cNvPr id="0" name=""/>
        <dsp:cNvSpPr/>
      </dsp:nvSpPr>
      <dsp:spPr>
        <a:xfrm>
          <a:off x="497" y="982622"/>
          <a:ext cx="3095211" cy="744515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Call-Center</a:t>
          </a:r>
          <a:endParaRPr lang="uk-UA" sz="1600" kern="1200" dirty="0"/>
        </a:p>
      </dsp:txBody>
      <dsp:txXfrm>
        <a:off x="497" y="982622"/>
        <a:ext cx="2909082" cy="744515"/>
      </dsp:txXfrm>
    </dsp:sp>
    <dsp:sp modelId="{0EE28FDD-1C04-4352-B998-1A3139EEB1D1}">
      <dsp:nvSpPr>
        <dsp:cNvPr id="0" name=""/>
        <dsp:cNvSpPr/>
      </dsp:nvSpPr>
      <dsp:spPr>
        <a:xfrm>
          <a:off x="2638260" y="982622"/>
          <a:ext cx="3895700" cy="77038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Интернет-банкинг</a:t>
          </a:r>
          <a:endParaRPr lang="uk-UA" sz="1600" kern="1200" dirty="0"/>
        </a:p>
      </dsp:txBody>
      <dsp:txXfrm>
        <a:off x="3023451" y="982622"/>
        <a:ext cx="3125318" cy="770382"/>
      </dsp:txXfrm>
    </dsp:sp>
    <dsp:sp modelId="{EA013EE3-0368-4366-B8C7-8FE365E00E5E}">
      <dsp:nvSpPr>
        <dsp:cNvPr id="0" name=""/>
        <dsp:cNvSpPr/>
      </dsp:nvSpPr>
      <dsp:spPr>
        <a:xfrm>
          <a:off x="5436386" y="982622"/>
          <a:ext cx="3527478" cy="76078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Мобильный</a:t>
          </a:r>
          <a:r>
            <a:rPr lang="uk-UA" sz="1600" kern="1200" dirty="0" smtClean="0"/>
            <a:t> </a:t>
          </a:r>
          <a:r>
            <a:rPr lang="uk-UA" sz="1600" kern="1200" dirty="0" err="1" smtClean="0"/>
            <a:t>банкинг</a:t>
          </a:r>
          <a:endParaRPr lang="uk-UA" sz="1600" kern="1200" dirty="0"/>
        </a:p>
      </dsp:txBody>
      <dsp:txXfrm>
        <a:off x="5816778" y="982622"/>
        <a:ext cx="2766695" cy="760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8D924-1AB0-4687-8979-4CF188F82376}">
      <dsp:nvSpPr>
        <dsp:cNvPr id="0" name=""/>
        <dsp:cNvSpPr/>
      </dsp:nvSpPr>
      <dsp:spPr>
        <a:xfrm>
          <a:off x="3939" y="1671958"/>
          <a:ext cx="3444849" cy="720083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Социальный маршрутизатор и социальная карта</a:t>
          </a:r>
          <a:endParaRPr lang="uk-UA" sz="1600" kern="1200" dirty="0"/>
        </a:p>
      </dsp:txBody>
      <dsp:txXfrm>
        <a:off x="3939" y="1671958"/>
        <a:ext cx="3264828" cy="720083"/>
      </dsp:txXfrm>
    </dsp:sp>
    <dsp:sp modelId="{0EE28FDD-1C04-4352-B998-1A3139EEB1D1}">
      <dsp:nvSpPr>
        <dsp:cNvPr id="0" name=""/>
        <dsp:cNvSpPr/>
      </dsp:nvSpPr>
      <dsp:spPr>
        <a:xfrm>
          <a:off x="2759819" y="1671958"/>
          <a:ext cx="3444849" cy="720083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Студенческий билет</a:t>
          </a:r>
          <a:endParaRPr lang="uk-UA" sz="1600" kern="1200" dirty="0"/>
        </a:p>
      </dsp:txBody>
      <dsp:txXfrm>
        <a:off x="3119861" y="1671958"/>
        <a:ext cx="2724766" cy="720083"/>
      </dsp:txXfrm>
    </dsp:sp>
    <dsp:sp modelId="{84400A04-E9FC-42DE-BA86-1648A2BA57AC}">
      <dsp:nvSpPr>
        <dsp:cNvPr id="0" name=""/>
        <dsp:cNvSpPr/>
      </dsp:nvSpPr>
      <dsp:spPr>
        <a:xfrm>
          <a:off x="5515698" y="1671958"/>
          <a:ext cx="3444849" cy="72008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 с Министерством доходов и сборов</a:t>
          </a:r>
          <a:endParaRPr lang="uk-UA" sz="1600" kern="1200" dirty="0"/>
        </a:p>
      </dsp:txBody>
      <dsp:txXfrm>
        <a:off x="5875740" y="1671958"/>
        <a:ext cx="2724766" cy="720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8D924-1AB0-4687-8979-4CF188F82376}">
      <dsp:nvSpPr>
        <dsp:cNvPr id="0" name=""/>
        <dsp:cNvSpPr/>
      </dsp:nvSpPr>
      <dsp:spPr>
        <a:xfrm>
          <a:off x="2626" y="1408150"/>
          <a:ext cx="2635069" cy="871881"/>
        </a:xfrm>
        <a:prstGeom prst="homePlat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Клиентоориенти-рованный</a:t>
          </a:r>
          <a:r>
            <a:rPr lang="ru-RU" sz="1600" kern="1200" dirty="0" smtClean="0"/>
            <a:t> подход</a:t>
          </a:r>
          <a:endParaRPr lang="uk-UA" sz="1600" kern="1200" dirty="0"/>
        </a:p>
      </dsp:txBody>
      <dsp:txXfrm>
        <a:off x="2626" y="1408150"/>
        <a:ext cx="2417099" cy="871881"/>
      </dsp:txXfrm>
    </dsp:sp>
    <dsp:sp modelId="{0EE28FDD-1C04-4352-B998-1A3139EEB1D1}">
      <dsp:nvSpPr>
        <dsp:cNvPr id="0" name=""/>
        <dsp:cNvSpPr/>
      </dsp:nvSpPr>
      <dsp:spPr>
        <a:xfrm>
          <a:off x="2110681" y="1408150"/>
          <a:ext cx="2635069" cy="871881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Новые </a:t>
          </a:r>
          <a:r>
            <a:rPr lang="ru-RU" sz="1600" kern="1200" dirty="0" err="1" smtClean="0"/>
            <a:t>высокотех-нологичные</a:t>
          </a:r>
          <a:r>
            <a:rPr lang="ru-RU" sz="1600" kern="1200" dirty="0" smtClean="0"/>
            <a:t> услуги</a:t>
          </a:r>
          <a:endParaRPr lang="uk-UA" sz="1600" kern="1200" dirty="0"/>
        </a:p>
      </dsp:txBody>
      <dsp:txXfrm>
        <a:off x="2546622" y="1408150"/>
        <a:ext cx="1763188" cy="871881"/>
      </dsp:txXfrm>
    </dsp:sp>
    <dsp:sp modelId="{EA013EE3-0368-4366-B8C7-8FE365E00E5E}">
      <dsp:nvSpPr>
        <dsp:cNvPr id="0" name=""/>
        <dsp:cNvSpPr/>
      </dsp:nvSpPr>
      <dsp:spPr>
        <a:xfrm>
          <a:off x="4180544" y="1395123"/>
          <a:ext cx="2635069" cy="884908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Партнерские программы с участниками  рынка</a:t>
          </a:r>
          <a:endParaRPr lang="uk-UA" sz="1600" kern="1200" dirty="0"/>
        </a:p>
      </dsp:txBody>
      <dsp:txXfrm>
        <a:off x="4622998" y="1395123"/>
        <a:ext cx="1750161" cy="884908"/>
      </dsp:txXfrm>
    </dsp:sp>
    <dsp:sp modelId="{84400A04-E9FC-42DE-BA86-1648A2BA57AC}">
      <dsp:nvSpPr>
        <dsp:cNvPr id="0" name=""/>
        <dsp:cNvSpPr/>
      </dsp:nvSpPr>
      <dsp:spPr>
        <a:xfrm>
          <a:off x="6326792" y="1412287"/>
          <a:ext cx="2635069" cy="86360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Внедрение </a:t>
          </a:r>
          <a:r>
            <a:rPr lang="ru-RU" sz="1600" kern="1200" dirty="0" err="1" smtClean="0">
              <a:latin typeface="+mj-lt"/>
            </a:rPr>
            <a:t>многофункциона-льной</a:t>
          </a:r>
          <a:r>
            <a:rPr lang="ru-RU" sz="1600" kern="1200" dirty="0" smtClean="0">
              <a:latin typeface="+mj-lt"/>
            </a:rPr>
            <a:t> карты </a:t>
          </a:r>
          <a:endParaRPr lang="uk-UA" sz="1600" kern="1200" dirty="0">
            <a:latin typeface="+mj-lt"/>
          </a:endParaRPr>
        </a:p>
      </dsp:txBody>
      <dsp:txXfrm>
        <a:off x="6758596" y="1412287"/>
        <a:ext cx="1771462" cy="863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7949-6D69-4339-811D-909298A20EF6}" type="datetimeFigureOut">
              <a:rPr lang="uk-UA" smtClean="0"/>
              <a:t>03.10.2013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0C45-87BA-466D-9A58-32BBF779FC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91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C45-87BA-466D-9A58-32BBF779FCCB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635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C45-87BA-466D-9A58-32BBF779FCC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35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2"/>
          <p:cNvSpPr>
            <a:spLocks noChangeArrowheads="1"/>
          </p:cNvSpPr>
          <p:nvPr/>
        </p:nvSpPr>
        <p:spPr bwMode="auto">
          <a:xfrm>
            <a:off x="8459788" y="6453188"/>
            <a:ext cx="5334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auto" hangingPunct="0">
              <a:spcAft>
                <a:spcPts val="0"/>
              </a:spcAft>
              <a:defRPr/>
            </a:pPr>
            <a:fld id="{14287C9B-F35B-4E82-B0AD-CD68A5F38D89}" type="slidenum">
              <a:rPr lang="en-GB" sz="1000">
                <a:latin typeface="+mn-lt"/>
              </a:rPr>
              <a:pPr algn="r" eaLnBrk="0" fontAlgn="auto" hangingPunct="0">
                <a:spcAft>
                  <a:spcPts val="0"/>
                </a:spcAft>
                <a:defRPr/>
              </a:pPr>
              <a:t>‹#›</a:t>
            </a:fld>
            <a:endParaRPr lang="en-GB" sz="1000">
              <a:latin typeface="+mn-lt"/>
            </a:endParaRP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1582738" y="1420813"/>
            <a:ext cx="7162800" cy="560387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82738" y="2338388"/>
            <a:ext cx="7180262" cy="508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7700" y="6273800"/>
            <a:ext cx="533400" cy="381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480CA38-2956-400D-A282-8F13A3B132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Rectangle 111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381750"/>
            <a:ext cx="8243888" cy="476250"/>
          </a:xfrm>
        </p:spPr>
        <p:txBody>
          <a:bodyPr anchorCtr="1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92F0F-A311-4186-A2D1-A61973476D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2438" y="1438275"/>
            <a:ext cx="1738312" cy="3213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82738" y="1438275"/>
            <a:ext cx="5067300" cy="3213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A94E-9DFA-4925-85BE-FD5A25B548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82738" y="2517775"/>
            <a:ext cx="6958012" cy="21336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uk-UA" noProof="0" smtClean="0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A17C-A630-4E7D-97D4-537E4B00B5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582738" y="2517775"/>
            <a:ext cx="6958012" cy="21336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uk-UA" noProof="0" smtClean="0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FB22-3864-41AB-B8A9-3516881F1D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82738" y="1438275"/>
            <a:ext cx="6958012" cy="321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BEDA-17E7-4B98-BA28-F995FEB101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25FB-5B76-4EA3-9DD5-F7FD059C0D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8AB9-851D-4458-B896-4834123C791A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6598-1312-4562-88AF-EDF9225936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C42B-C73B-476F-BCB6-B73E33B8B2C3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3CE9-23DA-4052-966C-5C999D0FF0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AB30-441B-41EB-9D8D-DC55833BF6BE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BF70-EBC2-4E13-A74D-6C85E61BEC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8A00-6B6D-44E6-8C0F-4036F0E3CBE3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0F83-685D-4A5F-A43D-7CC416CE9E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BA13A-CE76-4E8F-94AB-37DC1E3C5C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DE18-E6A6-4C3C-B98C-D94D78E12FE5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A6D3-616B-4B7C-A636-AFEB1F422C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816F-DC8B-45DA-8163-5550F53CF747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385A-E814-4657-991D-E5623CB3D0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775C-A73F-442D-840F-2F19031E3CCD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3FB3-03DC-443E-8FBA-CF12FC3791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5DE7-D03B-46E7-91D0-11E1C3AC7675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0B39-ABD3-440F-AC8A-902B37EB33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46A9-D164-48E7-AD81-C423695A4849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5E83-65B1-4290-933B-06C26223F9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72BA-2BD5-4A56-96B1-6C7894AB1EB6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98C4-D8EE-49AE-9EC4-AAB8E2B31E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D3EC-8DAA-43F1-987E-57410CF75221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9260-A909-4FF0-8E1D-3EBE079D43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632D-6D51-4DC2-B761-428014D909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2738" y="2517775"/>
            <a:ext cx="3402012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7150" y="2517775"/>
            <a:ext cx="3403600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C4104-3B2D-4519-8585-07FE4CF530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D19E-C64C-47DA-86C4-BE8AB85C95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4EB8-D1A6-4FA2-8437-60BEA68C00E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50B6-0559-4F7B-964D-49C514AD52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3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B144-D52F-45EB-BD7B-4A11DD3CE5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F50B-25E2-4B04-9C55-EED667F4DD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438275"/>
            <a:ext cx="6934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2738" y="2517775"/>
            <a:ext cx="69580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6A09C711-CBE5-4ED4-9EEA-62925538F2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pic>
        <p:nvPicPr>
          <p:cNvPr id="2053" name="Picture 5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8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pic>
        <p:nvPicPr>
          <p:cNvPr id="2055" name="Picture 5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715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2" name="Text Box 58"/>
          <p:cNvSpPr txBox="1">
            <a:spLocks noChangeArrowheads="1"/>
          </p:cNvSpPr>
          <p:nvPr/>
        </p:nvSpPr>
        <p:spPr bwMode="auto">
          <a:xfrm>
            <a:off x="107950" y="692150"/>
            <a:ext cx="719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1000">
                <a:solidFill>
                  <a:srgbClr val="5F3F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 Б У</a:t>
            </a: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8459788" y="6453188"/>
            <a:ext cx="5334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auto" hangingPunct="0">
              <a:spcAft>
                <a:spcPts val="0"/>
              </a:spcAft>
              <a:defRPr/>
            </a:pPr>
            <a:fld id="{B7D2DC5E-DC8F-4C9D-8887-14F182787E46}" type="slidenum">
              <a:rPr lang="en-GB" sz="1000">
                <a:latin typeface="+mn-lt"/>
              </a:rPr>
              <a:pPr algn="r" eaLnBrk="0" fontAlgn="auto" hangingPunct="0">
                <a:spcAft>
                  <a:spcPts val="0"/>
                </a:spcAft>
                <a:defRPr/>
              </a:pPr>
              <a:t>‹#›</a:t>
            </a:fld>
            <a:endParaRPr lang="en-GB" sz="1000">
              <a:latin typeface="+mn-lt"/>
            </a:endParaRPr>
          </a:p>
        </p:txBody>
      </p:sp>
      <p:sp>
        <p:nvSpPr>
          <p:cNvPr id="1035" name="Rectangle 61"/>
          <p:cNvSpPr>
            <a:spLocks noChangeArrowheads="1"/>
          </p:cNvSpPr>
          <p:nvPr/>
        </p:nvSpPr>
        <p:spPr bwMode="auto">
          <a:xfrm>
            <a:off x="250825" y="6381750"/>
            <a:ext cx="7993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uk-UA" sz="1400">
                <a:latin typeface="+mn-lt"/>
              </a:rPr>
              <a:t>www.bank.gov.ua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kumimoji="1"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778CCF-8F38-4471-A69F-3BA2BE10FE79}" type="datetimeFigureOut">
              <a:rPr lang="uk-UA"/>
              <a:pPr>
                <a:defRPr/>
              </a:pPr>
              <a:t>03.10.2013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266F01-6FBB-4DC4-AC61-32F92C2C2D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6.jp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563939" y="1341438"/>
            <a:ext cx="5111750" cy="309567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Стратегия развития национальной карточной системы Украины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4797425"/>
            <a:ext cx="4824412" cy="11525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dirty="0" smtClean="0">
                <a:solidFill>
                  <a:schemeClr val="tx1"/>
                </a:solidFill>
              </a:rPr>
              <a:t>ИННА ТЮТЮН</a:t>
            </a:r>
            <a:endParaRPr lang="uk-UA" sz="20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Заместитель директора Генерального департамента информационных технологий и платежных систем </a:t>
            </a:r>
            <a:endParaRPr lang="uk-UA" sz="2000" b="1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0" descr="logo-nsme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876925"/>
            <a:ext cx="1474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347864" y="404813"/>
            <a:ext cx="4176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НАЦ</a:t>
            </a:r>
            <a:r>
              <a:rPr lang="ru-RU" b="1" dirty="0" smtClean="0"/>
              <a:t>И</a:t>
            </a:r>
            <a:r>
              <a:rPr lang="uk-UA" b="1" dirty="0" smtClean="0"/>
              <a:t>ОНАЛЬНЫЙ </a:t>
            </a:r>
            <a:r>
              <a:rPr lang="uk-UA" b="1" dirty="0"/>
              <a:t>БАНК </a:t>
            </a:r>
            <a:r>
              <a:rPr lang="uk-UA" b="1" dirty="0" smtClean="0"/>
              <a:t>УКРАИНЫ</a:t>
            </a:r>
            <a:endParaRPr lang="uk-UA" b="1" dirty="0"/>
          </a:p>
        </p:txBody>
      </p:sp>
      <p:pic>
        <p:nvPicPr>
          <p:cNvPr id="5128" name="Рисунок 7" descr="Nacbank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0488" y="14061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563939" y="1341438"/>
            <a:ext cx="5111750" cy="30956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Инна Тютюн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4797425"/>
            <a:ext cx="4824412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Национальный банк Украины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Украина, к. Киев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ул. Институтская, 9 </a:t>
            </a:r>
            <a:endParaRPr lang="uk-UA" sz="2000" b="1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0" descr="logo-nsme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876925"/>
            <a:ext cx="1474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347864" y="404813"/>
            <a:ext cx="4176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НАЦ</a:t>
            </a:r>
            <a:r>
              <a:rPr lang="ru-RU" b="1" dirty="0" smtClean="0"/>
              <a:t>И</a:t>
            </a:r>
            <a:r>
              <a:rPr lang="uk-UA" b="1" dirty="0" smtClean="0"/>
              <a:t>ОНАЛЬНЫЙ </a:t>
            </a:r>
            <a:r>
              <a:rPr lang="uk-UA" b="1" dirty="0"/>
              <a:t>БАНК </a:t>
            </a:r>
            <a:r>
              <a:rPr lang="uk-UA" b="1" dirty="0" smtClean="0"/>
              <a:t>УКРАИНЫ</a:t>
            </a:r>
            <a:endParaRPr lang="uk-UA" b="1" dirty="0"/>
          </a:p>
        </p:txBody>
      </p:sp>
      <p:pic>
        <p:nvPicPr>
          <p:cNvPr id="5128" name="Рисунок 7" descr="Nacbank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0488" y="14061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751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87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640762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Глобальный мировой тренд – развитие национальных платежных систем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3951" y="5954927"/>
            <a:ext cx="1224136" cy="1440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12360" y="1268760"/>
            <a:ext cx="1080120" cy="1828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05442993"/>
              </p:ext>
            </p:extLst>
          </p:nvPr>
        </p:nvGraphicFramePr>
        <p:xfrm>
          <a:off x="179512" y="1397000"/>
          <a:ext cx="8784975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6453336"/>
            <a:ext cx="7200800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Использованы данные из открытых источников в сети Интернет</a:t>
            </a:r>
            <a:endParaRPr lang="uk-UA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87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99958" cy="9368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национальной платежной системы Украины – приоритетное направление 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4970" y="1770980"/>
            <a:ext cx="3384376" cy="33862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- Уменьшение затрат банковской системы на обслуживание платежных карт (98% операций </a:t>
            </a:r>
            <a:r>
              <a:rPr lang="ru-RU" sz="1900" dirty="0" err="1" smtClean="0">
                <a:solidFill>
                  <a:schemeClr val="tx1"/>
                </a:solidFill>
              </a:rPr>
              <a:t>совер-шается</a:t>
            </a:r>
            <a:r>
              <a:rPr lang="ru-RU" sz="1900" dirty="0" smtClean="0">
                <a:solidFill>
                  <a:schemeClr val="tx1"/>
                </a:solidFill>
              </a:rPr>
              <a:t> внутри страны)</a:t>
            </a:r>
          </a:p>
          <a:p>
            <a:pPr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- Увеличение объемов без-наличных платежей населения</a:t>
            </a:r>
          </a:p>
          <a:p>
            <a:pPr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- Использование технологий НСМЕП в государственных проектах  </a:t>
            </a:r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12368" y="3107704"/>
            <a:ext cx="1880603" cy="10080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3951" y="5954927"/>
            <a:ext cx="1224136" cy="1440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12360" y="1268760"/>
            <a:ext cx="1080120" cy="1828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00" y="1652464"/>
            <a:ext cx="3312368" cy="35047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Украина в мировом тренде развития безналичных платежей – инновационная модернизация национальной платежной системы НСМЕП на базе открытых международных стандартов</a:t>
            </a:r>
            <a:endParaRPr lang="uk-UA" sz="19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3951" y="5445224"/>
            <a:ext cx="8408529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Исходя из мирового опыта, доля национальных карточных платежных систем в общих безналичных розничных платежах составляет 30-40%. При достижении расчетов НСМЕП этого показателя, ежегодная экономия банковской системы на обслуживании платежных карт составит порядка 10-20 млн. долларов США.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692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051050" y="115888"/>
            <a:ext cx="6913562" cy="11528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Стратегическая программа развития безналичных платежей  в Украине на 2012-2014 годы – основные направления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3" descr="logo-nsme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353175"/>
            <a:ext cx="1474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5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8002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1827862"/>
              </p:ext>
            </p:extLst>
          </p:nvPr>
        </p:nvGraphicFramePr>
        <p:xfrm>
          <a:off x="395536" y="1397000"/>
          <a:ext cx="8568951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267745" y="115888"/>
            <a:ext cx="6696868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Модернизация НСМЕП – этапы реализации Стратегической программы</a:t>
            </a: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3" descr="logo-nsme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353175"/>
            <a:ext cx="1474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3025525"/>
              </p:ext>
            </p:extLst>
          </p:nvPr>
        </p:nvGraphicFramePr>
        <p:xfrm>
          <a:off x="323528" y="1196752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3"/>
            <a:ext cx="1944216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9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51837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Перспективы НСМЕП как процессингового центра 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9390921"/>
              </p:ext>
            </p:extLst>
          </p:nvPr>
        </p:nvGraphicFramePr>
        <p:xfrm>
          <a:off x="179512" y="1397000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1" name="Рисунок 8" descr="imagesCAZ5XA0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916113"/>
            <a:ext cx="1439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9" descr="imagesCALDD1B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916113"/>
            <a:ext cx="15128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10" descr="imagesCAPICGMC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1916113"/>
            <a:ext cx="1295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1" descr="imagesCAQDIMMP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1916113"/>
            <a:ext cx="15128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2" descr="imagesCAUSNQDC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1916113"/>
            <a:ext cx="1439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9388" y="3860800"/>
            <a:ext cx="1439862" cy="2376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uk-UA" sz="16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Обслужива-ние</a:t>
            </a:r>
            <a:r>
              <a:rPr lang="ru-RU" sz="1600" dirty="0" smtClean="0">
                <a:solidFill>
                  <a:schemeClr val="tx1"/>
                </a:solidFill>
              </a:rPr>
              <a:t> платеж-</a:t>
            </a:r>
            <a:r>
              <a:rPr lang="ru-RU" sz="1600" dirty="0" err="1" smtClean="0">
                <a:solidFill>
                  <a:schemeClr val="tx1"/>
                </a:solidFill>
              </a:rPr>
              <a:t>ных</a:t>
            </a:r>
            <a:r>
              <a:rPr lang="ru-RU" sz="1600" dirty="0" smtClean="0">
                <a:solidFill>
                  <a:schemeClr val="tx1"/>
                </a:solidFill>
              </a:rPr>
              <a:t> устройств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Авторизация</a:t>
            </a:r>
            <a:endParaRPr lang="uk-UA" sz="16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Клиринг и расчеты</a:t>
            </a:r>
            <a:endParaRPr lang="uk-UA" sz="1600" dirty="0"/>
          </a:p>
          <a:p>
            <a:pPr algn="ctr">
              <a:buFont typeface="Arial" pitchFamily="34" charset="0"/>
              <a:buChar char="•"/>
              <a:defRPr/>
            </a:pPr>
            <a:endParaRPr lang="uk-UA" sz="1600" dirty="0"/>
          </a:p>
          <a:p>
            <a:pPr algn="ctr">
              <a:buFont typeface="Arial" pitchFamily="34" charset="0"/>
              <a:buChar char="•"/>
              <a:defRPr/>
            </a:pPr>
            <a:endParaRPr lang="uk-UA" sz="1600" dirty="0"/>
          </a:p>
          <a:p>
            <a:pPr algn="ctr">
              <a:buFont typeface="Arial" pitchFamily="34" charset="0"/>
              <a:buChar char="•"/>
              <a:defRPr/>
            </a:pPr>
            <a:endParaRPr lang="uk-UA" sz="1600" dirty="0"/>
          </a:p>
          <a:p>
            <a:pPr algn="ctr">
              <a:defRPr/>
            </a:pPr>
            <a:endParaRPr lang="uk-UA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19250" y="3860800"/>
            <a:ext cx="1512888" cy="2376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sz="1600" dirty="0" smtClean="0"/>
              <a:t> </a:t>
            </a:r>
            <a:r>
              <a:rPr lang="ru-RU" sz="1600" dirty="0" smtClean="0"/>
              <a:t>Развитие сети платежных устройств </a:t>
            </a:r>
            <a:r>
              <a:rPr lang="uk-UA" sz="1600" dirty="0" smtClean="0"/>
              <a:t>НСМЕП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uk-UA" sz="1600" dirty="0" smtClean="0"/>
              <a:t> </a:t>
            </a:r>
            <a:r>
              <a:rPr lang="ru-RU" sz="1600" dirty="0" smtClean="0"/>
              <a:t>Расчеты</a:t>
            </a:r>
            <a:r>
              <a:rPr lang="uk-UA" sz="1600" dirty="0" smtClean="0"/>
              <a:t> с </a:t>
            </a:r>
            <a:r>
              <a:rPr lang="ru-RU" sz="1600" dirty="0" smtClean="0"/>
              <a:t>торговцам</a:t>
            </a:r>
            <a:r>
              <a:rPr lang="uk-UA" sz="1600" dirty="0" smtClean="0"/>
              <a:t>и</a:t>
            </a:r>
            <a:endParaRPr lang="en-US" sz="1600" dirty="0" smtClean="0"/>
          </a:p>
          <a:p>
            <a:pPr algn="ctr">
              <a:defRPr/>
            </a:pPr>
            <a:endParaRPr lang="uk-UA" sz="1600" dirty="0" smtClean="0"/>
          </a:p>
          <a:p>
            <a:pPr algn="ctr">
              <a:defRPr/>
            </a:pPr>
            <a:endParaRPr lang="uk-UA" sz="1600" dirty="0"/>
          </a:p>
          <a:p>
            <a:pPr algn="ctr">
              <a:defRPr/>
            </a:pPr>
            <a:r>
              <a:rPr lang="uk-UA" sz="1600" dirty="0" smtClean="0"/>
              <a:t> </a:t>
            </a:r>
            <a:endParaRPr lang="uk-UA" sz="1600" dirty="0"/>
          </a:p>
          <a:p>
            <a:pPr algn="ctr">
              <a:defRPr/>
            </a:pPr>
            <a:r>
              <a:rPr lang="uk-UA" sz="160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2138" y="3860800"/>
            <a:ext cx="1439862" cy="2376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Управление рисками </a:t>
            </a:r>
            <a:r>
              <a:rPr lang="ru-RU" sz="1600" dirty="0" err="1" smtClean="0"/>
              <a:t>фро</a:t>
            </a:r>
            <a:r>
              <a:rPr lang="ru-RU" sz="1600" dirty="0" smtClean="0"/>
              <a:t>-да – </a:t>
            </a:r>
            <a:r>
              <a:rPr lang="ru-RU" sz="1600" dirty="0" err="1" smtClean="0"/>
              <a:t>внедре-ние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автома-тизированной</a:t>
            </a:r>
            <a:r>
              <a:rPr lang="ru-RU" sz="1600" dirty="0" smtClean="0"/>
              <a:t> системы мониторинга </a:t>
            </a:r>
            <a:r>
              <a:rPr lang="ru-RU" sz="1600" dirty="0" err="1" smtClean="0"/>
              <a:t>мошенничес</a:t>
            </a:r>
            <a:r>
              <a:rPr lang="ru-RU" sz="1600" dirty="0" smtClean="0"/>
              <a:t>-ких операций</a:t>
            </a:r>
            <a:endParaRPr lang="uk-UA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uk-UA" sz="1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860800"/>
            <a:ext cx="1439863" cy="2376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Стратегия бренда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Определе-ние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корпора-тивного</a:t>
            </a:r>
            <a:r>
              <a:rPr lang="ru-RU" sz="1600" dirty="0" smtClean="0">
                <a:solidFill>
                  <a:schemeClr val="tx1"/>
                </a:solidFill>
              </a:rPr>
              <a:t> стиля бренда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Популяри-зация</a:t>
            </a:r>
            <a:r>
              <a:rPr lang="ru-RU" sz="1600" dirty="0" smtClean="0">
                <a:solidFill>
                  <a:schemeClr val="tx1"/>
                </a:solidFill>
              </a:rPr>
              <a:t> бренда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uk-UA" sz="1600" dirty="0"/>
          </a:p>
          <a:p>
            <a:pPr algn="ctr">
              <a:defRPr/>
            </a:pPr>
            <a:endParaRPr lang="uk-UA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1863" y="3860800"/>
            <a:ext cx="1368425" cy="2376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Клиентская поддержка (</a:t>
            </a:r>
            <a:r>
              <a:rPr lang="en-US" sz="1600" dirty="0" smtClean="0"/>
              <a:t>Call Center)</a:t>
            </a:r>
            <a:endParaRPr lang="ru-RU" sz="1600" dirty="0" smtClean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 </a:t>
            </a:r>
            <a:r>
              <a:rPr lang="ru-RU" sz="1600" dirty="0" err="1" smtClean="0"/>
              <a:t>Биллинг</a:t>
            </a:r>
            <a:r>
              <a:rPr lang="ru-RU" sz="1600" dirty="0" smtClean="0"/>
              <a:t> и расчеты</a:t>
            </a:r>
          </a:p>
          <a:p>
            <a:pPr algn="ctr">
              <a:defRPr/>
            </a:pPr>
            <a:endParaRPr lang="en-US" sz="1600" dirty="0" smtClean="0"/>
          </a:p>
          <a:p>
            <a:pPr algn="ctr">
              <a:defRPr/>
            </a:pPr>
            <a:endParaRPr lang="uk-UA" sz="1600" dirty="0"/>
          </a:p>
          <a:p>
            <a:pPr algn="ctr">
              <a:buFont typeface="Arial" pitchFamily="34" charset="0"/>
              <a:buChar char="•"/>
              <a:defRPr/>
            </a:pPr>
            <a:endParaRPr lang="uk-UA" sz="1600" dirty="0"/>
          </a:p>
          <a:p>
            <a:pPr algn="ctr">
              <a:defRPr/>
            </a:pPr>
            <a:endParaRPr lang="uk-UA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80288" y="3860800"/>
            <a:ext cx="1584325" cy="2376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Развитие продуктовой линейки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 </a:t>
            </a:r>
            <a:r>
              <a:rPr lang="ru-RU" sz="1600" dirty="0" smtClean="0"/>
              <a:t>Создание программ лояльности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 </a:t>
            </a:r>
            <a:r>
              <a:rPr lang="ru-RU" sz="1600" dirty="0" smtClean="0"/>
              <a:t>Совместные проекты с участниками рынка</a:t>
            </a:r>
            <a:endParaRPr lang="uk-UA" sz="1600" dirty="0"/>
          </a:p>
        </p:txBody>
      </p:sp>
      <p:pic>
        <p:nvPicPr>
          <p:cNvPr id="9232" name="Рисунок 20" descr="imagesCAGDSJRV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1916113"/>
            <a:ext cx="1439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51837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Перспективы НСМЕП как процессингового центра  - развитие дистанционных каналов обслуживания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09049820"/>
              </p:ext>
            </p:extLst>
          </p:nvPr>
        </p:nvGraphicFramePr>
        <p:xfrm>
          <a:off x="179512" y="1397000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9388" y="3140968"/>
            <a:ext cx="2592412" cy="3456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uk-UA" sz="16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Предоставление круглосуточной технической и консультационной поддержки сотрудникам банков – участников НСМЕП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Предоставление круглосуточной клиентской поддержки держателям карт</a:t>
            </a:r>
            <a:endParaRPr lang="uk-UA" sz="1600" dirty="0"/>
          </a:p>
          <a:p>
            <a:pPr algn="ctr">
              <a:defRPr/>
            </a:pPr>
            <a:endParaRPr lang="uk-UA" sz="1600" dirty="0"/>
          </a:p>
          <a:p>
            <a:pPr algn="ctr">
              <a:buFont typeface="Arial" pitchFamily="34" charset="0"/>
              <a:buChar char="•"/>
              <a:defRPr/>
            </a:pPr>
            <a:endParaRPr lang="uk-UA" sz="1600" dirty="0"/>
          </a:p>
          <a:p>
            <a:pPr algn="ctr">
              <a:defRPr/>
            </a:pPr>
            <a:endParaRPr lang="uk-UA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3140968"/>
            <a:ext cx="3096344" cy="3456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</a:t>
            </a:r>
            <a:r>
              <a:rPr lang="ru-RU" sz="1500" dirty="0" smtClean="0"/>
              <a:t>Дистанционное управление счетом через Интернет – платежи, переводы средств между счетами, управление транзакционными лимитами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500" dirty="0"/>
              <a:t> </a:t>
            </a:r>
            <a:r>
              <a:rPr lang="ru-RU" sz="1500" dirty="0" smtClean="0"/>
              <a:t>Обеспечение безопасности данных пользователя – дополни-тельная аутентификация при </a:t>
            </a:r>
            <a:r>
              <a:rPr lang="ru-RU" sz="1500" dirty="0" err="1" smtClean="0"/>
              <a:t>помо</a:t>
            </a:r>
            <a:r>
              <a:rPr lang="ru-RU" sz="1500" dirty="0" smtClean="0"/>
              <a:t>-щи одноразового пароля, </a:t>
            </a:r>
            <a:r>
              <a:rPr lang="ru-RU" sz="1500" dirty="0" err="1" smtClean="0"/>
              <a:t>генери-руемого</a:t>
            </a:r>
            <a:r>
              <a:rPr lang="ru-RU" sz="1500" dirty="0" smtClean="0"/>
              <a:t> клиентским приложением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500" dirty="0"/>
              <a:t> </a:t>
            </a:r>
            <a:r>
              <a:rPr lang="ru-RU" sz="1500" dirty="0" smtClean="0"/>
              <a:t>генерация </a:t>
            </a:r>
            <a:r>
              <a:rPr lang="ru-RU" sz="1500" dirty="0" err="1" smtClean="0"/>
              <a:t>мидлетом</a:t>
            </a:r>
            <a:r>
              <a:rPr lang="ru-RU" sz="1500" dirty="0" smtClean="0"/>
              <a:t> /</a:t>
            </a:r>
            <a:r>
              <a:rPr lang="ru-RU" sz="1500" dirty="0" err="1" smtClean="0"/>
              <a:t>прило-жением</a:t>
            </a:r>
            <a:r>
              <a:rPr lang="ru-RU" sz="1500" dirty="0" smtClean="0"/>
              <a:t> мобильного телефона/ смартфона одноразовых паролей для аутентификации  в Интернет-банкинге </a:t>
            </a:r>
            <a:endParaRPr lang="uk-UA" sz="1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3140968"/>
            <a:ext cx="2880320" cy="3456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Дистанционное управление счетом через </a:t>
            </a:r>
            <a:r>
              <a:rPr lang="ru-RU" sz="1600" dirty="0" smtClean="0"/>
              <a:t>мобильный телефон </a:t>
            </a:r>
            <a:r>
              <a:rPr lang="ru-RU" sz="1600" dirty="0"/>
              <a:t>– платежи, переводы средств между счетами, управление транзакционными </a:t>
            </a:r>
            <a:r>
              <a:rPr lang="ru-RU" sz="1600" dirty="0" smtClean="0"/>
              <a:t>лимитами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 </a:t>
            </a:r>
            <a:r>
              <a:rPr lang="ru-RU" sz="1600" dirty="0" smtClean="0"/>
              <a:t>Обеспечение безопасности данных пользователя – по ПИН-коду приложения, размещенного на мобильном телефоне/смартфоне/</a:t>
            </a:r>
            <a:r>
              <a:rPr lang="ru-RU" sz="1600" dirty="0" err="1" smtClean="0"/>
              <a:t>планше</a:t>
            </a:r>
            <a:r>
              <a:rPr lang="ru-RU" sz="1600" dirty="0" smtClean="0"/>
              <a:t>-те, использование  </a:t>
            </a:r>
            <a:r>
              <a:rPr lang="ru-RU" sz="1600" dirty="0" err="1" smtClean="0"/>
              <a:t>одноразо-вого</a:t>
            </a:r>
            <a:r>
              <a:rPr lang="ru-RU" sz="1600" dirty="0" smtClean="0"/>
              <a:t> пароля, генерируемого клиентским приложением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6237"/>
            <a:ext cx="1961913" cy="1334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90727"/>
            <a:ext cx="1972652" cy="1330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43421"/>
            <a:ext cx="1944216" cy="12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6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323529" y="188913"/>
            <a:ext cx="8496622" cy="1223863"/>
          </a:xfrm>
        </p:spPr>
        <p:txBody>
          <a:bodyPr/>
          <a:lstStyle/>
          <a:p>
            <a:pPr eaLnBrk="1" hangingPunct="1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Использование технологий НСМЕП в государственных проектах 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66846227"/>
              </p:ext>
            </p:extLst>
          </p:nvPr>
        </p:nvGraphicFramePr>
        <p:xfrm>
          <a:off x="179512" y="1397000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9388" y="3789040"/>
            <a:ext cx="2808436" cy="27363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Создание маршрутизатора и расчетного центра учетной системы использования социальных льгот, компенсаций и дотаций</a:t>
            </a:r>
          </a:p>
          <a:p>
            <a:pPr algn="ctr">
              <a:defRPr/>
            </a:pPr>
            <a:endParaRPr lang="uk-UA" sz="16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</a:t>
            </a:r>
            <a:r>
              <a:rPr lang="ru-RU" sz="1600" dirty="0" smtClean="0"/>
              <a:t>Возможность выплаты </a:t>
            </a:r>
            <a:r>
              <a:rPr lang="ru-RU" sz="1600" dirty="0" smtClean="0"/>
              <a:t>пенсий,  стипендий и социальной помощи на карты НСМЕП</a:t>
            </a:r>
          </a:p>
          <a:p>
            <a:pPr algn="ctr">
              <a:defRPr/>
            </a:pPr>
            <a:endParaRPr lang="uk-UA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3789040"/>
            <a:ext cx="2617440" cy="2736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sz="1500" dirty="0"/>
              <a:t> </a:t>
            </a:r>
            <a:r>
              <a:rPr lang="ru-RU" sz="1600" dirty="0" smtClean="0"/>
              <a:t>Возможность</a:t>
            </a:r>
            <a:r>
              <a:rPr lang="uk-UA" sz="1600" dirty="0" smtClean="0"/>
              <a:t> в</a:t>
            </a:r>
            <a:r>
              <a:rPr lang="ru-RU" sz="1600" dirty="0" err="1" smtClean="0"/>
              <a:t>ыпуска</a:t>
            </a:r>
            <a:r>
              <a:rPr lang="ru-RU" sz="1600" dirty="0" smtClean="0"/>
              <a:t> </a:t>
            </a:r>
            <a:r>
              <a:rPr lang="ru-RU" sz="1600" dirty="0" smtClean="0"/>
              <a:t>студентам учебных заведений Украины чиповых карт НСМЕП с нефинансовым приложением – </a:t>
            </a:r>
            <a:r>
              <a:rPr lang="ru-RU" sz="1600" dirty="0" err="1" smtClean="0"/>
              <a:t>студенчес</a:t>
            </a:r>
            <a:r>
              <a:rPr lang="ru-RU" sz="1600" dirty="0" smtClean="0"/>
              <a:t>-ким билетом (проект находится в стадии разработки совместно с Министерством образования</a:t>
            </a:r>
            <a:r>
              <a:rPr lang="ru-RU" sz="1600" dirty="0" smtClean="0"/>
              <a:t>)</a:t>
            </a:r>
            <a:endParaRPr lang="uk-UA" sz="1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5605264" y="3789040"/>
            <a:ext cx="3287216" cy="27363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</a:t>
            </a:r>
            <a:r>
              <a:rPr lang="ru-RU" sz="1500" dirty="0" smtClean="0"/>
              <a:t>Система сбора и хранения данных регистраторов расчетных операций – с 01.01.2014 каждый РРО страны должен передавать в Министерство информацию о совершенных</a:t>
            </a:r>
            <a:endParaRPr lang="en-US" sz="1500" dirty="0" smtClean="0"/>
          </a:p>
          <a:p>
            <a:pPr algn="ctr">
              <a:defRPr/>
            </a:pPr>
            <a:r>
              <a:rPr lang="ru-RU" sz="1500" dirty="0" smtClean="0"/>
              <a:t> операциях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500" dirty="0" smtClean="0"/>
              <a:t> </a:t>
            </a:r>
            <a:r>
              <a:rPr lang="ru-RU" sz="1500" dirty="0" smtClean="0"/>
              <a:t>При дополнительном оснащении РРО </a:t>
            </a:r>
            <a:r>
              <a:rPr lang="ru-RU" sz="1500" dirty="0" err="1" smtClean="0"/>
              <a:t>кардридером</a:t>
            </a:r>
            <a:r>
              <a:rPr lang="ru-RU" sz="1500" dirty="0" smtClean="0"/>
              <a:t> и ПИН-</a:t>
            </a:r>
            <a:r>
              <a:rPr lang="ru-RU" sz="1500" dirty="0" err="1" smtClean="0"/>
              <a:t>падом</a:t>
            </a:r>
            <a:r>
              <a:rPr lang="ru-RU" sz="1500" dirty="0" smtClean="0"/>
              <a:t>, </a:t>
            </a:r>
            <a:r>
              <a:rPr lang="ru-RU" sz="1500" dirty="0" err="1" smtClean="0"/>
              <a:t>кас-совый</a:t>
            </a:r>
            <a:r>
              <a:rPr lang="ru-RU" sz="1500" dirty="0" smtClean="0"/>
              <a:t> аппарат можно использовать как платежный </a:t>
            </a:r>
            <a:r>
              <a:rPr lang="ru-RU" sz="1500" dirty="0" smtClean="0"/>
              <a:t>терминал</a:t>
            </a:r>
            <a:endParaRPr lang="en-US" sz="1500" dirty="0" smtClean="0"/>
          </a:p>
          <a:p>
            <a:pPr algn="ctr">
              <a:defRPr/>
            </a:pPr>
            <a:endParaRPr lang="ru-RU" sz="1500" dirty="0" smtClean="0"/>
          </a:p>
        </p:txBody>
      </p:sp>
      <p:pic>
        <p:nvPicPr>
          <p:cNvPr id="10250" name="Рисунок 17" descr="1125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700213"/>
            <a:ext cx="21605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21" descr="imagesCABNSWK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7339" y="1700213"/>
            <a:ext cx="24479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22" descr="imagesCARAUPA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1628775"/>
            <a:ext cx="2143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51837" cy="1368425"/>
          </a:xfrm>
        </p:spPr>
        <p:txBody>
          <a:bodyPr/>
          <a:lstStyle/>
          <a:p>
            <a:pPr eaLnBrk="1" hangingPunct="1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НСМЕП –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планы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5207049"/>
              </p:ext>
            </p:extLst>
          </p:nvPr>
        </p:nvGraphicFramePr>
        <p:xfrm>
          <a:off x="179512" y="1397001"/>
          <a:ext cx="8964488" cy="368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9388" y="3645024"/>
            <a:ext cx="2088356" cy="2952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Ориентация на индивидуальные услуги для клиентов и участников НСМЕП</a:t>
            </a:r>
          </a:p>
          <a:p>
            <a:pPr algn="ctr">
              <a:defRPr/>
            </a:pPr>
            <a:endParaRPr lang="ru-RU" sz="1600" dirty="0" smtClean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 </a:t>
            </a:r>
            <a:r>
              <a:rPr lang="ru-RU" sz="1600" dirty="0" smtClean="0"/>
              <a:t>Индивидуальный подход при </a:t>
            </a:r>
            <a:r>
              <a:rPr lang="ru-RU" sz="1600" dirty="0" err="1" smtClean="0"/>
              <a:t>подклю-чении</a:t>
            </a:r>
            <a:r>
              <a:rPr lang="ru-RU" sz="1600" dirty="0" smtClean="0"/>
              <a:t> банков</a:t>
            </a:r>
          </a:p>
          <a:p>
            <a:pPr algn="ctr">
              <a:defRPr/>
            </a:pPr>
            <a:endParaRPr lang="ru-RU" sz="1600" dirty="0" smtClean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 </a:t>
            </a:r>
            <a:r>
              <a:rPr lang="ru-RU" sz="1600" dirty="0" smtClean="0"/>
              <a:t>Удовлетворение нужд </a:t>
            </a:r>
            <a:r>
              <a:rPr lang="ru-RU" sz="1600" dirty="0" err="1" smtClean="0"/>
              <a:t>картодержа-телей</a:t>
            </a:r>
            <a:r>
              <a:rPr lang="ru-RU" sz="1600" dirty="0" smtClean="0"/>
              <a:t> </a:t>
            </a:r>
            <a:endParaRPr lang="uk-UA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3645024"/>
            <a:ext cx="2160239" cy="2952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sz="1600" dirty="0" smtClean="0"/>
              <a:t> </a:t>
            </a:r>
            <a:r>
              <a:rPr lang="ru-RU" sz="1600" dirty="0" smtClean="0"/>
              <a:t>Электронная коммерция</a:t>
            </a:r>
          </a:p>
          <a:p>
            <a:pPr algn="ctr">
              <a:defRPr/>
            </a:pPr>
            <a:endParaRPr lang="uk-UA" sz="1600" dirty="0" smtClean="0"/>
          </a:p>
          <a:p>
            <a:pPr algn="ctr">
              <a:buFont typeface="Arial" pitchFamily="34" charset="0"/>
              <a:buChar char="•"/>
              <a:defRPr/>
            </a:pPr>
            <a:r>
              <a:rPr lang="uk-UA" sz="1600" dirty="0" smtClean="0"/>
              <a:t> </a:t>
            </a:r>
            <a:r>
              <a:rPr lang="ru-RU" sz="1600" dirty="0" smtClean="0"/>
              <a:t>Бесконтактные </a:t>
            </a:r>
            <a:r>
              <a:rPr lang="ru-RU" sz="1600" dirty="0" err="1" smtClean="0"/>
              <a:t>пла-тежи</a:t>
            </a:r>
            <a:r>
              <a:rPr lang="ru-RU" sz="1600" dirty="0" smtClean="0"/>
              <a:t> </a:t>
            </a:r>
            <a:r>
              <a:rPr lang="uk-UA" sz="1600" dirty="0" smtClean="0"/>
              <a:t>(</a:t>
            </a:r>
            <a:r>
              <a:rPr lang="en-US" sz="1600" dirty="0" smtClean="0"/>
              <a:t>NFC </a:t>
            </a:r>
            <a:r>
              <a:rPr lang="ru-RU" sz="1600" dirty="0" smtClean="0"/>
              <a:t>технологии)</a:t>
            </a:r>
          </a:p>
          <a:p>
            <a:pPr algn="ctr">
              <a:defRPr/>
            </a:pPr>
            <a:endParaRPr lang="ru-RU" sz="1600" dirty="0" smtClean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Внедрение </a:t>
            </a:r>
            <a:r>
              <a:rPr lang="en-US" sz="1600" dirty="0" smtClean="0"/>
              <a:t>QR</a:t>
            </a:r>
            <a:r>
              <a:rPr lang="ru-RU" sz="1600" dirty="0" smtClean="0"/>
              <a:t>-кодов как средства платежа</a:t>
            </a:r>
          </a:p>
          <a:p>
            <a:pPr algn="ctr">
              <a:defRPr/>
            </a:pPr>
            <a:endParaRPr lang="uk-UA" sz="1600" dirty="0" smtClean="0"/>
          </a:p>
          <a:p>
            <a:pPr algn="ctr">
              <a:buFont typeface="Arial" pitchFamily="34" charset="0"/>
              <a:buChar char="•"/>
              <a:defRPr/>
            </a:pPr>
            <a:r>
              <a:rPr lang="uk-UA" sz="1600" dirty="0" smtClean="0"/>
              <a:t> </a:t>
            </a:r>
            <a:r>
              <a:rPr lang="ru-RU" sz="1600" dirty="0" smtClean="0"/>
              <a:t>Мобильные платеж-</a:t>
            </a:r>
            <a:r>
              <a:rPr lang="ru-RU" sz="1600" dirty="0" err="1" smtClean="0"/>
              <a:t>ные</a:t>
            </a:r>
            <a:r>
              <a:rPr lang="ru-RU" sz="1600" dirty="0" smtClean="0"/>
              <a:t> приложения  </a:t>
            </a:r>
          </a:p>
          <a:p>
            <a:pPr algn="ctr">
              <a:defRPr/>
            </a:pPr>
            <a:r>
              <a:rPr lang="uk-UA" sz="1600" dirty="0" smtClean="0"/>
              <a:t> </a:t>
            </a:r>
            <a:endParaRPr lang="uk-UA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3645024"/>
            <a:ext cx="2088232" cy="2952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 smtClean="0"/>
              <a:t> Участие Платежной организации НСМЕП в качестве </a:t>
            </a:r>
            <a:r>
              <a:rPr lang="ru-RU" sz="1600" dirty="0" err="1" smtClean="0"/>
              <a:t>интегра</a:t>
            </a:r>
            <a:r>
              <a:rPr lang="ru-RU" sz="1600" dirty="0" smtClean="0"/>
              <a:t>-тора (в том числе технологического) при создании партнерских сетей и программ лояльности между участниками рынка</a:t>
            </a:r>
          </a:p>
          <a:p>
            <a:pPr algn="ctr">
              <a:buFont typeface="Arial" pitchFamily="34" charset="0"/>
              <a:buChar char="•"/>
              <a:defRPr/>
            </a:pPr>
            <a:endParaRPr lang="uk-UA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3645025"/>
            <a:ext cx="2232248" cy="2952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sz="1500" dirty="0" smtClean="0"/>
              <a:t> </a:t>
            </a:r>
            <a:r>
              <a:rPr lang="ru-RU" sz="1500" dirty="0"/>
              <a:t> </a:t>
            </a:r>
            <a:r>
              <a:rPr lang="ru-RU" sz="1500" dirty="0" smtClean="0"/>
              <a:t>Использование </a:t>
            </a:r>
            <a:r>
              <a:rPr lang="ru-RU" sz="1500" dirty="0" err="1" smtClean="0"/>
              <a:t>функ-циональных</a:t>
            </a:r>
            <a:r>
              <a:rPr lang="ru-RU" sz="1500" dirty="0" smtClean="0"/>
              <a:t> </a:t>
            </a:r>
            <a:r>
              <a:rPr lang="ru-RU" sz="1500" dirty="0" err="1" smtClean="0"/>
              <a:t>возможнос-тей</a:t>
            </a:r>
            <a:r>
              <a:rPr lang="ru-RU" sz="1500" dirty="0" smtClean="0"/>
              <a:t> смарт-карты НСМЕП – возможность записи на чип нефинансовых при-</a:t>
            </a:r>
            <a:r>
              <a:rPr lang="ru-RU" sz="1500" dirty="0" err="1" smtClean="0"/>
              <a:t>ложений</a:t>
            </a:r>
            <a:r>
              <a:rPr lang="ru-RU" sz="1500" dirty="0" smtClean="0"/>
              <a:t> – </a:t>
            </a:r>
            <a:r>
              <a:rPr lang="ru-RU" sz="1500" dirty="0" err="1" smtClean="0"/>
              <a:t>идентифика-ционных</a:t>
            </a:r>
            <a:r>
              <a:rPr lang="ru-RU" sz="1500" dirty="0" smtClean="0"/>
              <a:t>, транспортных, медицинских, </a:t>
            </a:r>
            <a:r>
              <a:rPr lang="ru-RU" sz="1500" dirty="0" err="1" smtClean="0"/>
              <a:t>социаль-ных</a:t>
            </a:r>
            <a:r>
              <a:rPr lang="ru-RU" sz="1500" dirty="0" smtClean="0"/>
              <a:t>;  возможность учета бонусных баллов/ </a:t>
            </a:r>
            <a:r>
              <a:rPr lang="ru-RU" sz="1500" dirty="0" err="1" smtClean="0"/>
              <a:t>юни-тов</a:t>
            </a:r>
            <a:r>
              <a:rPr lang="ru-RU" sz="1500" dirty="0" smtClean="0"/>
              <a:t> при использовании карты в программе лояльности</a:t>
            </a:r>
            <a:endParaRPr lang="uk-UA" sz="1600" dirty="0"/>
          </a:p>
        </p:txBody>
      </p:sp>
      <p:pic>
        <p:nvPicPr>
          <p:cNvPr id="11273" name="Рисунок 19" descr="imagesCAWYRTM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628775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23" descr="imagesCA71K4F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8825" y="1556792"/>
            <a:ext cx="172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2" descr="imagesCA2TQQLU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1568994"/>
            <a:ext cx="1957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68022"/>
            <a:ext cx="1525698" cy="1079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hablon_NBU_ua  3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AEAEA"/>
      </a:accent1>
      <a:accent2>
        <a:srgbClr val="969696"/>
      </a:accent2>
      <a:accent3>
        <a:srgbClr val="FFFFFF"/>
      </a:accent3>
      <a:accent4>
        <a:srgbClr val="2A2A00"/>
      </a:accent4>
      <a:accent5>
        <a:srgbClr val="F3F3F3"/>
      </a:accent5>
      <a:accent6>
        <a:srgbClr val="878787"/>
      </a:accent6>
      <a:hlink>
        <a:srgbClr val="5F5F5F"/>
      </a:hlink>
      <a:folHlink>
        <a:srgbClr val="CBCBCB"/>
      </a:folHlink>
    </a:clrScheme>
    <a:fontScheme name="shablon_NBU_u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4E4AA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79388" marR="0" indent="0" algn="just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A60000"/>
          </a:buClr>
          <a:buSzPct val="90000"/>
          <a:buFont typeface="Wingdings" pitchFamily="2" charset="2"/>
          <a:buNone/>
          <a:tabLst>
            <a:tab pos="7265988" algn="l"/>
          </a:tabLst>
          <a:defRPr kumimoji="1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4E4AA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79388" marR="0" indent="0" algn="just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A60000"/>
          </a:buClr>
          <a:buSzPct val="90000"/>
          <a:buFont typeface="Wingdings" pitchFamily="2" charset="2"/>
          <a:buNone/>
          <a:tabLst>
            <a:tab pos="7265988" algn="l"/>
          </a:tabLst>
          <a:defRPr kumimoji="1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ablon_NBU_ua 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NBU_ua 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NBU_ua 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NBU_ua  4">
        <a:dk1>
          <a:srgbClr val="333300"/>
        </a:dk1>
        <a:lt1>
          <a:srgbClr val="00FFCC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AAFFE2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3590</TotalTime>
  <Words>981</Words>
  <Application>Microsoft Office PowerPoint</Application>
  <PresentationFormat>Экран (4:3)</PresentationFormat>
  <Paragraphs>123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Тема1</vt:lpstr>
      <vt:lpstr>Тема Office</vt:lpstr>
      <vt:lpstr>Стратегия развития национальной карточной системы Украины</vt:lpstr>
      <vt:lpstr>Глобальный мировой тренд – развитие национальных платежных систем</vt:lpstr>
      <vt:lpstr>Развитие национальной платежной системы Украины – приоритетное направление  </vt:lpstr>
      <vt:lpstr>Стратегическая программа развития безналичных платежей  в Украине на 2012-2014 годы – основные направления</vt:lpstr>
      <vt:lpstr>Модернизация НСМЕП – этапы реализации Стратегической программы</vt:lpstr>
      <vt:lpstr>Перспективы НСМЕП как процессингового центра </vt:lpstr>
      <vt:lpstr>Перспективы НСМЕП как процессингового центра  - развитие дистанционных каналов обслуживания</vt:lpstr>
      <vt:lpstr>Использование технологий НСМЕП в государственных проектах  </vt:lpstr>
      <vt:lpstr>НСМЕП – планы развития</vt:lpstr>
      <vt:lpstr>Благодарю за внимание!  Инна Тютюн</vt:lpstr>
    </vt:vector>
  </TitlesOfParts>
  <Company>National Bank of Ukraine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Система Масових Електронних Платежів   на базі відкритих міжнародних стандартів НСМЕП</dc:title>
  <dc:creator>m96143</dc:creator>
  <cp:lastModifiedBy>Валерія Констянтинівна Діденко</cp:lastModifiedBy>
  <cp:revision>258</cp:revision>
  <cp:lastPrinted>2013-10-03T07:00:26Z</cp:lastPrinted>
  <dcterms:created xsi:type="dcterms:W3CDTF">2013-09-03T11:58:12Z</dcterms:created>
  <dcterms:modified xsi:type="dcterms:W3CDTF">2013-10-03T14:40:16Z</dcterms:modified>
</cp:coreProperties>
</file>