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26"/>
  </p:notesMasterIdLst>
  <p:handoutMasterIdLst>
    <p:handoutMasterId r:id="rId27"/>
  </p:handoutMasterIdLst>
  <p:sldIdLst>
    <p:sldId id="257" r:id="rId2"/>
    <p:sldId id="304" r:id="rId3"/>
    <p:sldId id="299" r:id="rId4"/>
    <p:sldId id="302" r:id="rId5"/>
    <p:sldId id="313" r:id="rId6"/>
    <p:sldId id="307" r:id="rId7"/>
    <p:sldId id="319" r:id="rId8"/>
    <p:sldId id="306" r:id="rId9"/>
    <p:sldId id="258" r:id="rId10"/>
    <p:sldId id="292" r:id="rId11"/>
    <p:sldId id="291" r:id="rId12"/>
    <p:sldId id="293" r:id="rId13"/>
    <p:sldId id="301" r:id="rId14"/>
    <p:sldId id="321" r:id="rId15"/>
    <p:sldId id="320" r:id="rId16"/>
    <p:sldId id="294" r:id="rId17"/>
    <p:sldId id="316" r:id="rId18"/>
    <p:sldId id="315" r:id="rId19"/>
    <p:sldId id="317" r:id="rId20"/>
    <p:sldId id="318" r:id="rId21"/>
    <p:sldId id="287" r:id="rId22"/>
    <p:sldId id="310" r:id="rId23"/>
    <p:sldId id="305" r:id="rId24"/>
    <p:sldId id="267" r:id="rId25"/>
  </p:sldIdLst>
  <p:sldSz cx="23709313" cy="13336588"/>
  <p:notesSz cx="7019925" cy="9305925"/>
  <p:defaultTextStyle>
    <a:defPPr>
      <a:defRPr lang="uk-UA"/>
    </a:defPPr>
    <a:lvl1pPr algn="l" rtl="0" eaLnBrk="0" fontAlgn="base" hangingPunct="0">
      <a:spcBef>
        <a:spcPct val="0"/>
      </a:spcBef>
      <a:spcAft>
        <a:spcPct val="0"/>
      </a:spcAft>
      <a:defRPr sz="3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3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3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3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3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3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3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3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3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1" userDrawn="1">
          <p15:clr>
            <a:srgbClr val="A4A3A4"/>
          </p15:clr>
        </p15:guide>
        <p15:guide id="2" pos="74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ander Karichensky" initials="AK" lastIdx="1" clrIdx="0">
    <p:extLst>
      <p:ext uri="{19B8F6BF-5375-455C-9EA6-DF929625EA0E}">
        <p15:presenceInfo xmlns:p15="http://schemas.microsoft.com/office/powerpoint/2012/main" userId="8c0ae934b778009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C22F"/>
    <a:srgbClr val="EE7F04"/>
    <a:srgbClr val="FF9900"/>
    <a:srgbClr val="FFD85B"/>
    <a:srgbClr val="EF9B03"/>
    <a:srgbClr val="FFCE33"/>
    <a:srgbClr val="FFC715"/>
    <a:srgbClr val="FFAA2D"/>
    <a:srgbClr val="F6BB00"/>
    <a:srgbClr val="0DAF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03" autoAdjust="0"/>
    <p:restoredTop sz="94434" autoAdjust="0"/>
  </p:normalViewPr>
  <p:slideViewPr>
    <p:cSldViewPr>
      <p:cViewPr varScale="1">
        <p:scale>
          <a:sx n="39" d="100"/>
          <a:sy n="39" d="100"/>
        </p:scale>
        <p:origin x="600" y="54"/>
      </p:cViewPr>
      <p:guideLst>
        <p:guide orient="horz" pos="4201"/>
        <p:guide pos="7468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2808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2C2A40-E9CE-4298-BB7E-0F04545391C9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6133E8-7070-4699-879F-3E964F5658C5}">
      <dgm:prSet phldrT="[Text]" custT="1"/>
      <dgm:spPr>
        <a:solidFill>
          <a:schemeClr val="accent1"/>
        </a:solidFill>
        <a:ln>
          <a:noFill/>
        </a:ln>
        <a:effectLst/>
      </dgm:spPr>
      <dgm:t>
        <a:bodyPr lIns="0" rIns="0"/>
        <a:lstStyle/>
        <a:p>
          <a:r>
            <a:rPr lang="ru-RU" sz="2400" dirty="0" smtClean="0">
              <a:latin typeface="Futura Hv" pitchFamily="34" charset="0"/>
            </a:rPr>
            <a:t>План</a:t>
          </a:r>
          <a:endParaRPr lang="en-US" sz="2400" dirty="0" smtClean="0">
            <a:latin typeface="Futura Hv" pitchFamily="34" charset="0"/>
          </a:endParaRPr>
        </a:p>
        <a:p>
          <a:r>
            <a:rPr lang="en-US" sz="2400" dirty="0" smtClean="0"/>
            <a:t>1–2 </a:t>
          </a:r>
          <a:r>
            <a:rPr lang="ru-RU" sz="2400" dirty="0" smtClean="0"/>
            <a:t>года</a:t>
          </a:r>
          <a:endParaRPr lang="en-US" sz="2400" dirty="0"/>
        </a:p>
      </dgm:t>
    </dgm:pt>
    <dgm:pt modelId="{6C79242C-F500-4C9D-AEBC-318281AFA29E}" type="parTrans" cxnId="{890022BF-4D46-4964-AF95-7639DEBC253A}">
      <dgm:prSet/>
      <dgm:spPr/>
      <dgm:t>
        <a:bodyPr/>
        <a:lstStyle/>
        <a:p>
          <a:endParaRPr lang="en-US" sz="2400"/>
        </a:p>
      </dgm:t>
    </dgm:pt>
    <dgm:pt modelId="{457EE998-8119-434B-AD6E-2FB684AEBA19}" type="sibTrans" cxnId="{890022BF-4D46-4964-AF95-7639DEBC253A}">
      <dgm:prSet custT="1"/>
      <dgm:spPr>
        <a:solidFill>
          <a:schemeClr val="accent2"/>
        </a:solidFill>
        <a:effectLst/>
      </dgm:spPr>
      <dgm:t>
        <a:bodyPr/>
        <a:lstStyle/>
        <a:p>
          <a:endParaRPr lang="en-US" sz="2400"/>
        </a:p>
      </dgm:t>
    </dgm:pt>
    <dgm:pt modelId="{DE0001AA-A131-4505-8527-D2E517D3EE73}">
      <dgm:prSet phldrT="[Text]" custT="1"/>
      <dgm:spPr>
        <a:solidFill>
          <a:schemeClr val="accent5"/>
        </a:solidFill>
        <a:ln>
          <a:noFill/>
        </a:ln>
        <a:effectLst/>
      </dgm:spPr>
      <dgm:t>
        <a:bodyPr/>
        <a:lstStyle/>
        <a:p>
          <a:r>
            <a:rPr lang="ru-RU" sz="2400" dirty="0" err="1" smtClean="0">
              <a:solidFill>
                <a:schemeClr val="bg2"/>
              </a:solidFill>
              <a:latin typeface="Futura Hv" pitchFamily="34" charset="0"/>
            </a:rPr>
            <a:t>Проекти-рование</a:t>
          </a:r>
          <a:endParaRPr lang="en-US" sz="2400" dirty="0" smtClean="0">
            <a:solidFill>
              <a:schemeClr val="bg2"/>
            </a:solidFill>
            <a:latin typeface="Futura Hv" pitchFamily="34" charset="0"/>
          </a:endParaRPr>
        </a:p>
        <a:p>
          <a:r>
            <a:rPr lang="en-US" sz="2400" dirty="0" smtClean="0">
              <a:solidFill>
                <a:schemeClr val="bg2"/>
              </a:solidFill>
            </a:rPr>
            <a:t>6 </a:t>
          </a:r>
          <a:r>
            <a:rPr lang="ru-RU" sz="2400" dirty="0" smtClean="0">
              <a:solidFill>
                <a:schemeClr val="bg2"/>
              </a:solidFill>
            </a:rPr>
            <a:t>месяцев </a:t>
          </a:r>
          <a:r>
            <a:rPr lang="en-US" sz="2400" dirty="0" smtClean="0">
              <a:solidFill>
                <a:schemeClr val="bg2"/>
              </a:solidFill>
            </a:rPr>
            <a:t>–</a:t>
          </a:r>
          <a:br>
            <a:rPr lang="en-US" sz="2400" dirty="0" smtClean="0">
              <a:solidFill>
                <a:schemeClr val="bg2"/>
              </a:solidFill>
            </a:rPr>
          </a:br>
          <a:r>
            <a:rPr lang="en-US" sz="2400" dirty="0" smtClean="0">
              <a:solidFill>
                <a:schemeClr val="bg2"/>
              </a:solidFill>
            </a:rPr>
            <a:t>1 </a:t>
          </a:r>
          <a:r>
            <a:rPr lang="ru-RU" sz="2400" dirty="0" smtClean="0">
              <a:solidFill>
                <a:schemeClr val="bg2"/>
              </a:solidFill>
            </a:rPr>
            <a:t>год</a:t>
          </a:r>
          <a:endParaRPr lang="en-US" sz="2400" dirty="0">
            <a:solidFill>
              <a:schemeClr val="bg2"/>
            </a:solidFill>
          </a:endParaRPr>
        </a:p>
      </dgm:t>
    </dgm:pt>
    <dgm:pt modelId="{11108E75-1F12-4D17-ACDD-33BE46340C18}" type="parTrans" cxnId="{17C36A9D-9196-4B92-8C55-4B39C31C060E}">
      <dgm:prSet/>
      <dgm:spPr/>
      <dgm:t>
        <a:bodyPr/>
        <a:lstStyle/>
        <a:p>
          <a:endParaRPr lang="en-US" sz="2400"/>
        </a:p>
      </dgm:t>
    </dgm:pt>
    <dgm:pt modelId="{04BA1F53-6EBC-4EEA-B88A-F62D209C30C6}" type="sibTrans" cxnId="{17C36A9D-9196-4B92-8C55-4B39C31C060E}">
      <dgm:prSet custT="1"/>
      <dgm:spPr>
        <a:solidFill>
          <a:schemeClr val="accent2"/>
        </a:solidFill>
        <a:effectLst/>
      </dgm:spPr>
      <dgm:t>
        <a:bodyPr/>
        <a:lstStyle/>
        <a:p>
          <a:endParaRPr lang="en-US" sz="2400"/>
        </a:p>
      </dgm:t>
    </dgm:pt>
    <dgm:pt modelId="{3A3141FC-6BE2-495C-9027-CFC1076F1377}">
      <dgm:prSet phldrT="[Text]" custT="1"/>
      <dgm:spPr>
        <a:solidFill>
          <a:schemeClr val="accent4"/>
        </a:solidFill>
        <a:ln>
          <a:noFill/>
        </a:ln>
        <a:effectLst/>
      </dgm:spPr>
      <dgm:t>
        <a:bodyPr/>
        <a:lstStyle/>
        <a:p>
          <a:r>
            <a:rPr lang="ru-RU" sz="2400" dirty="0" smtClean="0">
              <a:latin typeface="Futura Hv" pitchFamily="34" charset="0"/>
            </a:rPr>
            <a:t>Строитель-</a:t>
          </a:r>
          <a:r>
            <a:rPr lang="ru-RU" sz="2400" dirty="0" err="1" smtClean="0">
              <a:latin typeface="Futura Hv" pitchFamily="34" charset="0"/>
            </a:rPr>
            <a:t>ство</a:t>
          </a:r>
          <a:endParaRPr lang="en-US" sz="2400" dirty="0" smtClean="0">
            <a:latin typeface="Futura Hv" pitchFamily="34" charset="0"/>
          </a:endParaRPr>
        </a:p>
        <a:p>
          <a:r>
            <a:rPr lang="en-US" sz="2400" dirty="0" smtClean="0"/>
            <a:t>2 </a:t>
          </a:r>
          <a:r>
            <a:rPr lang="ru-RU" sz="2400" dirty="0" smtClean="0"/>
            <a:t>года</a:t>
          </a:r>
          <a:endParaRPr lang="en-US" sz="2400" dirty="0"/>
        </a:p>
      </dgm:t>
    </dgm:pt>
    <dgm:pt modelId="{51C56399-B798-4235-AD6C-759C773AA1BF}" type="parTrans" cxnId="{22DAA11C-AC88-4F8A-A6E0-680EBEB388ED}">
      <dgm:prSet/>
      <dgm:spPr/>
      <dgm:t>
        <a:bodyPr/>
        <a:lstStyle/>
        <a:p>
          <a:endParaRPr lang="en-US" sz="2400"/>
        </a:p>
      </dgm:t>
    </dgm:pt>
    <dgm:pt modelId="{765A89A3-0521-4B51-99F4-E678B2D8A88F}" type="sibTrans" cxnId="{22DAA11C-AC88-4F8A-A6E0-680EBEB388ED}">
      <dgm:prSet custT="1"/>
      <dgm:spPr>
        <a:solidFill>
          <a:schemeClr val="accent2"/>
        </a:solidFill>
        <a:effectLst/>
      </dgm:spPr>
      <dgm:t>
        <a:bodyPr/>
        <a:lstStyle/>
        <a:p>
          <a:endParaRPr lang="en-US" sz="2400"/>
        </a:p>
      </dgm:t>
    </dgm:pt>
    <dgm:pt modelId="{AAB0A574-82F8-494C-B35D-E7A6A5B8B492}">
      <dgm:prSet phldrT="[Text]" custT="1"/>
      <dgm:spPr>
        <a:solidFill>
          <a:schemeClr val="accent4">
            <a:lumMod val="75000"/>
          </a:schemeClr>
        </a:solidFill>
        <a:ln>
          <a:noFill/>
        </a:ln>
        <a:effectLst/>
      </dgm:spPr>
      <dgm:t>
        <a:bodyPr/>
        <a:lstStyle/>
        <a:p>
          <a:r>
            <a:rPr lang="ru-RU" sz="2400" dirty="0" err="1" smtClean="0">
              <a:latin typeface="Futura Hv" pitchFamily="34" charset="0"/>
            </a:rPr>
            <a:t>Эксплуата-ция</a:t>
          </a:r>
          <a:endParaRPr lang="en-US" sz="2400" dirty="0" smtClean="0">
            <a:latin typeface="Futura Hv" pitchFamily="34" charset="0"/>
          </a:endParaRPr>
        </a:p>
        <a:p>
          <a:r>
            <a:rPr lang="en-US" sz="2400" dirty="0" smtClean="0"/>
            <a:t>15–20 </a:t>
          </a:r>
          <a:r>
            <a:rPr lang="ru-RU" sz="2400" dirty="0" smtClean="0"/>
            <a:t>лет</a:t>
          </a:r>
          <a:endParaRPr lang="en-US" sz="2400" dirty="0"/>
        </a:p>
      </dgm:t>
    </dgm:pt>
    <dgm:pt modelId="{F0736563-6A26-4124-895D-EFB3516D6755}" type="parTrans" cxnId="{D511D372-6FDC-4C4D-A54E-8382DABACA0F}">
      <dgm:prSet/>
      <dgm:spPr/>
      <dgm:t>
        <a:bodyPr/>
        <a:lstStyle/>
        <a:p>
          <a:endParaRPr lang="en-US" sz="2400"/>
        </a:p>
      </dgm:t>
    </dgm:pt>
    <dgm:pt modelId="{AB8847E1-494C-4489-88C7-351E15327072}" type="sibTrans" cxnId="{D511D372-6FDC-4C4D-A54E-8382DABACA0F}">
      <dgm:prSet custT="1"/>
      <dgm:spPr>
        <a:solidFill>
          <a:schemeClr val="accent2"/>
        </a:solidFill>
        <a:effectLst/>
      </dgm:spPr>
      <dgm:t>
        <a:bodyPr/>
        <a:lstStyle/>
        <a:p>
          <a:endParaRPr lang="en-US" sz="2400"/>
        </a:p>
      </dgm:t>
    </dgm:pt>
    <dgm:pt modelId="{D380CAF8-65A0-4923-A15D-E1666D090529}">
      <dgm:prSet phldrT="[Text]" custT="1"/>
      <dgm:spPr>
        <a:solidFill>
          <a:schemeClr val="tx2"/>
        </a:solidFill>
        <a:ln>
          <a:noFill/>
        </a:ln>
        <a:effectLst/>
      </dgm:spPr>
      <dgm:t>
        <a:bodyPr/>
        <a:lstStyle/>
        <a:p>
          <a:r>
            <a:rPr lang="ru-RU" sz="2400" dirty="0" smtClean="0">
              <a:latin typeface="Futura Hv" pitchFamily="34" charset="0"/>
            </a:rPr>
            <a:t>Вывод из </a:t>
          </a:r>
          <a:r>
            <a:rPr lang="ru-RU" sz="2400" dirty="0" err="1" smtClean="0">
              <a:latin typeface="Futura Hv" pitchFamily="34" charset="0"/>
            </a:rPr>
            <a:t>эксплуата-ции</a:t>
          </a:r>
          <a:endParaRPr lang="en-US" sz="2400" dirty="0" smtClean="0">
            <a:latin typeface="Futura Hv" pitchFamily="34" charset="0"/>
          </a:endParaRPr>
        </a:p>
        <a:p>
          <a:r>
            <a:rPr lang="en-US" sz="2400" dirty="0" smtClean="0"/>
            <a:t>2 </a:t>
          </a:r>
          <a:r>
            <a:rPr lang="ru-RU" sz="2400" dirty="0" smtClean="0"/>
            <a:t>года</a:t>
          </a:r>
          <a:endParaRPr lang="en-US" sz="2400" dirty="0"/>
        </a:p>
      </dgm:t>
    </dgm:pt>
    <dgm:pt modelId="{D729C38B-4B47-4E86-9438-72CD10163524}" type="parTrans" cxnId="{CC2F7612-48C8-4A5B-8653-83EA144BF8B0}">
      <dgm:prSet/>
      <dgm:spPr/>
      <dgm:t>
        <a:bodyPr/>
        <a:lstStyle/>
        <a:p>
          <a:endParaRPr lang="en-US" sz="2400"/>
        </a:p>
      </dgm:t>
    </dgm:pt>
    <dgm:pt modelId="{79F96640-D35B-42AB-9CE3-016941146E8E}" type="sibTrans" cxnId="{CC2F7612-48C8-4A5B-8653-83EA144BF8B0}">
      <dgm:prSet custT="1"/>
      <dgm:spPr>
        <a:solidFill>
          <a:schemeClr val="accent2"/>
        </a:solidFill>
        <a:effectLst/>
      </dgm:spPr>
      <dgm:t>
        <a:bodyPr/>
        <a:lstStyle/>
        <a:p>
          <a:endParaRPr lang="en-US" sz="2400"/>
        </a:p>
      </dgm:t>
    </dgm:pt>
    <dgm:pt modelId="{F64CE537-485B-487F-AE39-1B1E602F32C1}" type="pres">
      <dgm:prSet presAssocID="{FE2C2A40-E9CE-4298-BB7E-0F04545391C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91AA886-6331-42BB-B06B-E55F22658C5A}" type="pres">
      <dgm:prSet presAssocID="{316133E8-7070-4699-879F-3E964F5658C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4D0FC8-5B13-443C-B6E8-DCC407346490}" type="pres">
      <dgm:prSet presAssocID="{457EE998-8119-434B-AD6E-2FB684AEBA19}" presName="sibTrans" presStyleLbl="sibTrans2D1" presStyleIdx="0" presStyleCnt="5"/>
      <dgm:spPr/>
      <dgm:t>
        <a:bodyPr/>
        <a:lstStyle/>
        <a:p>
          <a:endParaRPr lang="en-US"/>
        </a:p>
      </dgm:t>
    </dgm:pt>
    <dgm:pt modelId="{7F9F19F5-189E-46A2-812C-1560578A81D7}" type="pres">
      <dgm:prSet presAssocID="{457EE998-8119-434B-AD6E-2FB684AEBA19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D6C14E0B-CF4B-4DCE-B304-299D6C671AA4}" type="pres">
      <dgm:prSet presAssocID="{DE0001AA-A131-4505-8527-D2E517D3EE7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0555E9-3E1A-4006-90F0-75BFCC096C90}" type="pres">
      <dgm:prSet presAssocID="{04BA1F53-6EBC-4EEA-B88A-F62D209C30C6}" presName="sibTrans" presStyleLbl="sibTrans2D1" presStyleIdx="1" presStyleCnt="5"/>
      <dgm:spPr/>
      <dgm:t>
        <a:bodyPr/>
        <a:lstStyle/>
        <a:p>
          <a:endParaRPr lang="en-US"/>
        </a:p>
      </dgm:t>
    </dgm:pt>
    <dgm:pt modelId="{ABD7DC5B-F09A-4203-895E-CDCDCBABA702}" type="pres">
      <dgm:prSet presAssocID="{04BA1F53-6EBC-4EEA-B88A-F62D209C30C6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852C3332-F3BB-478D-B8E3-77218178F094}" type="pres">
      <dgm:prSet presAssocID="{3A3141FC-6BE2-495C-9027-CFC1076F137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AB0119-9DD5-4831-A1A4-0FF118A5A39D}" type="pres">
      <dgm:prSet presAssocID="{765A89A3-0521-4B51-99F4-E678B2D8A88F}" presName="sibTrans" presStyleLbl="sibTrans2D1" presStyleIdx="2" presStyleCnt="5"/>
      <dgm:spPr/>
      <dgm:t>
        <a:bodyPr/>
        <a:lstStyle/>
        <a:p>
          <a:endParaRPr lang="en-US"/>
        </a:p>
      </dgm:t>
    </dgm:pt>
    <dgm:pt modelId="{D50E6545-FFB8-4D71-B733-6A96299FBF20}" type="pres">
      <dgm:prSet presAssocID="{765A89A3-0521-4B51-99F4-E678B2D8A88F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483F7CDD-9DA4-4910-BFAA-487FED6BE772}" type="pres">
      <dgm:prSet presAssocID="{AAB0A574-82F8-494C-B35D-E7A6A5B8B49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26ECEE-DDA5-466F-84B8-40E161C1FA58}" type="pres">
      <dgm:prSet presAssocID="{AB8847E1-494C-4489-88C7-351E15327072}" presName="sibTrans" presStyleLbl="sibTrans2D1" presStyleIdx="3" presStyleCnt="5"/>
      <dgm:spPr/>
      <dgm:t>
        <a:bodyPr/>
        <a:lstStyle/>
        <a:p>
          <a:endParaRPr lang="en-US"/>
        </a:p>
      </dgm:t>
    </dgm:pt>
    <dgm:pt modelId="{D556AD66-AE5E-45F0-B4E7-C7E8B9E4EF64}" type="pres">
      <dgm:prSet presAssocID="{AB8847E1-494C-4489-88C7-351E15327072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4DD817B6-97DD-422C-B2F4-7D6658297B7D}" type="pres">
      <dgm:prSet presAssocID="{D380CAF8-65A0-4923-A15D-E1666D09052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5FF3B4-C992-41CA-86FC-206FECED5B02}" type="pres">
      <dgm:prSet presAssocID="{79F96640-D35B-42AB-9CE3-016941146E8E}" presName="sibTrans" presStyleLbl="sibTrans2D1" presStyleIdx="4" presStyleCnt="5"/>
      <dgm:spPr/>
      <dgm:t>
        <a:bodyPr/>
        <a:lstStyle/>
        <a:p>
          <a:endParaRPr lang="en-US"/>
        </a:p>
      </dgm:t>
    </dgm:pt>
    <dgm:pt modelId="{130B11F5-0471-429F-96C1-85C5F0954095}" type="pres">
      <dgm:prSet presAssocID="{79F96640-D35B-42AB-9CE3-016941146E8E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22DAA11C-AC88-4F8A-A6E0-680EBEB388ED}" srcId="{FE2C2A40-E9CE-4298-BB7E-0F04545391C9}" destId="{3A3141FC-6BE2-495C-9027-CFC1076F1377}" srcOrd="2" destOrd="0" parTransId="{51C56399-B798-4235-AD6C-759C773AA1BF}" sibTransId="{765A89A3-0521-4B51-99F4-E678B2D8A88F}"/>
    <dgm:cxn modelId="{D4577F66-B5E8-4177-9868-196216D33F2E}" type="presOf" srcId="{316133E8-7070-4699-879F-3E964F5658C5}" destId="{191AA886-6331-42BB-B06B-E55F22658C5A}" srcOrd="0" destOrd="0" presId="urn:microsoft.com/office/officeart/2005/8/layout/cycle2"/>
    <dgm:cxn modelId="{A8DA7418-5470-430C-8A6F-F8A65AF62DC0}" type="presOf" srcId="{457EE998-8119-434B-AD6E-2FB684AEBA19}" destId="{554D0FC8-5B13-443C-B6E8-DCC407346490}" srcOrd="0" destOrd="0" presId="urn:microsoft.com/office/officeart/2005/8/layout/cycle2"/>
    <dgm:cxn modelId="{25C0DD19-C1EE-4E29-8E71-CA92B00C3381}" type="presOf" srcId="{AB8847E1-494C-4489-88C7-351E15327072}" destId="{D556AD66-AE5E-45F0-B4E7-C7E8B9E4EF64}" srcOrd="1" destOrd="0" presId="urn:microsoft.com/office/officeart/2005/8/layout/cycle2"/>
    <dgm:cxn modelId="{37663F54-81D9-409D-B89C-F755059D4169}" type="presOf" srcId="{04BA1F53-6EBC-4EEA-B88A-F62D209C30C6}" destId="{ABD7DC5B-F09A-4203-895E-CDCDCBABA702}" srcOrd="1" destOrd="0" presId="urn:microsoft.com/office/officeart/2005/8/layout/cycle2"/>
    <dgm:cxn modelId="{CFE03844-8EF3-4E74-B98D-7E3895658922}" type="presOf" srcId="{04BA1F53-6EBC-4EEA-B88A-F62D209C30C6}" destId="{8C0555E9-3E1A-4006-90F0-75BFCC096C90}" srcOrd="0" destOrd="0" presId="urn:microsoft.com/office/officeart/2005/8/layout/cycle2"/>
    <dgm:cxn modelId="{CC2F7612-48C8-4A5B-8653-83EA144BF8B0}" srcId="{FE2C2A40-E9CE-4298-BB7E-0F04545391C9}" destId="{D380CAF8-65A0-4923-A15D-E1666D090529}" srcOrd="4" destOrd="0" parTransId="{D729C38B-4B47-4E86-9438-72CD10163524}" sibTransId="{79F96640-D35B-42AB-9CE3-016941146E8E}"/>
    <dgm:cxn modelId="{890022BF-4D46-4964-AF95-7639DEBC253A}" srcId="{FE2C2A40-E9CE-4298-BB7E-0F04545391C9}" destId="{316133E8-7070-4699-879F-3E964F5658C5}" srcOrd="0" destOrd="0" parTransId="{6C79242C-F500-4C9D-AEBC-318281AFA29E}" sibTransId="{457EE998-8119-434B-AD6E-2FB684AEBA19}"/>
    <dgm:cxn modelId="{99D2306F-59A0-4A8E-BED8-E8C2BEC244A7}" type="presOf" srcId="{FE2C2A40-E9CE-4298-BB7E-0F04545391C9}" destId="{F64CE537-485B-487F-AE39-1B1E602F32C1}" srcOrd="0" destOrd="0" presId="urn:microsoft.com/office/officeart/2005/8/layout/cycle2"/>
    <dgm:cxn modelId="{106037D8-D48E-494C-BF4E-F5AA81FCFDCD}" type="presOf" srcId="{765A89A3-0521-4B51-99F4-E678B2D8A88F}" destId="{2DAB0119-9DD5-4831-A1A4-0FF118A5A39D}" srcOrd="0" destOrd="0" presId="urn:microsoft.com/office/officeart/2005/8/layout/cycle2"/>
    <dgm:cxn modelId="{DA4919BD-67F7-485E-BEC8-0D3F3A28C7BB}" type="presOf" srcId="{D380CAF8-65A0-4923-A15D-E1666D090529}" destId="{4DD817B6-97DD-422C-B2F4-7D6658297B7D}" srcOrd="0" destOrd="0" presId="urn:microsoft.com/office/officeart/2005/8/layout/cycle2"/>
    <dgm:cxn modelId="{04E7FEF0-3E20-4B24-BBD0-00D4658B3837}" type="presOf" srcId="{AB8847E1-494C-4489-88C7-351E15327072}" destId="{F426ECEE-DDA5-466F-84B8-40E161C1FA58}" srcOrd="0" destOrd="0" presId="urn:microsoft.com/office/officeart/2005/8/layout/cycle2"/>
    <dgm:cxn modelId="{17C36A9D-9196-4B92-8C55-4B39C31C060E}" srcId="{FE2C2A40-E9CE-4298-BB7E-0F04545391C9}" destId="{DE0001AA-A131-4505-8527-D2E517D3EE73}" srcOrd="1" destOrd="0" parTransId="{11108E75-1F12-4D17-ACDD-33BE46340C18}" sibTransId="{04BA1F53-6EBC-4EEA-B88A-F62D209C30C6}"/>
    <dgm:cxn modelId="{E0947F11-03FE-4C2E-B7D7-5E2D304DE987}" type="presOf" srcId="{79F96640-D35B-42AB-9CE3-016941146E8E}" destId="{130B11F5-0471-429F-96C1-85C5F0954095}" srcOrd="1" destOrd="0" presId="urn:microsoft.com/office/officeart/2005/8/layout/cycle2"/>
    <dgm:cxn modelId="{67713B06-6BEB-4335-9E13-B846A749114D}" type="presOf" srcId="{79F96640-D35B-42AB-9CE3-016941146E8E}" destId="{2C5FF3B4-C992-41CA-86FC-206FECED5B02}" srcOrd="0" destOrd="0" presId="urn:microsoft.com/office/officeart/2005/8/layout/cycle2"/>
    <dgm:cxn modelId="{D511D372-6FDC-4C4D-A54E-8382DABACA0F}" srcId="{FE2C2A40-E9CE-4298-BB7E-0F04545391C9}" destId="{AAB0A574-82F8-494C-B35D-E7A6A5B8B492}" srcOrd="3" destOrd="0" parTransId="{F0736563-6A26-4124-895D-EFB3516D6755}" sibTransId="{AB8847E1-494C-4489-88C7-351E15327072}"/>
    <dgm:cxn modelId="{0545721A-3B7D-4CA9-B3F4-DF7E29A6D1F1}" type="presOf" srcId="{AAB0A574-82F8-494C-B35D-E7A6A5B8B492}" destId="{483F7CDD-9DA4-4910-BFAA-487FED6BE772}" srcOrd="0" destOrd="0" presId="urn:microsoft.com/office/officeart/2005/8/layout/cycle2"/>
    <dgm:cxn modelId="{15F7141C-6640-49DF-9FA8-F09CAC17DC3E}" type="presOf" srcId="{3A3141FC-6BE2-495C-9027-CFC1076F1377}" destId="{852C3332-F3BB-478D-B8E3-77218178F094}" srcOrd="0" destOrd="0" presId="urn:microsoft.com/office/officeart/2005/8/layout/cycle2"/>
    <dgm:cxn modelId="{FF9A7714-ED2D-4FA8-B26B-7D7202B68A4D}" type="presOf" srcId="{DE0001AA-A131-4505-8527-D2E517D3EE73}" destId="{D6C14E0B-CF4B-4DCE-B304-299D6C671AA4}" srcOrd="0" destOrd="0" presId="urn:microsoft.com/office/officeart/2005/8/layout/cycle2"/>
    <dgm:cxn modelId="{2E6CBFE5-E493-432C-888F-AFE1C7A5E480}" type="presOf" srcId="{765A89A3-0521-4B51-99F4-E678B2D8A88F}" destId="{D50E6545-FFB8-4D71-B733-6A96299FBF20}" srcOrd="1" destOrd="0" presId="urn:microsoft.com/office/officeart/2005/8/layout/cycle2"/>
    <dgm:cxn modelId="{AD2163CA-DE5B-43EB-A262-5DBE53CCB144}" type="presOf" srcId="{457EE998-8119-434B-AD6E-2FB684AEBA19}" destId="{7F9F19F5-189E-46A2-812C-1560578A81D7}" srcOrd="1" destOrd="0" presId="urn:microsoft.com/office/officeart/2005/8/layout/cycle2"/>
    <dgm:cxn modelId="{8337D8E6-6043-4F89-9A04-FA37859B0B83}" type="presParOf" srcId="{F64CE537-485B-487F-AE39-1B1E602F32C1}" destId="{191AA886-6331-42BB-B06B-E55F22658C5A}" srcOrd="0" destOrd="0" presId="urn:microsoft.com/office/officeart/2005/8/layout/cycle2"/>
    <dgm:cxn modelId="{C16695FC-F412-4035-AF11-D5F74827B695}" type="presParOf" srcId="{F64CE537-485B-487F-AE39-1B1E602F32C1}" destId="{554D0FC8-5B13-443C-B6E8-DCC407346490}" srcOrd="1" destOrd="0" presId="urn:microsoft.com/office/officeart/2005/8/layout/cycle2"/>
    <dgm:cxn modelId="{386B83CF-4760-4966-A9A8-B1E9EB0E750D}" type="presParOf" srcId="{554D0FC8-5B13-443C-B6E8-DCC407346490}" destId="{7F9F19F5-189E-46A2-812C-1560578A81D7}" srcOrd="0" destOrd="0" presId="urn:microsoft.com/office/officeart/2005/8/layout/cycle2"/>
    <dgm:cxn modelId="{54E971F3-34FC-436B-A7B6-928ABDEBB20F}" type="presParOf" srcId="{F64CE537-485B-487F-AE39-1B1E602F32C1}" destId="{D6C14E0B-CF4B-4DCE-B304-299D6C671AA4}" srcOrd="2" destOrd="0" presId="urn:microsoft.com/office/officeart/2005/8/layout/cycle2"/>
    <dgm:cxn modelId="{593B009C-7003-4725-958F-45564CFE779B}" type="presParOf" srcId="{F64CE537-485B-487F-AE39-1B1E602F32C1}" destId="{8C0555E9-3E1A-4006-90F0-75BFCC096C90}" srcOrd="3" destOrd="0" presId="urn:microsoft.com/office/officeart/2005/8/layout/cycle2"/>
    <dgm:cxn modelId="{31179475-ADE1-4CB7-8DFE-9E1E749778E5}" type="presParOf" srcId="{8C0555E9-3E1A-4006-90F0-75BFCC096C90}" destId="{ABD7DC5B-F09A-4203-895E-CDCDCBABA702}" srcOrd="0" destOrd="0" presId="urn:microsoft.com/office/officeart/2005/8/layout/cycle2"/>
    <dgm:cxn modelId="{E8521AC3-C693-470D-ACAC-C6ECB048084D}" type="presParOf" srcId="{F64CE537-485B-487F-AE39-1B1E602F32C1}" destId="{852C3332-F3BB-478D-B8E3-77218178F094}" srcOrd="4" destOrd="0" presId="urn:microsoft.com/office/officeart/2005/8/layout/cycle2"/>
    <dgm:cxn modelId="{22792DE4-9C4A-4BC1-919E-99097A2BA26F}" type="presParOf" srcId="{F64CE537-485B-487F-AE39-1B1E602F32C1}" destId="{2DAB0119-9DD5-4831-A1A4-0FF118A5A39D}" srcOrd="5" destOrd="0" presId="urn:microsoft.com/office/officeart/2005/8/layout/cycle2"/>
    <dgm:cxn modelId="{70470374-99F7-41D1-8AA6-2E95EEC3437B}" type="presParOf" srcId="{2DAB0119-9DD5-4831-A1A4-0FF118A5A39D}" destId="{D50E6545-FFB8-4D71-B733-6A96299FBF20}" srcOrd="0" destOrd="0" presId="urn:microsoft.com/office/officeart/2005/8/layout/cycle2"/>
    <dgm:cxn modelId="{A24B1F20-17CE-4E2C-A6F1-F7C87BE2EC65}" type="presParOf" srcId="{F64CE537-485B-487F-AE39-1B1E602F32C1}" destId="{483F7CDD-9DA4-4910-BFAA-487FED6BE772}" srcOrd="6" destOrd="0" presId="urn:microsoft.com/office/officeart/2005/8/layout/cycle2"/>
    <dgm:cxn modelId="{41AFDCE7-744A-43F2-866E-5DB2AA957BA5}" type="presParOf" srcId="{F64CE537-485B-487F-AE39-1B1E602F32C1}" destId="{F426ECEE-DDA5-466F-84B8-40E161C1FA58}" srcOrd="7" destOrd="0" presId="urn:microsoft.com/office/officeart/2005/8/layout/cycle2"/>
    <dgm:cxn modelId="{CCF808F3-31EE-4A95-9A7F-28F9390D6AA5}" type="presParOf" srcId="{F426ECEE-DDA5-466F-84B8-40E161C1FA58}" destId="{D556AD66-AE5E-45F0-B4E7-C7E8B9E4EF64}" srcOrd="0" destOrd="0" presId="urn:microsoft.com/office/officeart/2005/8/layout/cycle2"/>
    <dgm:cxn modelId="{7C1DC143-DB1B-4FCB-A05A-F89C71328834}" type="presParOf" srcId="{F64CE537-485B-487F-AE39-1B1E602F32C1}" destId="{4DD817B6-97DD-422C-B2F4-7D6658297B7D}" srcOrd="8" destOrd="0" presId="urn:microsoft.com/office/officeart/2005/8/layout/cycle2"/>
    <dgm:cxn modelId="{129FB0CE-D250-4B9E-B681-BFAD96C84596}" type="presParOf" srcId="{F64CE537-485B-487F-AE39-1B1E602F32C1}" destId="{2C5FF3B4-C992-41CA-86FC-206FECED5B02}" srcOrd="9" destOrd="0" presId="urn:microsoft.com/office/officeart/2005/8/layout/cycle2"/>
    <dgm:cxn modelId="{E64C4A8C-2609-4BD5-927E-90B313932AC8}" type="presParOf" srcId="{2C5FF3B4-C992-41CA-86FC-206FECED5B02}" destId="{130B11F5-0471-429F-96C1-85C5F0954095}" srcOrd="0" destOrd="0" presId="urn:microsoft.com/office/officeart/2005/8/layout/cycle2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2D07AD-DAC2-4F6D-B00D-0C05F5FAE96B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812B794E-F662-4875-92A3-F5180A9D1273}">
      <dgm:prSet phldrT="[Text]"/>
      <dgm:spPr>
        <a:noFill/>
        <a:ln>
          <a:noFill/>
        </a:ln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ОТСУТСТВИЕ КАПИТАЛЬНЫХ ИНВЕСТИЦИЙ</a:t>
          </a:r>
          <a:endParaRPr lang="en-US" dirty="0">
            <a:solidFill>
              <a:schemeClr val="tx1"/>
            </a:solidFill>
          </a:endParaRPr>
        </a:p>
      </dgm:t>
    </dgm:pt>
    <dgm:pt modelId="{C4D9A3FE-C1E9-416B-B36C-6DFC1A203B94}" type="parTrans" cxnId="{EBAC9596-08D5-4F69-A778-D687A2EAE81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7DE22B4-51A7-463E-92D2-08503A720010}" type="sibTrans" cxnId="{EBAC9596-08D5-4F69-A778-D687A2EAE81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A8AFACD-6E90-45B1-9A67-034FBF0185FD}">
      <dgm:prSet phldrT="[Text]"/>
      <dgm:spPr>
        <a:noFill/>
        <a:ln>
          <a:noFill/>
        </a:ln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БЫСТРЫЙ СТАРТ, САМООБСЛУЖИВАНИЕ</a:t>
          </a:r>
          <a:endParaRPr lang="en-US" dirty="0">
            <a:solidFill>
              <a:schemeClr val="tx1"/>
            </a:solidFill>
          </a:endParaRPr>
        </a:p>
      </dgm:t>
    </dgm:pt>
    <dgm:pt modelId="{88717C80-1FB6-4063-A993-D631525940CF}" type="parTrans" cxnId="{9317AB2F-B187-4AAE-B413-6F5FB6B6CE0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25BD15E-86DD-46D4-B7BF-19CDE3C8AEC4}" type="sibTrans" cxnId="{9317AB2F-B187-4AAE-B413-6F5FB6B6CE0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5015384-D796-4AB1-A607-324A16A933A3}">
      <dgm:prSet phldrT="[Text]"/>
      <dgm:spPr>
        <a:noFill/>
        <a:ln>
          <a:noFill/>
        </a:ln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МИНИМИЗАЦИЯ ОПЕРАЦИОННЫХ РАСХОДОВ</a:t>
          </a:r>
        </a:p>
      </dgm:t>
    </dgm:pt>
    <dgm:pt modelId="{D98D6DD0-C814-4C5B-9928-9FE760C34254}" type="sibTrans" cxnId="{A80EFF86-EB97-4966-97C0-131A97FDAA8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06A7EB2-0467-4FD3-BB0E-8F8458AC92FA}" type="parTrans" cxnId="{A80EFF86-EB97-4966-97C0-131A97FDAA8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883824E-A0CD-40C5-8196-DCB714A2E960}">
      <dgm:prSet/>
      <dgm:spPr>
        <a:noFill/>
        <a:ln>
          <a:noFill/>
        </a:ln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ВЫСОКАЯ ДОСТУПНОСТЬ, НАДЕЖНОСТЬ И БЕЗОПАСНОСТЬ</a:t>
          </a:r>
        </a:p>
      </dgm:t>
    </dgm:pt>
    <dgm:pt modelId="{42C71EC2-3681-443E-8EC0-42AB726E5DD5}" type="sibTrans" cxnId="{6450856E-0729-4089-BE3B-CDFEDF940B1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395D03D-455C-4A34-A41C-BCF09B681D61}" type="parTrans" cxnId="{6450856E-0729-4089-BE3B-CDFEDF940B1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88635E2-D8E4-40FA-BDA0-1AB464DF61CC}">
      <dgm:prSet phldrT="[Text]"/>
      <dgm:spPr>
        <a:noFill/>
        <a:ln>
          <a:noFill/>
        </a:ln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ПОВЫШЕНИЕ ГИБКОСТИ И ЭФФЕКТИВНОСТИ ИТ </a:t>
          </a:r>
        </a:p>
      </dgm:t>
    </dgm:pt>
    <dgm:pt modelId="{00A367F6-3200-47DE-B41A-8F355BE50E9C}" type="sibTrans" cxnId="{862EC64C-95B0-4E43-AA54-7E30160D9ED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409A131-3825-40CC-BE0E-E874AAA5C7C2}" type="parTrans" cxnId="{862EC64C-95B0-4E43-AA54-7E30160D9ED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7178432-240C-413A-B8C5-4631A4C6CB60}" type="pres">
      <dgm:prSet presAssocID="{072D07AD-DAC2-4F6D-B00D-0C05F5FAE96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D719FEBC-4F51-489F-9C8C-E0F2DCC0BD8E}" type="pres">
      <dgm:prSet presAssocID="{072D07AD-DAC2-4F6D-B00D-0C05F5FAE96B}" presName="Name1" presStyleCnt="0"/>
      <dgm:spPr/>
    </dgm:pt>
    <dgm:pt modelId="{074285E2-E248-4B0D-94EE-F3DBFCACF37A}" type="pres">
      <dgm:prSet presAssocID="{072D07AD-DAC2-4F6D-B00D-0C05F5FAE96B}" presName="cycle" presStyleCnt="0"/>
      <dgm:spPr/>
    </dgm:pt>
    <dgm:pt modelId="{B4E44713-8A3B-40D1-B7D4-468B87177249}" type="pres">
      <dgm:prSet presAssocID="{072D07AD-DAC2-4F6D-B00D-0C05F5FAE96B}" presName="srcNode" presStyleLbl="node1" presStyleIdx="0" presStyleCnt="5"/>
      <dgm:spPr/>
    </dgm:pt>
    <dgm:pt modelId="{5064BE1B-D6EC-4F52-A4A8-180C26332E8E}" type="pres">
      <dgm:prSet presAssocID="{072D07AD-DAC2-4F6D-B00D-0C05F5FAE96B}" presName="conn" presStyleLbl="parChTrans1D2" presStyleIdx="0" presStyleCnt="1"/>
      <dgm:spPr/>
      <dgm:t>
        <a:bodyPr/>
        <a:lstStyle/>
        <a:p>
          <a:endParaRPr lang="en-US"/>
        </a:p>
      </dgm:t>
    </dgm:pt>
    <dgm:pt modelId="{63580011-19C9-451F-AF83-5F2A36319F62}" type="pres">
      <dgm:prSet presAssocID="{072D07AD-DAC2-4F6D-B00D-0C05F5FAE96B}" presName="extraNode" presStyleLbl="node1" presStyleIdx="0" presStyleCnt="5"/>
      <dgm:spPr/>
    </dgm:pt>
    <dgm:pt modelId="{5486AD23-A1CB-4416-BBE0-13FE2248C501}" type="pres">
      <dgm:prSet presAssocID="{072D07AD-DAC2-4F6D-B00D-0C05F5FAE96B}" presName="dstNode" presStyleLbl="node1" presStyleIdx="0" presStyleCnt="5"/>
      <dgm:spPr/>
    </dgm:pt>
    <dgm:pt modelId="{5D4B3071-A582-45DB-9D5E-2CD68938EE18}" type="pres">
      <dgm:prSet presAssocID="{812B794E-F662-4875-92A3-F5180A9D1273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71599F-EB2A-47C1-B3FF-67AFBA149B40}" type="pres">
      <dgm:prSet presAssocID="{812B794E-F662-4875-92A3-F5180A9D1273}" presName="accent_1" presStyleCnt="0"/>
      <dgm:spPr/>
    </dgm:pt>
    <dgm:pt modelId="{B673C0A6-900D-4935-9F8B-300D5B8A681B}" type="pres">
      <dgm:prSet presAssocID="{812B794E-F662-4875-92A3-F5180A9D1273}" presName="accentRepeatNode" presStyleLbl="solidFgAcc1" presStyleIdx="0" presStyleCnt="5" custScaleX="100000" custScaleY="10000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E3266CD-AEC7-4CA5-8EC4-F1669F11E44F}" type="pres">
      <dgm:prSet presAssocID="{7A8AFACD-6E90-45B1-9A67-034FBF0185FD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5C743A-40FB-4FAC-B94D-3178D5F17D39}" type="pres">
      <dgm:prSet presAssocID="{7A8AFACD-6E90-45B1-9A67-034FBF0185FD}" presName="accent_2" presStyleCnt="0"/>
      <dgm:spPr/>
    </dgm:pt>
    <dgm:pt modelId="{C126A8C2-BA83-402A-BA3F-3014809A1FA6}" type="pres">
      <dgm:prSet presAssocID="{7A8AFACD-6E90-45B1-9A67-034FBF0185FD}" presName="accentRepeatNode" presStyleLbl="solidFgAcc1" presStyleIdx="1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E747F5D-D52A-44A0-8F5C-9C313885950B}" type="pres">
      <dgm:prSet presAssocID="{D5015384-D796-4AB1-A607-324A16A933A3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23C6E8-1688-452A-882E-84D226401E37}" type="pres">
      <dgm:prSet presAssocID="{D5015384-D796-4AB1-A607-324A16A933A3}" presName="accent_3" presStyleCnt="0"/>
      <dgm:spPr/>
    </dgm:pt>
    <dgm:pt modelId="{06DE94BD-2D99-4559-90A3-EB0E4ADAFB71}" type="pres">
      <dgm:prSet presAssocID="{D5015384-D796-4AB1-A607-324A16A933A3}" presName="accentRepeatNode" presStyleLbl="solidFgAcc1" presStyleIdx="2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FE33630-689F-4812-A81F-F62AA4E08D8B}" type="pres">
      <dgm:prSet presAssocID="{A88635E2-D8E4-40FA-BDA0-1AB464DF61CC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4BCF48-CB03-4E61-BAE5-C58C21B10268}" type="pres">
      <dgm:prSet presAssocID="{A88635E2-D8E4-40FA-BDA0-1AB464DF61CC}" presName="accent_4" presStyleCnt="0"/>
      <dgm:spPr/>
    </dgm:pt>
    <dgm:pt modelId="{7A361716-4C69-4334-9627-5685E9A0B67A}" type="pres">
      <dgm:prSet presAssocID="{A88635E2-D8E4-40FA-BDA0-1AB464DF61CC}" presName="accentRepeatNode" presStyleLbl="solidFgAcc1" presStyleIdx="3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10965A9-4971-4706-9820-490B9920AB4D}" type="pres">
      <dgm:prSet presAssocID="{5883824E-A0CD-40C5-8196-DCB714A2E960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A07902-2585-4A61-978B-D942B1068CD8}" type="pres">
      <dgm:prSet presAssocID="{5883824E-A0CD-40C5-8196-DCB714A2E960}" presName="accent_5" presStyleCnt="0"/>
      <dgm:spPr/>
    </dgm:pt>
    <dgm:pt modelId="{72D3D7C3-B8F3-4506-91EC-B8091C870FF1}" type="pres">
      <dgm:prSet presAssocID="{5883824E-A0CD-40C5-8196-DCB714A2E960}" presName="accentRepeatNode" presStyleLbl="solidFgAcc1" presStyleIdx="4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77C6BD9F-4A2A-4018-981C-B4E36A2646F1}" type="presOf" srcId="{5883824E-A0CD-40C5-8196-DCB714A2E960}" destId="{A10965A9-4971-4706-9820-490B9920AB4D}" srcOrd="0" destOrd="0" presId="urn:microsoft.com/office/officeart/2008/layout/VerticalCurvedList"/>
    <dgm:cxn modelId="{6450856E-0729-4089-BE3B-CDFEDF940B10}" srcId="{072D07AD-DAC2-4F6D-B00D-0C05F5FAE96B}" destId="{5883824E-A0CD-40C5-8196-DCB714A2E960}" srcOrd="4" destOrd="0" parTransId="{7395D03D-455C-4A34-A41C-BCF09B681D61}" sibTransId="{42C71EC2-3681-443E-8EC0-42AB726E5DD5}"/>
    <dgm:cxn modelId="{80F3C821-1657-44DC-8F6C-D63441B2AF47}" type="presOf" srcId="{A88635E2-D8E4-40FA-BDA0-1AB464DF61CC}" destId="{FFE33630-689F-4812-A81F-F62AA4E08D8B}" srcOrd="0" destOrd="0" presId="urn:microsoft.com/office/officeart/2008/layout/VerticalCurvedList"/>
    <dgm:cxn modelId="{A80EFF86-EB97-4966-97C0-131A97FDAA83}" srcId="{072D07AD-DAC2-4F6D-B00D-0C05F5FAE96B}" destId="{D5015384-D796-4AB1-A607-324A16A933A3}" srcOrd="2" destOrd="0" parTransId="{F06A7EB2-0467-4FD3-BB0E-8F8458AC92FA}" sibTransId="{D98D6DD0-C814-4C5B-9928-9FE760C34254}"/>
    <dgm:cxn modelId="{F1DBDC2F-EB9A-4F5D-A201-EE913F692FAD}" type="presOf" srcId="{072D07AD-DAC2-4F6D-B00D-0C05F5FAE96B}" destId="{37178432-240C-413A-B8C5-4631A4C6CB60}" srcOrd="0" destOrd="0" presId="urn:microsoft.com/office/officeart/2008/layout/VerticalCurvedList"/>
    <dgm:cxn modelId="{D5F36AF0-4807-429D-873A-6AFDAB30B532}" type="presOf" srcId="{7A8AFACD-6E90-45B1-9A67-034FBF0185FD}" destId="{3E3266CD-AEC7-4CA5-8EC4-F1669F11E44F}" srcOrd="0" destOrd="0" presId="urn:microsoft.com/office/officeart/2008/layout/VerticalCurvedList"/>
    <dgm:cxn modelId="{ABD18564-2D8F-422B-B575-34F29855F9B2}" type="presOf" srcId="{E7DE22B4-51A7-463E-92D2-08503A720010}" destId="{5064BE1B-D6EC-4F52-A4A8-180C26332E8E}" srcOrd="0" destOrd="0" presId="urn:microsoft.com/office/officeart/2008/layout/VerticalCurvedList"/>
    <dgm:cxn modelId="{FB6393B2-D044-4FA6-86DB-BB1D7C9581A2}" type="presOf" srcId="{D5015384-D796-4AB1-A607-324A16A933A3}" destId="{1E747F5D-D52A-44A0-8F5C-9C313885950B}" srcOrd="0" destOrd="0" presId="urn:microsoft.com/office/officeart/2008/layout/VerticalCurvedList"/>
    <dgm:cxn modelId="{EBAC9596-08D5-4F69-A778-D687A2EAE818}" srcId="{072D07AD-DAC2-4F6D-B00D-0C05F5FAE96B}" destId="{812B794E-F662-4875-92A3-F5180A9D1273}" srcOrd="0" destOrd="0" parTransId="{C4D9A3FE-C1E9-416B-B36C-6DFC1A203B94}" sibTransId="{E7DE22B4-51A7-463E-92D2-08503A720010}"/>
    <dgm:cxn modelId="{E84F946F-940F-472D-92D9-5429ED642AA0}" type="presOf" srcId="{812B794E-F662-4875-92A3-F5180A9D1273}" destId="{5D4B3071-A582-45DB-9D5E-2CD68938EE18}" srcOrd="0" destOrd="0" presId="urn:microsoft.com/office/officeart/2008/layout/VerticalCurvedList"/>
    <dgm:cxn modelId="{862EC64C-95B0-4E43-AA54-7E30160D9ED0}" srcId="{072D07AD-DAC2-4F6D-B00D-0C05F5FAE96B}" destId="{A88635E2-D8E4-40FA-BDA0-1AB464DF61CC}" srcOrd="3" destOrd="0" parTransId="{5409A131-3825-40CC-BE0E-E874AAA5C7C2}" sibTransId="{00A367F6-3200-47DE-B41A-8F355BE50E9C}"/>
    <dgm:cxn modelId="{9317AB2F-B187-4AAE-B413-6F5FB6B6CE0F}" srcId="{072D07AD-DAC2-4F6D-B00D-0C05F5FAE96B}" destId="{7A8AFACD-6E90-45B1-9A67-034FBF0185FD}" srcOrd="1" destOrd="0" parTransId="{88717C80-1FB6-4063-A993-D631525940CF}" sibTransId="{225BD15E-86DD-46D4-B7BF-19CDE3C8AEC4}"/>
    <dgm:cxn modelId="{8704BDDE-E232-4C34-8D6C-DE6B9A798336}" type="presParOf" srcId="{37178432-240C-413A-B8C5-4631A4C6CB60}" destId="{D719FEBC-4F51-489F-9C8C-E0F2DCC0BD8E}" srcOrd="0" destOrd="0" presId="urn:microsoft.com/office/officeart/2008/layout/VerticalCurvedList"/>
    <dgm:cxn modelId="{32303FDF-4781-4767-AFDC-B00DDA9965B3}" type="presParOf" srcId="{D719FEBC-4F51-489F-9C8C-E0F2DCC0BD8E}" destId="{074285E2-E248-4B0D-94EE-F3DBFCACF37A}" srcOrd="0" destOrd="0" presId="urn:microsoft.com/office/officeart/2008/layout/VerticalCurvedList"/>
    <dgm:cxn modelId="{4586AF7B-06E4-4C2A-B533-30FEF89EED76}" type="presParOf" srcId="{074285E2-E248-4B0D-94EE-F3DBFCACF37A}" destId="{B4E44713-8A3B-40D1-B7D4-468B87177249}" srcOrd="0" destOrd="0" presId="urn:microsoft.com/office/officeart/2008/layout/VerticalCurvedList"/>
    <dgm:cxn modelId="{FF62D82D-6EDF-4840-9F6E-84E6DFD4647E}" type="presParOf" srcId="{074285E2-E248-4B0D-94EE-F3DBFCACF37A}" destId="{5064BE1B-D6EC-4F52-A4A8-180C26332E8E}" srcOrd="1" destOrd="0" presId="urn:microsoft.com/office/officeart/2008/layout/VerticalCurvedList"/>
    <dgm:cxn modelId="{2265F708-5615-4070-AE0B-DCAC0F6D84EA}" type="presParOf" srcId="{074285E2-E248-4B0D-94EE-F3DBFCACF37A}" destId="{63580011-19C9-451F-AF83-5F2A36319F62}" srcOrd="2" destOrd="0" presId="urn:microsoft.com/office/officeart/2008/layout/VerticalCurvedList"/>
    <dgm:cxn modelId="{A645225F-9A15-4DA5-B31A-8CF9BB6E1B7A}" type="presParOf" srcId="{074285E2-E248-4B0D-94EE-F3DBFCACF37A}" destId="{5486AD23-A1CB-4416-BBE0-13FE2248C501}" srcOrd="3" destOrd="0" presId="urn:microsoft.com/office/officeart/2008/layout/VerticalCurvedList"/>
    <dgm:cxn modelId="{E6930666-863B-4F31-BBAB-2F7AED018E19}" type="presParOf" srcId="{D719FEBC-4F51-489F-9C8C-E0F2DCC0BD8E}" destId="{5D4B3071-A582-45DB-9D5E-2CD68938EE18}" srcOrd="1" destOrd="0" presId="urn:microsoft.com/office/officeart/2008/layout/VerticalCurvedList"/>
    <dgm:cxn modelId="{A7086013-AF74-48C9-A167-3E4C383D704F}" type="presParOf" srcId="{D719FEBC-4F51-489F-9C8C-E0F2DCC0BD8E}" destId="{8871599F-EB2A-47C1-B3FF-67AFBA149B40}" srcOrd="2" destOrd="0" presId="urn:microsoft.com/office/officeart/2008/layout/VerticalCurvedList"/>
    <dgm:cxn modelId="{4A9F9DC2-4947-4346-84A5-59414E177E2F}" type="presParOf" srcId="{8871599F-EB2A-47C1-B3FF-67AFBA149B40}" destId="{B673C0A6-900D-4935-9F8B-300D5B8A681B}" srcOrd="0" destOrd="0" presId="urn:microsoft.com/office/officeart/2008/layout/VerticalCurvedList"/>
    <dgm:cxn modelId="{9C897372-1E8D-478C-BF81-06AC724CD9D8}" type="presParOf" srcId="{D719FEBC-4F51-489F-9C8C-E0F2DCC0BD8E}" destId="{3E3266CD-AEC7-4CA5-8EC4-F1669F11E44F}" srcOrd="3" destOrd="0" presId="urn:microsoft.com/office/officeart/2008/layout/VerticalCurvedList"/>
    <dgm:cxn modelId="{A92E0ABD-C72A-425A-AA1E-3FCFAA4EBAA3}" type="presParOf" srcId="{D719FEBC-4F51-489F-9C8C-E0F2DCC0BD8E}" destId="{185C743A-40FB-4FAC-B94D-3178D5F17D39}" srcOrd="4" destOrd="0" presId="urn:microsoft.com/office/officeart/2008/layout/VerticalCurvedList"/>
    <dgm:cxn modelId="{3CB92598-98DA-4775-B739-E1509C8F49F3}" type="presParOf" srcId="{185C743A-40FB-4FAC-B94D-3178D5F17D39}" destId="{C126A8C2-BA83-402A-BA3F-3014809A1FA6}" srcOrd="0" destOrd="0" presId="urn:microsoft.com/office/officeart/2008/layout/VerticalCurvedList"/>
    <dgm:cxn modelId="{CB5481EF-C88A-4174-9508-64D12174FB97}" type="presParOf" srcId="{D719FEBC-4F51-489F-9C8C-E0F2DCC0BD8E}" destId="{1E747F5D-D52A-44A0-8F5C-9C313885950B}" srcOrd="5" destOrd="0" presId="urn:microsoft.com/office/officeart/2008/layout/VerticalCurvedList"/>
    <dgm:cxn modelId="{A3695963-4E7A-455F-9C39-4D94DA489CF0}" type="presParOf" srcId="{D719FEBC-4F51-489F-9C8C-E0F2DCC0BD8E}" destId="{2423C6E8-1688-452A-882E-84D226401E37}" srcOrd="6" destOrd="0" presId="urn:microsoft.com/office/officeart/2008/layout/VerticalCurvedList"/>
    <dgm:cxn modelId="{9E013A7F-3681-4DC8-8848-4EC8C26A3329}" type="presParOf" srcId="{2423C6E8-1688-452A-882E-84D226401E37}" destId="{06DE94BD-2D99-4559-90A3-EB0E4ADAFB71}" srcOrd="0" destOrd="0" presId="urn:microsoft.com/office/officeart/2008/layout/VerticalCurvedList"/>
    <dgm:cxn modelId="{8FA606C0-AFFE-4EA5-9A11-54B638FCDA00}" type="presParOf" srcId="{D719FEBC-4F51-489F-9C8C-E0F2DCC0BD8E}" destId="{FFE33630-689F-4812-A81F-F62AA4E08D8B}" srcOrd="7" destOrd="0" presId="urn:microsoft.com/office/officeart/2008/layout/VerticalCurvedList"/>
    <dgm:cxn modelId="{CDDBC44B-7D4C-4C1C-BFC0-7AB1568B7B69}" type="presParOf" srcId="{D719FEBC-4F51-489F-9C8C-E0F2DCC0BD8E}" destId="{784BCF48-CB03-4E61-BAE5-C58C21B10268}" srcOrd="8" destOrd="0" presId="urn:microsoft.com/office/officeart/2008/layout/VerticalCurvedList"/>
    <dgm:cxn modelId="{FBFD9CEC-A7A8-4156-ABBC-E21B43CAC4E4}" type="presParOf" srcId="{784BCF48-CB03-4E61-BAE5-C58C21B10268}" destId="{7A361716-4C69-4334-9627-5685E9A0B67A}" srcOrd="0" destOrd="0" presId="urn:microsoft.com/office/officeart/2008/layout/VerticalCurvedList"/>
    <dgm:cxn modelId="{6E8F9059-D7CD-4539-AEF2-1A51AE157CD7}" type="presParOf" srcId="{D719FEBC-4F51-489F-9C8C-E0F2DCC0BD8E}" destId="{A10965A9-4971-4706-9820-490B9920AB4D}" srcOrd="9" destOrd="0" presId="urn:microsoft.com/office/officeart/2008/layout/VerticalCurvedList"/>
    <dgm:cxn modelId="{AC5992A5-6268-44D6-A73B-B32AFE3162C1}" type="presParOf" srcId="{D719FEBC-4F51-489F-9C8C-E0F2DCC0BD8E}" destId="{5DA07902-2585-4A61-978B-D942B1068CD8}" srcOrd="10" destOrd="0" presId="urn:microsoft.com/office/officeart/2008/layout/VerticalCurvedList"/>
    <dgm:cxn modelId="{B5934245-4E3E-4B3E-9D7F-B0051E0F3FA2}" type="presParOf" srcId="{5DA07902-2585-4A61-978B-D942B1068CD8}" destId="{72D3D7C3-B8F3-4506-91EC-B8091C870FF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1AA886-6331-42BB-B06B-E55F22658C5A}">
      <dsp:nvSpPr>
        <dsp:cNvPr id="0" name=""/>
        <dsp:cNvSpPr/>
      </dsp:nvSpPr>
      <dsp:spPr>
        <a:xfrm>
          <a:off x="5006966" y="824"/>
          <a:ext cx="2521845" cy="2521845"/>
        </a:xfrm>
        <a:prstGeom prst="ellipse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Futura Hv" pitchFamily="34" charset="0"/>
            </a:rPr>
            <a:t>План</a:t>
          </a:r>
          <a:endParaRPr lang="en-US" sz="2400" kern="1200" dirty="0" smtClean="0">
            <a:latin typeface="Futura Hv" pitchFamily="34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1–2 </a:t>
          </a:r>
          <a:r>
            <a:rPr lang="ru-RU" sz="2400" kern="1200" dirty="0" smtClean="0"/>
            <a:t>года</a:t>
          </a:r>
          <a:endParaRPr lang="en-US" sz="2400" kern="1200" dirty="0"/>
        </a:p>
      </dsp:txBody>
      <dsp:txXfrm>
        <a:off x="5376282" y="370140"/>
        <a:ext cx="1783213" cy="1783213"/>
      </dsp:txXfrm>
    </dsp:sp>
    <dsp:sp modelId="{554D0FC8-5B13-443C-B6E8-DCC407346490}">
      <dsp:nvSpPr>
        <dsp:cNvPr id="0" name=""/>
        <dsp:cNvSpPr/>
      </dsp:nvSpPr>
      <dsp:spPr>
        <a:xfrm rot="2160000">
          <a:off x="7449648" y="1939132"/>
          <a:ext cx="672631" cy="8511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7468917" y="2050053"/>
        <a:ext cx="470842" cy="510673"/>
      </dsp:txXfrm>
    </dsp:sp>
    <dsp:sp modelId="{D6C14E0B-CF4B-4DCE-B304-299D6C671AA4}">
      <dsp:nvSpPr>
        <dsp:cNvPr id="0" name=""/>
        <dsp:cNvSpPr/>
      </dsp:nvSpPr>
      <dsp:spPr>
        <a:xfrm>
          <a:off x="8073918" y="2229095"/>
          <a:ext cx="2521845" cy="2521845"/>
        </a:xfrm>
        <a:prstGeom prst="ellipse">
          <a:avLst/>
        </a:prstGeom>
        <a:solidFill>
          <a:schemeClr val="accent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>
              <a:solidFill>
                <a:schemeClr val="bg2"/>
              </a:solidFill>
              <a:latin typeface="Futura Hv" pitchFamily="34" charset="0"/>
            </a:rPr>
            <a:t>Проекти-рование</a:t>
          </a:r>
          <a:endParaRPr lang="en-US" sz="2400" kern="1200" dirty="0" smtClean="0">
            <a:solidFill>
              <a:schemeClr val="bg2"/>
            </a:solidFill>
            <a:latin typeface="Futura Hv" pitchFamily="34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2"/>
              </a:solidFill>
            </a:rPr>
            <a:t>6 </a:t>
          </a:r>
          <a:r>
            <a:rPr lang="ru-RU" sz="2400" kern="1200" dirty="0" smtClean="0">
              <a:solidFill>
                <a:schemeClr val="bg2"/>
              </a:solidFill>
            </a:rPr>
            <a:t>месяцев </a:t>
          </a:r>
          <a:r>
            <a:rPr lang="en-US" sz="2400" kern="1200" dirty="0" smtClean="0">
              <a:solidFill>
                <a:schemeClr val="bg2"/>
              </a:solidFill>
            </a:rPr>
            <a:t>–</a:t>
          </a:r>
          <a:br>
            <a:rPr lang="en-US" sz="2400" kern="1200" dirty="0" smtClean="0">
              <a:solidFill>
                <a:schemeClr val="bg2"/>
              </a:solidFill>
            </a:rPr>
          </a:br>
          <a:r>
            <a:rPr lang="en-US" sz="2400" kern="1200" dirty="0" smtClean="0">
              <a:solidFill>
                <a:schemeClr val="bg2"/>
              </a:solidFill>
            </a:rPr>
            <a:t>1 </a:t>
          </a:r>
          <a:r>
            <a:rPr lang="ru-RU" sz="2400" kern="1200" dirty="0" smtClean="0">
              <a:solidFill>
                <a:schemeClr val="bg2"/>
              </a:solidFill>
            </a:rPr>
            <a:t>год</a:t>
          </a:r>
          <a:endParaRPr lang="en-US" sz="2400" kern="1200" dirty="0">
            <a:solidFill>
              <a:schemeClr val="bg2"/>
            </a:solidFill>
          </a:endParaRPr>
        </a:p>
      </dsp:txBody>
      <dsp:txXfrm>
        <a:off x="8443234" y="2598411"/>
        <a:ext cx="1783213" cy="1783213"/>
      </dsp:txXfrm>
    </dsp:sp>
    <dsp:sp modelId="{8C0555E9-3E1A-4006-90F0-75BFCC096C90}">
      <dsp:nvSpPr>
        <dsp:cNvPr id="0" name=""/>
        <dsp:cNvSpPr/>
      </dsp:nvSpPr>
      <dsp:spPr>
        <a:xfrm rot="6480000">
          <a:off x="8418672" y="4849061"/>
          <a:ext cx="672631" cy="8511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 rot="10800000">
        <a:off x="8550745" y="4923330"/>
        <a:ext cx="470842" cy="510673"/>
      </dsp:txXfrm>
    </dsp:sp>
    <dsp:sp modelId="{852C3332-F3BB-478D-B8E3-77218178F094}">
      <dsp:nvSpPr>
        <dsp:cNvPr id="0" name=""/>
        <dsp:cNvSpPr/>
      </dsp:nvSpPr>
      <dsp:spPr>
        <a:xfrm>
          <a:off x="6902446" y="5834514"/>
          <a:ext cx="2521845" cy="2521845"/>
        </a:xfrm>
        <a:prstGeom prst="ellipse">
          <a:avLst/>
        </a:prstGeom>
        <a:solidFill>
          <a:schemeClr val="accent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Futura Hv" pitchFamily="34" charset="0"/>
            </a:rPr>
            <a:t>Строитель-</a:t>
          </a:r>
          <a:r>
            <a:rPr lang="ru-RU" sz="2400" kern="1200" dirty="0" err="1" smtClean="0">
              <a:latin typeface="Futura Hv" pitchFamily="34" charset="0"/>
            </a:rPr>
            <a:t>ство</a:t>
          </a:r>
          <a:endParaRPr lang="en-US" sz="2400" kern="1200" dirty="0" smtClean="0">
            <a:latin typeface="Futura Hv" pitchFamily="34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2 </a:t>
          </a:r>
          <a:r>
            <a:rPr lang="ru-RU" sz="2400" kern="1200" dirty="0" smtClean="0"/>
            <a:t>года</a:t>
          </a:r>
          <a:endParaRPr lang="en-US" sz="2400" kern="1200" dirty="0"/>
        </a:p>
      </dsp:txBody>
      <dsp:txXfrm>
        <a:off x="7271762" y="6203830"/>
        <a:ext cx="1783213" cy="1783213"/>
      </dsp:txXfrm>
    </dsp:sp>
    <dsp:sp modelId="{2DAB0119-9DD5-4831-A1A4-0FF118A5A39D}">
      <dsp:nvSpPr>
        <dsp:cNvPr id="0" name=""/>
        <dsp:cNvSpPr/>
      </dsp:nvSpPr>
      <dsp:spPr>
        <a:xfrm rot="10800000">
          <a:off x="5950610" y="6669875"/>
          <a:ext cx="672631" cy="8511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 rot="10800000">
        <a:off x="6152399" y="6840100"/>
        <a:ext cx="470842" cy="510673"/>
      </dsp:txXfrm>
    </dsp:sp>
    <dsp:sp modelId="{483F7CDD-9DA4-4910-BFAA-487FED6BE772}">
      <dsp:nvSpPr>
        <dsp:cNvPr id="0" name=""/>
        <dsp:cNvSpPr/>
      </dsp:nvSpPr>
      <dsp:spPr>
        <a:xfrm>
          <a:off x="3111485" y="5834514"/>
          <a:ext cx="2521845" cy="2521845"/>
        </a:xfrm>
        <a:prstGeom prst="ellipse">
          <a:avLst/>
        </a:prstGeom>
        <a:solidFill>
          <a:schemeClr val="accent4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>
              <a:latin typeface="Futura Hv" pitchFamily="34" charset="0"/>
            </a:rPr>
            <a:t>Эксплуата-ция</a:t>
          </a:r>
          <a:endParaRPr lang="en-US" sz="2400" kern="1200" dirty="0" smtClean="0">
            <a:latin typeface="Futura Hv" pitchFamily="34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15–20 </a:t>
          </a:r>
          <a:r>
            <a:rPr lang="ru-RU" sz="2400" kern="1200" dirty="0" smtClean="0"/>
            <a:t>лет</a:t>
          </a:r>
          <a:endParaRPr lang="en-US" sz="2400" kern="1200" dirty="0"/>
        </a:p>
      </dsp:txBody>
      <dsp:txXfrm>
        <a:off x="3480801" y="6203830"/>
        <a:ext cx="1783213" cy="1783213"/>
      </dsp:txXfrm>
    </dsp:sp>
    <dsp:sp modelId="{F426ECEE-DDA5-466F-84B8-40E161C1FA58}">
      <dsp:nvSpPr>
        <dsp:cNvPr id="0" name=""/>
        <dsp:cNvSpPr/>
      </dsp:nvSpPr>
      <dsp:spPr>
        <a:xfrm rot="15120000">
          <a:off x="3456239" y="4885271"/>
          <a:ext cx="672631" cy="8511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 rot="10800000">
        <a:off x="3588312" y="5151452"/>
        <a:ext cx="470842" cy="510673"/>
      </dsp:txXfrm>
    </dsp:sp>
    <dsp:sp modelId="{4DD817B6-97DD-422C-B2F4-7D6658297B7D}">
      <dsp:nvSpPr>
        <dsp:cNvPr id="0" name=""/>
        <dsp:cNvSpPr/>
      </dsp:nvSpPr>
      <dsp:spPr>
        <a:xfrm>
          <a:off x="1940013" y="2229095"/>
          <a:ext cx="2521845" cy="2521845"/>
        </a:xfrm>
        <a:prstGeom prst="ellipse">
          <a:avLst/>
        </a:prstGeom>
        <a:solidFill>
          <a:schemeClr val="tx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Futura Hv" pitchFamily="34" charset="0"/>
            </a:rPr>
            <a:t>Вывод из </a:t>
          </a:r>
          <a:r>
            <a:rPr lang="ru-RU" sz="2400" kern="1200" dirty="0" err="1" smtClean="0">
              <a:latin typeface="Futura Hv" pitchFamily="34" charset="0"/>
            </a:rPr>
            <a:t>эксплуата-ции</a:t>
          </a:r>
          <a:endParaRPr lang="en-US" sz="2400" kern="1200" dirty="0" smtClean="0">
            <a:latin typeface="Futura Hv" pitchFamily="34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2 </a:t>
          </a:r>
          <a:r>
            <a:rPr lang="ru-RU" sz="2400" kern="1200" dirty="0" smtClean="0"/>
            <a:t>года</a:t>
          </a:r>
          <a:endParaRPr lang="en-US" sz="2400" kern="1200" dirty="0"/>
        </a:p>
      </dsp:txBody>
      <dsp:txXfrm>
        <a:off x="2309329" y="2598411"/>
        <a:ext cx="1783213" cy="1783213"/>
      </dsp:txXfrm>
    </dsp:sp>
    <dsp:sp modelId="{2C5FF3B4-C992-41CA-86FC-206FECED5B02}">
      <dsp:nvSpPr>
        <dsp:cNvPr id="0" name=""/>
        <dsp:cNvSpPr/>
      </dsp:nvSpPr>
      <dsp:spPr>
        <a:xfrm rot="19440000">
          <a:off x="4382696" y="1961511"/>
          <a:ext cx="672631" cy="8511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4401965" y="2191040"/>
        <a:ext cx="470842" cy="5106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64BE1B-D6EC-4F52-A4A8-180C26332E8E}">
      <dsp:nvSpPr>
        <dsp:cNvPr id="0" name=""/>
        <dsp:cNvSpPr/>
      </dsp:nvSpPr>
      <dsp:spPr>
        <a:xfrm>
          <a:off x="-10247208" y="-1563794"/>
          <a:ext cx="12188020" cy="12188020"/>
        </a:xfrm>
        <a:prstGeom prst="blockArc">
          <a:avLst>
            <a:gd name="adj1" fmla="val 18900000"/>
            <a:gd name="adj2" fmla="val 2700000"/>
            <a:gd name="adj3" fmla="val 177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4B3071-A582-45DB-9D5E-2CD68938EE18}">
      <dsp:nvSpPr>
        <dsp:cNvPr id="0" name=""/>
        <dsp:cNvSpPr/>
      </dsp:nvSpPr>
      <dsp:spPr>
        <a:xfrm>
          <a:off x="846238" y="566095"/>
          <a:ext cx="9676845" cy="113291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9252" tIns="86360" rIns="86360" bIns="8636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solidFill>
                <a:schemeClr val="tx1"/>
              </a:solidFill>
            </a:rPr>
            <a:t>ОТСУТСТВИЕ КАПИТАЛЬНЫХ ИНВЕСТИЦИЙ</a:t>
          </a:r>
          <a:endParaRPr lang="en-US" sz="3400" kern="1200" dirty="0">
            <a:solidFill>
              <a:schemeClr val="tx1"/>
            </a:solidFill>
          </a:endParaRPr>
        </a:p>
      </dsp:txBody>
      <dsp:txXfrm>
        <a:off x="846238" y="566095"/>
        <a:ext cx="9676845" cy="1132916"/>
      </dsp:txXfrm>
    </dsp:sp>
    <dsp:sp modelId="{B673C0A6-900D-4935-9F8B-300D5B8A681B}">
      <dsp:nvSpPr>
        <dsp:cNvPr id="0" name=""/>
        <dsp:cNvSpPr/>
      </dsp:nvSpPr>
      <dsp:spPr>
        <a:xfrm>
          <a:off x="138166" y="424481"/>
          <a:ext cx="1416145" cy="141614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3266CD-AEC7-4CA5-8EC4-F1669F11E44F}">
      <dsp:nvSpPr>
        <dsp:cNvPr id="0" name=""/>
        <dsp:cNvSpPr/>
      </dsp:nvSpPr>
      <dsp:spPr>
        <a:xfrm>
          <a:off x="1658053" y="2264926"/>
          <a:ext cx="8865030" cy="113291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9252" tIns="86360" rIns="86360" bIns="8636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solidFill>
                <a:schemeClr val="tx1"/>
              </a:solidFill>
            </a:rPr>
            <a:t>БЫСТРЫЙ СТАРТ, САМООБСЛУЖИВАНИЕ</a:t>
          </a:r>
          <a:endParaRPr lang="en-US" sz="3400" kern="1200" dirty="0">
            <a:solidFill>
              <a:schemeClr val="tx1"/>
            </a:solidFill>
          </a:endParaRPr>
        </a:p>
      </dsp:txBody>
      <dsp:txXfrm>
        <a:off x="1658053" y="2264926"/>
        <a:ext cx="8865030" cy="1132916"/>
      </dsp:txXfrm>
    </dsp:sp>
    <dsp:sp modelId="{C126A8C2-BA83-402A-BA3F-3014809A1FA6}">
      <dsp:nvSpPr>
        <dsp:cNvPr id="0" name=""/>
        <dsp:cNvSpPr/>
      </dsp:nvSpPr>
      <dsp:spPr>
        <a:xfrm>
          <a:off x="949980" y="2123312"/>
          <a:ext cx="1416145" cy="141614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747F5D-D52A-44A0-8F5C-9C313885950B}">
      <dsp:nvSpPr>
        <dsp:cNvPr id="0" name=""/>
        <dsp:cNvSpPr/>
      </dsp:nvSpPr>
      <dsp:spPr>
        <a:xfrm>
          <a:off x="1907215" y="3963757"/>
          <a:ext cx="8615868" cy="113291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9252" tIns="86360" rIns="86360" bIns="8636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solidFill>
                <a:schemeClr val="tx1"/>
              </a:solidFill>
            </a:rPr>
            <a:t>МИНИМИЗАЦИЯ ОПЕРАЦИОННЫХ РАСХОДОВ</a:t>
          </a:r>
        </a:p>
      </dsp:txBody>
      <dsp:txXfrm>
        <a:off x="1907215" y="3963757"/>
        <a:ext cx="8615868" cy="1132916"/>
      </dsp:txXfrm>
    </dsp:sp>
    <dsp:sp modelId="{06DE94BD-2D99-4559-90A3-EB0E4ADAFB71}">
      <dsp:nvSpPr>
        <dsp:cNvPr id="0" name=""/>
        <dsp:cNvSpPr/>
      </dsp:nvSpPr>
      <dsp:spPr>
        <a:xfrm>
          <a:off x="1199142" y="3822143"/>
          <a:ext cx="1416145" cy="141614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E33630-689F-4812-A81F-F62AA4E08D8B}">
      <dsp:nvSpPr>
        <dsp:cNvPr id="0" name=""/>
        <dsp:cNvSpPr/>
      </dsp:nvSpPr>
      <dsp:spPr>
        <a:xfrm>
          <a:off x="1658053" y="5662588"/>
          <a:ext cx="8865030" cy="113291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9252" tIns="86360" rIns="86360" bIns="8636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solidFill>
                <a:schemeClr val="tx1"/>
              </a:solidFill>
            </a:rPr>
            <a:t>ПОВЫШЕНИЕ ГИБКОСТИ И ЭФФЕКТИВНОСТИ ИТ </a:t>
          </a:r>
        </a:p>
      </dsp:txBody>
      <dsp:txXfrm>
        <a:off x="1658053" y="5662588"/>
        <a:ext cx="8865030" cy="1132916"/>
      </dsp:txXfrm>
    </dsp:sp>
    <dsp:sp modelId="{7A361716-4C69-4334-9627-5685E9A0B67A}">
      <dsp:nvSpPr>
        <dsp:cNvPr id="0" name=""/>
        <dsp:cNvSpPr/>
      </dsp:nvSpPr>
      <dsp:spPr>
        <a:xfrm>
          <a:off x="949980" y="5520974"/>
          <a:ext cx="1416145" cy="141614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0965A9-4971-4706-9820-490B9920AB4D}">
      <dsp:nvSpPr>
        <dsp:cNvPr id="0" name=""/>
        <dsp:cNvSpPr/>
      </dsp:nvSpPr>
      <dsp:spPr>
        <a:xfrm>
          <a:off x="846238" y="7361419"/>
          <a:ext cx="9676845" cy="113291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9252" tIns="86360" rIns="86360" bIns="8636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solidFill>
                <a:schemeClr val="tx1"/>
              </a:solidFill>
            </a:rPr>
            <a:t>ВЫСОКАЯ ДОСТУПНОСТЬ, НАДЕЖНОСТЬ И БЕЗОПАСНОСТЬ</a:t>
          </a:r>
        </a:p>
      </dsp:txBody>
      <dsp:txXfrm>
        <a:off x="846238" y="7361419"/>
        <a:ext cx="9676845" cy="1132916"/>
      </dsp:txXfrm>
    </dsp:sp>
    <dsp:sp modelId="{72D3D7C3-B8F3-4506-91EC-B8091C870FF1}">
      <dsp:nvSpPr>
        <dsp:cNvPr id="0" name=""/>
        <dsp:cNvSpPr/>
      </dsp:nvSpPr>
      <dsp:spPr>
        <a:xfrm>
          <a:off x="138166" y="7219805"/>
          <a:ext cx="1416145" cy="141614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862" cy="466566"/>
          </a:xfrm>
          <a:prstGeom prst="rect">
            <a:avLst/>
          </a:prstGeom>
        </p:spPr>
        <p:txBody>
          <a:bodyPr vert="horz" lIns="93287" tIns="46643" rIns="93287" bIns="46643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477" y="0"/>
            <a:ext cx="3041862" cy="466566"/>
          </a:xfrm>
          <a:prstGeom prst="rect">
            <a:avLst/>
          </a:prstGeom>
        </p:spPr>
        <p:txBody>
          <a:bodyPr vert="horz" lIns="93287" tIns="46643" rIns="93287" bIns="46643" rtlCol="0"/>
          <a:lstStyle>
            <a:lvl1pPr algn="r">
              <a:defRPr sz="1200" smtClean="0"/>
            </a:lvl1pPr>
          </a:lstStyle>
          <a:p>
            <a:pPr>
              <a:defRPr/>
            </a:pPr>
            <a:fld id="{2465D2F9-AE2E-4BC4-9BCC-B8F4DD0E26D9}" type="datetimeFigureOut">
              <a:rPr lang="en-US"/>
              <a:pPr>
                <a:defRPr/>
              </a:pPr>
              <a:t>9/26/2013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360"/>
            <a:ext cx="3041862" cy="466566"/>
          </a:xfrm>
          <a:prstGeom prst="rect">
            <a:avLst/>
          </a:prstGeom>
        </p:spPr>
        <p:txBody>
          <a:bodyPr vert="horz" lIns="93287" tIns="46643" rIns="93287" bIns="46643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477" y="8839360"/>
            <a:ext cx="3041862" cy="466566"/>
          </a:xfrm>
          <a:prstGeom prst="rect">
            <a:avLst/>
          </a:prstGeom>
        </p:spPr>
        <p:txBody>
          <a:bodyPr vert="horz" lIns="93287" tIns="46643" rIns="93287" bIns="46643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3450101B-FD5C-4E0D-822B-B305A9321F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9687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862" cy="466566"/>
          </a:xfrm>
          <a:prstGeom prst="rect">
            <a:avLst/>
          </a:prstGeom>
        </p:spPr>
        <p:txBody>
          <a:bodyPr vert="horz" lIns="91403" tIns="45702" rIns="91403" bIns="4570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477" y="0"/>
            <a:ext cx="3041862" cy="466566"/>
          </a:xfrm>
          <a:prstGeom prst="rect">
            <a:avLst/>
          </a:prstGeom>
        </p:spPr>
        <p:txBody>
          <a:bodyPr vert="horz" lIns="91403" tIns="45702" rIns="91403" bIns="45702" rtlCol="0"/>
          <a:lstStyle>
            <a:lvl1pPr algn="r">
              <a:defRPr sz="1200"/>
            </a:lvl1pPr>
          </a:lstStyle>
          <a:p>
            <a:fld id="{BD9B9186-D3E0-40A2-A7E8-E3936F97851D}" type="datetimeFigureOut">
              <a:rPr lang="en-US" smtClean="0"/>
              <a:t>9/26/2013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1650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3" tIns="45702" rIns="91403" bIns="4570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58" y="4478397"/>
            <a:ext cx="5617209" cy="3664288"/>
          </a:xfrm>
          <a:prstGeom prst="rect">
            <a:avLst/>
          </a:prstGeom>
        </p:spPr>
        <p:txBody>
          <a:bodyPr vert="horz" lIns="91403" tIns="45702" rIns="91403" bIns="4570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360"/>
            <a:ext cx="3041862" cy="466566"/>
          </a:xfrm>
          <a:prstGeom prst="rect">
            <a:avLst/>
          </a:prstGeom>
        </p:spPr>
        <p:txBody>
          <a:bodyPr vert="horz" lIns="91403" tIns="45702" rIns="91403" bIns="4570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477" y="8839360"/>
            <a:ext cx="3041862" cy="466566"/>
          </a:xfrm>
          <a:prstGeom prst="rect">
            <a:avLst/>
          </a:prstGeom>
        </p:spPr>
        <p:txBody>
          <a:bodyPr vert="horz" lIns="91403" tIns="45702" rIns="91403" bIns="45702" rtlCol="0" anchor="b"/>
          <a:lstStyle>
            <a:lvl1pPr algn="r">
              <a:defRPr sz="1200"/>
            </a:lvl1pPr>
          </a:lstStyle>
          <a:p>
            <a:fld id="{94E26330-7532-4DB4-9E11-2E07E290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09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Интенсификация</a:t>
            </a:r>
            <a:r>
              <a:rPr lang="ru-RU" baseline="0" dirty="0" smtClean="0"/>
              <a:t> во всем: технологии, увеличение объема хранимых и обрабатываемых данных,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26330-7532-4DB4-9E11-2E07E2905B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98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1800" dirty="0" smtClean="0"/>
              <a:t>Data centers have 20 year life-cycles, so planning them with a lack of vision is not an easy task. </a:t>
            </a:r>
          </a:p>
          <a:p>
            <a:endParaRPr lang="en-US" sz="1800" dirty="0" smtClean="0"/>
          </a:p>
          <a:p>
            <a:r>
              <a:rPr lang="en-US" sz="1800" dirty="0" smtClean="0"/>
              <a:t>In addition to the build/retrofit/lease decision there are other fundamental questions, including: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sz="1800" dirty="0" smtClean="0">
                <a:ea typeface="SimSun" pitchFamily="2" charset="-122"/>
                <a:cs typeface="Arial" pitchFamily="34" charset="0"/>
              </a:rPr>
              <a:t> How long do my capacity projections give me? Have I got time to build? How disruptive would a retro-fit be?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sz="1800" dirty="0" smtClean="0">
                <a:ea typeface="SimSun" pitchFamily="2" charset="-122"/>
                <a:cs typeface="Arial" pitchFamily="34" charset="0"/>
              </a:rPr>
              <a:t> Green-field makes sense, but getting CAPEX approval?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sz="1800" dirty="0" smtClean="0">
                <a:ea typeface="SimSun" pitchFamily="2" charset="-122"/>
                <a:cs typeface="Arial" pitchFamily="34" charset="0"/>
              </a:rPr>
              <a:t> Energy needs to be central to the design criteria, how is </a:t>
            </a:r>
            <a:r>
              <a:rPr lang="en-US" sz="1800" dirty="0" smtClean="0"/>
              <a:t>power rating-based design incorporated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sz="1800" dirty="0" smtClean="0"/>
              <a:t> What will be the life-time operating costs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sz="1800" dirty="0" smtClean="0">
                <a:ea typeface="SimSun" pitchFamily="2" charset="-122"/>
                <a:cs typeface="Arial" pitchFamily="34" charset="0"/>
              </a:rPr>
              <a:t> How is cost-effective flexibility for growth accounted for, both known and unknown?</a:t>
            </a:r>
          </a:p>
          <a:p>
            <a:pPr lvl="2">
              <a:buFont typeface="Arial" pitchFamily="34" charset="0"/>
              <a:buNone/>
              <a:defRPr/>
            </a:pPr>
            <a:endParaRPr lang="en-US" sz="1800" dirty="0" smtClean="0">
              <a:ea typeface="SimSun" pitchFamily="2" charset="-122"/>
              <a:cs typeface="Arial" pitchFamily="34" charset="0"/>
            </a:endParaRPr>
          </a:p>
          <a:p>
            <a:pPr lvl="1">
              <a:buFont typeface="Arial" pitchFamily="34" charset="0"/>
              <a:buNone/>
              <a:defRPr/>
            </a:pPr>
            <a:r>
              <a:rPr lang="en-US" sz="1800" dirty="0" smtClean="0">
                <a:ea typeface="SimSun" pitchFamily="2" charset="-122"/>
                <a:cs typeface="Arial" pitchFamily="34" charset="0"/>
              </a:rPr>
              <a:t>So, let’s assume you have a decision to make, and you’ve made the decision to build… what then?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831FD69-BB7F-48A9-AD3C-0905D51AD404}" type="datetime3">
              <a:rPr lang="en-US" smtClean="0"/>
              <a:pPr/>
              <a:t>26 September 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HP Confidential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4B04522-5E79-4620-978F-683F5015A63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44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26330-7532-4DB4-9E11-2E07E2905B6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19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85703" y="8180462"/>
            <a:ext cx="17781985" cy="2802946"/>
          </a:xfrm>
        </p:spPr>
        <p:txBody>
          <a:bodyPr anchor="b"/>
          <a:lstStyle>
            <a:lvl1pPr algn="ctr">
              <a:defRPr sz="11668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85704" y="10988774"/>
            <a:ext cx="17781985" cy="1563737"/>
          </a:xfrm>
        </p:spPr>
        <p:txBody>
          <a:bodyPr/>
          <a:lstStyle>
            <a:lvl1pPr marL="0" indent="0" algn="ctr">
              <a:buNone/>
              <a:defRPr sz="4667"/>
            </a:lvl1pPr>
            <a:lvl2pPr marL="889117" indent="0" algn="ctr">
              <a:buNone/>
              <a:defRPr sz="3889"/>
            </a:lvl2pPr>
            <a:lvl3pPr marL="1778234" indent="0" algn="ctr">
              <a:buNone/>
              <a:defRPr sz="3500"/>
            </a:lvl3pPr>
            <a:lvl4pPr marL="2667351" indent="0" algn="ctr">
              <a:buNone/>
              <a:defRPr sz="3112"/>
            </a:lvl4pPr>
            <a:lvl5pPr marL="3556467" indent="0" algn="ctr">
              <a:buNone/>
              <a:defRPr sz="3112"/>
            </a:lvl5pPr>
            <a:lvl6pPr marL="4445584" indent="0" algn="ctr">
              <a:buNone/>
              <a:defRPr sz="3112"/>
            </a:lvl6pPr>
            <a:lvl7pPr marL="5334701" indent="0" algn="ctr">
              <a:buNone/>
              <a:defRPr sz="3112"/>
            </a:lvl7pPr>
            <a:lvl8pPr marL="6223818" indent="0" algn="ctr">
              <a:buNone/>
              <a:defRPr sz="3112"/>
            </a:lvl8pPr>
            <a:lvl9pPr marL="7112935" indent="0" algn="ctr">
              <a:buNone/>
              <a:defRPr sz="3112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29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30015" y="12361042"/>
            <a:ext cx="5334595" cy="7100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853710" y="12361042"/>
            <a:ext cx="8001893" cy="7100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744703" y="12361042"/>
            <a:ext cx="5334595" cy="7100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F1985DD-DCCA-44B3-9579-6B83A6B63526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8646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6966977" y="710050"/>
            <a:ext cx="5112321" cy="1130214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30015" y="710050"/>
            <a:ext cx="15040595" cy="1130214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30015" y="12361042"/>
            <a:ext cx="5334595" cy="7100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853710" y="12361042"/>
            <a:ext cx="8001893" cy="7100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744703" y="12361042"/>
            <a:ext cx="5334595" cy="7100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3B3F363-F2F0-4DF9-8C0B-386BDADE2E86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8148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 bwMode="black">
          <a:xfrm>
            <a:off x="859463" y="609499"/>
            <a:ext cx="21046957" cy="1218795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852055" y="3082235"/>
            <a:ext cx="10451031" cy="8348543"/>
          </a:xfrm>
        </p:spPr>
        <p:txBody>
          <a:bodyPr/>
          <a:lstStyle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7"/>
          </p:nvPr>
        </p:nvSpPr>
        <p:spPr>
          <a:xfrm>
            <a:off x="11846424" y="3074828"/>
            <a:ext cx="10055881" cy="8355946"/>
          </a:xfrm>
        </p:spPr>
        <p:txBody>
          <a:bodyPr/>
          <a:lstStyle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884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361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7667" y="3324888"/>
            <a:ext cx="20449282" cy="5547649"/>
          </a:xfrm>
        </p:spPr>
        <p:txBody>
          <a:bodyPr anchor="b"/>
          <a:lstStyle>
            <a:lvl1pPr>
              <a:defRPr sz="1166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17667" y="8925019"/>
            <a:ext cx="20449282" cy="2917378"/>
          </a:xfrm>
        </p:spPr>
        <p:txBody>
          <a:bodyPr/>
          <a:lstStyle>
            <a:lvl1pPr marL="0" indent="0">
              <a:buNone/>
              <a:defRPr sz="4667">
                <a:solidFill>
                  <a:schemeClr val="tx1">
                    <a:tint val="75000"/>
                  </a:schemeClr>
                </a:solidFill>
              </a:defRPr>
            </a:lvl1pPr>
            <a:lvl2pPr marL="889117" indent="0">
              <a:buNone/>
              <a:defRPr sz="3889">
                <a:solidFill>
                  <a:schemeClr val="tx1">
                    <a:tint val="75000"/>
                  </a:schemeClr>
                </a:solidFill>
              </a:defRPr>
            </a:lvl2pPr>
            <a:lvl3pPr marL="1778234" indent="0">
              <a:buNone/>
              <a:defRPr sz="3500">
                <a:solidFill>
                  <a:schemeClr val="tx1">
                    <a:tint val="75000"/>
                  </a:schemeClr>
                </a:solidFill>
              </a:defRPr>
            </a:lvl3pPr>
            <a:lvl4pPr marL="2667351" indent="0">
              <a:buNone/>
              <a:defRPr sz="3112">
                <a:solidFill>
                  <a:schemeClr val="tx1">
                    <a:tint val="75000"/>
                  </a:schemeClr>
                </a:solidFill>
              </a:defRPr>
            </a:lvl4pPr>
            <a:lvl5pPr marL="3556467" indent="0">
              <a:buNone/>
              <a:defRPr sz="3112">
                <a:solidFill>
                  <a:schemeClr val="tx1">
                    <a:tint val="75000"/>
                  </a:schemeClr>
                </a:solidFill>
              </a:defRPr>
            </a:lvl5pPr>
            <a:lvl6pPr marL="4445584" indent="0">
              <a:buNone/>
              <a:defRPr sz="3112">
                <a:solidFill>
                  <a:schemeClr val="tx1">
                    <a:tint val="75000"/>
                  </a:schemeClr>
                </a:solidFill>
              </a:defRPr>
            </a:lvl6pPr>
            <a:lvl7pPr marL="5334701" indent="0">
              <a:buNone/>
              <a:defRPr sz="3112">
                <a:solidFill>
                  <a:schemeClr val="tx1">
                    <a:tint val="75000"/>
                  </a:schemeClr>
                </a:solidFill>
              </a:defRPr>
            </a:lvl7pPr>
            <a:lvl8pPr marL="6223818" indent="0">
              <a:buNone/>
              <a:defRPr sz="3112">
                <a:solidFill>
                  <a:schemeClr val="tx1">
                    <a:tint val="75000"/>
                  </a:schemeClr>
                </a:solidFill>
              </a:defRPr>
            </a:lvl8pPr>
            <a:lvl9pPr marL="7112935" indent="0">
              <a:buNone/>
              <a:defRPr sz="31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5177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432" y="3550249"/>
            <a:ext cx="10869041" cy="846194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02840" y="3550249"/>
            <a:ext cx="10725024" cy="846194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583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3104" y="1267694"/>
            <a:ext cx="20449282" cy="202014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33104" y="3269317"/>
            <a:ext cx="10030150" cy="1602242"/>
          </a:xfrm>
        </p:spPr>
        <p:txBody>
          <a:bodyPr anchor="b"/>
          <a:lstStyle>
            <a:lvl1pPr marL="0" indent="0">
              <a:buNone/>
              <a:defRPr sz="4667" b="1"/>
            </a:lvl1pPr>
            <a:lvl2pPr marL="889117" indent="0">
              <a:buNone/>
              <a:defRPr sz="3889" b="1"/>
            </a:lvl2pPr>
            <a:lvl3pPr marL="1778234" indent="0">
              <a:buNone/>
              <a:defRPr sz="3500" b="1"/>
            </a:lvl3pPr>
            <a:lvl4pPr marL="2667351" indent="0">
              <a:buNone/>
              <a:defRPr sz="3112" b="1"/>
            </a:lvl4pPr>
            <a:lvl5pPr marL="3556467" indent="0">
              <a:buNone/>
              <a:defRPr sz="3112" b="1"/>
            </a:lvl5pPr>
            <a:lvl6pPr marL="4445584" indent="0">
              <a:buNone/>
              <a:defRPr sz="3112" b="1"/>
            </a:lvl6pPr>
            <a:lvl7pPr marL="5334701" indent="0">
              <a:buNone/>
              <a:defRPr sz="3112" b="1"/>
            </a:lvl7pPr>
            <a:lvl8pPr marL="6223818" indent="0">
              <a:buNone/>
              <a:defRPr sz="3112" b="1"/>
            </a:lvl8pPr>
            <a:lvl9pPr marL="7112935" indent="0">
              <a:buNone/>
              <a:defRPr sz="311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33104" y="4871559"/>
            <a:ext cx="10030150" cy="716533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002840" y="3269317"/>
            <a:ext cx="10079546" cy="1602242"/>
          </a:xfrm>
        </p:spPr>
        <p:txBody>
          <a:bodyPr anchor="b"/>
          <a:lstStyle>
            <a:lvl1pPr marL="0" indent="0">
              <a:buNone/>
              <a:defRPr sz="4667" b="1"/>
            </a:lvl1pPr>
            <a:lvl2pPr marL="889117" indent="0">
              <a:buNone/>
              <a:defRPr sz="3889" b="1"/>
            </a:lvl2pPr>
            <a:lvl3pPr marL="1778234" indent="0">
              <a:buNone/>
              <a:defRPr sz="3500" b="1"/>
            </a:lvl3pPr>
            <a:lvl4pPr marL="2667351" indent="0">
              <a:buNone/>
              <a:defRPr sz="3112" b="1"/>
            </a:lvl4pPr>
            <a:lvl5pPr marL="3556467" indent="0">
              <a:buNone/>
              <a:defRPr sz="3112" b="1"/>
            </a:lvl5pPr>
            <a:lvl6pPr marL="4445584" indent="0">
              <a:buNone/>
              <a:defRPr sz="3112" b="1"/>
            </a:lvl6pPr>
            <a:lvl7pPr marL="5334701" indent="0">
              <a:buNone/>
              <a:defRPr sz="3112" b="1"/>
            </a:lvl7pPr>
            <a:lvl8pPr marL="6223818" indent="0">
              <a:buNone/>
              <a:defRPr sz="3112" b="1"/>
            </a:lvl8pPr>
            <a:lvl9pPr marL="7112935" indent="0">
              <a:buNone/>
              <a:defRPr sz="311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002840" y="4871559"/>
            <a:ext cx="10079546" cy="716533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630015" y="12361042"/>
            <a:ext cx="5334595" cy="710050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9/26/2013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853710" y="12361042"/>
            <a:ext cx="8001893" cy="7100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6744703" y="12361042"/>
            <a:ext cx="5334595" cy="7100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7F39444-C8F4-4484-B1B6-060D435A759D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8742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630015" y="12361042"/>
            <a:ext cx="5334595" cy="710050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9/26/2013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853710" y="12361042"/>
            <a:ext cx="8001893" cy="7100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6744703" y="12361042"/>
            <a:ext cx="5334595" cy="7100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F948DD1-8A48-4F4E-8013-0914E3D70C78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0839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630015" y="12361042"/>
            <a:ext cx="5334595" cy="710050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9/26/2013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853710" y="12361042"/>
            <a:ext cx="8001893" cy="7100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6744703" y="12361042"/>
            <a:ext cx="5334595" cy="7100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330B816-0E4A-494F-B3E9-726D95CB7F60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4830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3104" y="889106"/>
            <a:ext cx="7646870" cy="3111871"/>
          </a:xfrm>
        </p:spPr>
        <p:txBody>
          <a:bodyPr anchor="b"/>
          <a:lstStyle>
            <a:lvl1pPr>
              <a:defRPr sz="622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9546" y="1920222"/>
            <a:ext cx="12002840" cy="9477622"/>
          </a:xfrm>
        </p:spPr>
        <p:txBody>
          <a:bodyPr/>
          <a:lstStyle>
            <a:lvl1pPr>
              <a:defRPr sz="6223"/>
            </a:lvl1pPr>
            <a:lvl2pPr>
              <a:defRPr sz="5445"/>
            </a:lvl2pPr>
            <a:lvl3pPr>
              <a:defRPr sz="4667"/>
            </a:lvl3pPr>
            <a:lvl4pPr>
              <a:defRPr sz="3889"/>
            </a:lvl4pPr>
            <a:lvl5pPr>
              <a:defRPr sz="3889"/>
            </a:lvl5pPr>
            <a:lvl6pPr>
              <a:defRPr sz="3889"/>
            </a:lvl6pPr>
            <a:lvl7pPr>
              <a:defRPr sz="3889"/>
            </a:lvl7pPr>
            <a:lvl8pPr>
              <a:defRPr sz="3889"/>
            </a:lvl8pPr>
            <a:lvl9pPr>
              <a:defRPr sz="388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33104" y="4000976"/>
            <a:ext cx="7646870" cy="7412304"/>
          </a:xfrm>
        </p:spPr>
        <p:txBody>
          <a:bodyPr/>
          <a:lstStyle>
            <a:lvl1pPr marL="0" indent="0">
              <a:buNone/>
              <a:defRPr sz="3112"/>
            </a:lvl1pPr>
            <a:lvl2pPr marL="889117" indent="0">
              <a:buNone/>
              <a:defRPr sz="2723"/>
            </a:lvl2pPr>
            <a:lvl3pPr marL="1778234" indent="0">
              <a:buNone/>
              <a:defRPr sz="2334"/>
            </a:lvl3pPr>
            <a:lvl4pPr marL="2667351" indent="0">
              <a:buNone/>
              <a:defRPr sz="1945"/>
            </a:lvl4pPr>
            <a:lvl5pPr marL="3556467" indent="0">
              <a:buNone/>
              <a:defRPr sz="1945"/>
            </a:lvl5pPr>
            <a:lvl6pPr marL="4445584" indent="0">
              <a:buNone/>
              <a:defRPr sz="1945"/>
            </a:lvl6pPr>
            <a:lvl7pPr marL="5334701" indent="0">
              <a:buNone/>
              <a:defRPr sz="1945"/>
            </a:lvl7pPr>
            <a:lvl8pPr marL="6223818" indent="0">
              <a:buNone/>
              <a:defRPr sz="1945"/>
            </a:lvl8pPr>
            <a:lvl9pPr marL="7112935" indent="0">
              <a:buNone/>
              <a:defRPr sz="194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30015" y="12361042"/>
            <a:ext cx="5334595" cy="7100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853710" y="12361042"/>
            <a:ext cx="8001893" cy="7100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6744703" y="12361042"/>
            <a:ext cx="5334595" cy="7100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74B060-2397-4027-8CD9-98AFC51A41D9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6528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3104" y="889106"/>
            <a:ext cx="7646870" cy="3111871"/>
          </a:xfrm>
        </p:spPr>
        <p:txBody>
          <a:bodyPr anchor="b"/>
          <a:lstStyle>
            <a:lvl1pPr>
              <a:defRPr sz="622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079546" y="1920222"/>
            <a:ext cx="12002840" cy="9477622"/>
          </a:xfrm>
        </p:spPr>
        <p:txBody>
          <a:bodyPr anchor="t"/>
          <a:lstStyle>
            <a:lvl1pPr marL="0" indent="0">
              <a:buNone/>
              <a:defRPr sz="6223"/>
            </a:lvl1pPr>
            <a:lvl2pPr marL="889117" indent="0">
              <a:buNone/>
              <a:defRPr sz="5445"/>
            </a:lvl2pPr>
            <a:lvl3pPr marL="1778234" indent="0">
              <a:buNone/>
              <a:defRPr sz="4667"/>
            </a:lvl3pPr>
            <a:lvl4pPr marL="2667351" indent="0">
              <a:buNone/>
              <a:defRPr sz="3889"/>
            </a:lvl4pPr>
            <a:lvl5pPr marL="3556467" indent="0">
              <a:buNone/>
              <a:defRPr sz="3889"/>
            </a:lvl5pPr>
            <a:lvl6pPr marL="4445584" indent="0">
              <a:buNone/>
              <a:defRPr sz="3889"/>
            </a:lvl6pPr>
            <a:lvl7pPr marL="5334701" indent="0">
              <a:buNone/>
              <a:defRPr sz="3889"/>
            </a:lvl7pPr>
            <a:lvl8pPr marL="6223818" indent="0">
              <a:buNone/>
              <a:defRPr sz="3889"/>
            </a:lvl8pPr>
            <a:lvl9pPr marL="7112935" indent="0">
              <a:buNone/>
              <a:defRPr sz="3889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33104" y="4000976"/>
            <a:ext cx="7646870" cy="7412304"/>
          </a:xfrm>
        </p:spPr>
        <p:txBody>
          <a:bodyPr/>
          <a:lstStyle>
            <a:lvl1pPr marL="0" indent="0">
              <a:buNone/>
              <a:defRPr sz="3112"/>
            </a:lvl1pPr>
            <a:lvl2pPr marL="889117" indent="0">
              <a:buNone/>
              <a:defRPr sz="2723"/>
            </a:lvl2pPr>
            <a:lvl3pPr marL="1778234" indent="0">
              <a:buNone/>
              <a:defRPr sz="2334"/>
            </a:lvl3pPr>
            <a:lvl4pPr marL="2667351" indent="0">
              <a:buNone/>
              <a:defRPr sz="1945"/>
            </a:lvl4pPr>
            <a:lvl5pPr marL="3556467" indent="0">
              <a:buNone/>
              <a:defRPr sz="1945"/>
            </a:lvl5pPr>
            <a:lvl6pPr marL="4445584" indent="0">
              <a:buNone/>
              <a:defRPr sz="1945"/>
            </a:lvl6pPr>
            <a:lvl7pPr marL="5334701" indent="0">
              <a:buNone/>
              <a:defRPr sz="1945"/>
            </a:lvl7pPr>
            <a:lvl8pPr marL="6223818" indent="0">
              <a:buNone/>
              <a:defRPr sz="1945"/>
            </a:lvl8pPr>
            <a:lvl9pPr marL="7112935" indent="0">
              <a:buNone/>
              <a:defRPr sz="194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30015" y="12361042"/>
            <a:ext cx="5334595" cy="7100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853710" y="12361042"/>
            <a:ext cx="8001893" cy="7100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6744703" y="12361042"/>
            <a:ext cx="5334595" cy="7100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C8BB772-EB79-40FE-9D05-2336FD082D4C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3861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" y="11904"/>
            <a:ext cx="23709313" cy="1331277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432" y="1411710"/>
            <a:ext cx="21890432" cy="1876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432" y="3550249"/>
            <a:ext cx="21890432" cy="8461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567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iming>
    <p:tnLst>
      <p:par>
        <p:cTn id="1" dur="indefinite" restart="never" nodeType="tmRoot"/>
      </p:par>
    </p:tnLst>
  </p:timing>
  <p:txStyles>
    <p:titleStyle>
      <a:lvl1pPr algn="ctr" defTabSz="1778234" rtl="0" eaLnBrk="1" latinLnBrk="0" hangingPunct="1">
        <a:lnSpc>
          <a:spcPct val="90000"/>
        </a:lnSpc>
        <a:spcBef>
          <a:spcPct val="0"/>
        </a:spcBef>
        <a:buNone/>
        <a:defRPr sz="88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4558" indent="-444558" algn="l" defTabSz="1778234" rtl="0" eaLnBrk="1" latinLnBrk="0" hangingPunct="1">
        <a:lnSpc>
          <a:spcPct val="90000"/>
        </a:lnSpc>
        <a:spcBef>
          <a:spcPts val="1945"/>
        </a:spcBef>
        <a:buFont typeface="Arial" panose="020B0604020202020204" pitchFamily="34" charset="0"/>
        <a:buChar char="•"/>
        <a:defRPr sz="5445" kern="1200">
          <a:solidFill>
            <a:schemeClr val="tx1"/>
          </a:solidFill>
          <a:latin typeface="Franklin Gothic Medium Cond" panose="020B0606030402020204" pitchFamily="34" charset="0"/>
          <a:ea typeface="+mn-ea"/>
          <a:cs typeface="+mn-cs"/>
        </a:defRPr>
      </a:lvl1pPr>
      <a:lvl2pPr marL="1333675" indent="-444558" algn="l" defTabSz="1778234" rtl="0" eaLnBrk="1" latinLnBrk="0" hangingPunct="1">
        <a:lnSpc>
          <a:spcPct val="90000"/>
        </a:lnSpc>
        <a:spcBef>
          <a:spcPts val="972"/>
        </a:spcBef>
        <a:buFont typeface="Arial" panose="020B0604020202020204" pitchFamily="34" charset="0"/>
        <a:buChar char="•"/>
        <a:defRPr sz="4667" kern="1200">
          <a:solidFill>
            <a:schemeClr val="tx1"/>
          </a:solidFill>
          <a:latin typeface="Franklin Gothic Medium Cond" panose="020B0606030402020204" pitchFamily="34" charset="0"/>
          <a:ea typeface="+mn-ea"/>
          <a:cs typeface="+mn-cs"/>
        </a:defRPr>
      </a:lvl2pPr>
      <a:lvl3pPr marL="2222792" indent="-444558" algn="l" defTabSz="1778234" rtl="0" eaLnBrk="1" latinLnBrk="0" hangingPunct="1">
        <a:lnSpc>
          <a:spcPct val="90000"/>
        </a:lnSpc>
        <a:spcBef>
          <a:spcPts val="972"/>
        </a:spcBef>
        <a:buFont typeface="Arial" panose="020B0604020202020204" pitchFamily="34" charset="0"/>
        <a:buChar char="•"/>
        <a:defRPr sz="3889" kern="1200">
          <a:solidFill>
            <a:schemeClr val="tx1"/>
          </a:solidFill>
          <a:latin typeface="Franklin Gothic Medium Cond" panose="020B0606030402020204" pitchFamily="34" charset="0"/>
          <a:ea typeface="+mn-ea"/>
          <a:cs typeface="+mn-cs"/>
        </a:defRPr>
      </a:lvl3pPr>
      <a:lvl4pPr marL="3111909" indent="-444558" algn="l" defTabSz="1778234" rtl="0" eaLnBrk="1" latinLnBrk="0" hangingPunct="1">
        <a:lnSpc>
          <a:spcPct val="90000"/>
        </a:lnSpc>
        <a:spcBef>
          <a:spcPts val="972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Franklin Gothic Medium Cond" panose="020B0606030402020204" pitchFamily="34" charset="0"/>
          <a:ea typeface="+mn-ea"/>
          <a:cs typeface="+mn-cs"/>
        </a:defRPr>
      </a:lvl4pPr>
      <a:lvl5pPr marL="4001026" indent="-444558" algn="l" defTabSz="1778234" rtl="0" eaLnBrk="1" latinLnBrk="0" hangingPunct="1">
        <a:lnSpc>
          <a:spcPct val="90000"/>
        </a:lnSpc>
        <a:spcBef>
          <a:spcPts val="972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Franklin Gothic Medium Cond" panose="020B0606030402020204" pitchFamily="34" charset="0"/>
          <a:ea typeface="+mn-ea"/>
          <a:cs typeface="+mn-cs"/>
        </a:defRPr>
      </a:lvl5pPr>
      <a:lvl6pPr marL="4890143" indent="-444558" algn="l" defTabSz="1778234" rtl="0" eaLnBrk="1" latinLnBrk="0" hangingPunct="1">
        <a:lnSpc>
          <a:spcPct val="90000"/>
        </a:lnSpc>
        <a:spcBef>
          <a:spcPts val="972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6pPr>
      <a:lvl7pPr marL="5779259" indent="-444558" algn="l" defTabSz="1778234" rtl="0" eaLnBrk="1" latinLnBrk="0" hangingPunct="1">
        <a:lnSpc>
          <a:spcPct val="90000"/>
        </a:lnSpc>
        <a:spcBef>
          <a:spcPts val="972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7pPr>
      <a:lvl8pPr marL="6668376" indent="-444558" algn="l" defTabSz="1778234" rtl="0" eaLnBrk="1" latinLnBrk="0" hangingPunct="1">
        <a:lnSpc>
          <a:spcPct val="90000"/>
        </a:lnSpc>
        <a:spcBef>
          <a:spcPts val="972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8pPr>
      <a:lvl9pPr marL="7557493" indent="-444558" algn="l" defTabSz="1778234" rtl="0" eaLnBrk="1" latinLnBrk="0" hangingPunct="1">
        <a:lnSpc>
          <a:spcPct val="90000"/>
        </a:lnSpc>
        <a:spcBef>
          <a:spcPts val="972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778234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89117" algn="l" defTabSz="1778234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778234" algn="l" defTabSz="1778234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2667351" algn="l" defTabSz="1778234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4pPr>
      <a:lvl5pPr marL="3556467" algn="l" defTabSz="1778234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5pPr>
      <a:lvl6pPr marL="4445584" algn="l" defTabSz="1778234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6pPr>
      <a:lvl7pPr marL="5334701" algn="l" defTabSz="1778234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7pPr>
      <a:lvl8pPr marL="6223818" algn="l" defTabSz="1778234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8pPr>
      <a:lvl9pPr marL="7112935" algn="l" defTabSz="1778234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2.wdp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4"/>
          <p:cNvSpPr>
            <a:spLocks noGrp="1"/>
          </p:cNvSpPr>
          <p:nvPr>
            <p:ph type="ctrTitle"/>
          </p:nvPr>
        </p:nvSpPr>
        <p:spPr>
          <a:xfrm>
            <a:off x="2277592" y="8180462"/>
            <a:ext cx="19298144" cy="244827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6600" spc="300" dirty="0" smtClean="0"/>
              <a:t>НОВЫЕ Возможности Развития ИТ Банка </a:t>
            </a:r>
            <a:br>
              <a:rPr lang="ru-RU" sz="6600" spc="300" dirty="0" smtClean="0"/>
            </a:br>
            <a:r>
              <a:rPr lang="ru-RU" sz="6600" spc="300" dirty="0" smtClean="0"/>
              <a:t>НА ОСНОВЕ КОММЕРЧЕСКОГО ЦОД</a:t>
            </a:r>
            <a:endParaRPr lang="ru-RU" sz="6600" spc="3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63664" y="10988774"/>
            <a:ext cx="17781985" cy="1563737"/>
          </a:xfrm>
        </p:spPr>
        <p:txBody>
          <a:bodyPr>
            <a:normAutofit lnSpcReduction="10000"/>
          </a:bodyPr>
          <a:lstStyle/>
          <a:p>
            <a:r>
              <a:rPr lang="ru-RU" i="1" dirty="0" smtClean="0">
                <a:latin typeface="Franklin Gothic Book" panose="020B0503020102020204" pitchFamily="34" charset="0"/>
              </a:rPr>
              <a:t>Александр </a:t>
            </a:r>
            <a:r>
              <a:rPr lang="ru-RU" i="1" dirty="0" err="1" smtClean="0">
                <a:latin typeface="Franklin Gothic Book" panose="020B0503020102020204" pitchFamily="34" charset="0"/>
              </a:rPr>
              <a:t>Кариченский</a:t>
            </a:r>
            <a:endParaRPr lang="ru-RU" i="1" dirty="0" smtClean="0">
              <a:latin typeface="Franklin Gothic Book" panose="020B0503020102020204" pitchFamily="34" charset="0"/>
            </a:endParaRPr>
          </a:p>
          <a:p>
            <a:r>
              <a:rPr lang="ru-RU" i="1" dirty="0" smtClean="0">
                <a:latin typeface="Franklin Gothic Book" panose="020B0503020102020204" pitchFamily="34" charset="0"/>
              </a:rPr>
              <a:t>Директор по развитию бизнеса</a:t>
            </a:r>
            <a:endParaRPr lang="en-US" i="1" dirty="0">
              <a:latin typeface="Franklin Gothic Book" panose="020B0503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519061" y="763638"/>
            <a:ext cx="64702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БАНКОВСКИЙ </a:t>
            </a:r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IT</a:t>
            </a:r>
            <a:r>
              <a:rPr lang="ru-RU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САММИТ 2013</a:t>
            </a:r>
          </a:p>
          <a:p>
            <a:pPr algn="r"/>
            <a:r>
              <a:rPr lang="ru-RU" sz="32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25-28 сентября</a:t>
            </a:r>
            <a:endParaRPr lang="ru-RU" sz="32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40" y="748855"/>
            <a:ext cx="3314168" cy="331236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ЦОД «</a:t>
            </a:r>
            <a:r>
              <a:rPr lang="ru-RU" dirty="0" err="1" smtClean="0"/>
              <a:t>Датацентр</a:t>
            </a:r>
            <a:r>
              <a:rPr lang="ru-RU" dirty="0" smtClean="0"/>
              <a:t> «Парковый». Дизайн</a:t>
            </a:r>
            <a:endParaRPr lang="en-US" dirty="0" smtClean="0"/>
          </a:p>
        </p:txBody>
      </p:sp>
      <p:sp>
        <p:nvSpPr>
          <p:cNvPr id="21507" name="Содержимое 2"/>
          <p:cNvSpPr>
            <a:spLocks noGrp="1"/>
          </p:cNvSpPr>
          <p:nvPr>
            <p:ph idx="1"/>
          </p:nvPr>
        </p:nvSpPr>
        <p:spPr>
          <a:xfrm>
            <a:off x="837432" y="3550249"/>
            <a:ext cx="11593288" cy="8461943"/>
          </a:xfrm>
        </p:spPr>
        <p:txBody>
          <a:bodyPr/>
          <a:lstStyle/>
          <a:p>
            <a:r>
              <a:rPr lang="ru-RU" dirty="0" smtClean="0"/>
              <a:t>3000 м</a:t>
            </a:r>
            <a:r>
              <a:rPr lang="ru-RU" baseline="30000" dirty="0" smtClean="0"/>
              <a:t>2</a:t>
            </a:r>
            <a:r>
              <a:rPr lang="ru-RU" dirty="0" smtClean="0"/>
              <a:t> - общей площади</a:t>
            </a:r>
          </a:p>
          <a:p>
            <a:r>
              <a:rPr lang="ru-RU" dirty="0" smtClean="0"/>
              <a:t>1000 м</a:t>
            </a:r>
            <a:r>
              <a:rPr lang="ru-RU" baseline="30000" dirty="0" smtClean="0"/>
              <a:t>2</a:t>
            </a:r>
            <a:r>
              <a:rPr lang="ru-RU" dirty="0" smtClean="0"/>
              <a:t> - эффективная площадь</a:t>
            </a:r>
          </a:p>
          <a:p>
            <a:r>
              <a:rPr lang="ru-RU" dirty="0" smtClean="0"/>
              <a:t>17 машинных залов различной площади</a:t>
            </a:r>
          </a:p>
          <a:p>
            <a:r>
              <a:rPr lang="ru-RU" dirty="0" smtClean="0"/>
              <a:t>Стандартные и экранированные машинные залы</a:t>
            </a:r>
          </a:p>
          <a:p>
            <a:r>
              <a:rPr lang="ru-RU" dirty="0" smtClean="0"/>
              <a:t>Необходимые служебные и вспомогательные помещения</a:t>
            </a:r>
          </a:p>
          <a:p>
            <a:r>
              <a:rPr lang="ru-RU" dirty="0" smtClean="0"/>
              <a:t>Следование </a:t>
            </a:r>
            <a:r>
              <a:rPr lang="en-US" dirty="0" smtClean="0"/>
              <a:t>TIA-942 </a:t>
            </a:r>
            <a:r>
              <a:rPr lang="ru-RU" dirty="0" smtClean="0"/>
              <a:t>и </a:t>
            </a:r>
            <a:r>
              <a:rPr lang="en-US" dirty="0" smtClean="0"/>
              <a:t>BICSI 002-2011</a:t>
            </a:r>
          </a:p>
        </p:txBody>
      </p:sp>
      <p:pic>
        <p:nvPicPr>
          <p:cNvPr id="1032" name="Picture 8" descr="\\XSIE17001.eur.gad.schneider-electric.com\IE170_ESPECDATA\CIS\Integration\Projects\ЦОД_Укр_Бондарев\фото 150513\Export_Best\IMG_72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5871622" y="3287842"/>
            <a:ext cx="6856242" cy="457305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83"/>
          <a:stretch/>
        </p:blipFill>
        <p:spPr>
          <a:xfrm>
            <a:off x="12430720" y="7210214"/>
            <a:ext cx="7992888" cy="493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327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dirty="0" smtClean="0"/>
              <a:t>ЦОД «</a:t>
            </a:r>
            <a:r>
              <a:rPr lang="ru-RU" sz="7200" dirty="0" err="1" smtClean="0"/>
              <a:t>Датацентр</a:t>
            </a:r>
            <a:r>
              <a:rPr lang="ru-RU" sz="7200" dirty="0" smtClean="0"/>
              <a:t> «Парковый». Электроснабжение</a:t>
            </a:r>
            <a:endParaRPr lang="en-US" sz="7200" dirty="0" smtClean="0"/>
          </a:p>
        </p:txBody>
      </p:sp>
      <p:sp>
        <p:nvSpPr>
          <p:cNvPr id="21507" name="Содержимое 2"/>
          <p:cNvSpPr>
            <a:spLocks noGrp="1"/>
          </p:cNvSpPr>
          <p:nvPr>
            <p:ph idx="1"/>
          </p:nvPr>
        </p:nvSpPr>
        <p:spPr>
          <a:xfrm>
            <a:off x="837432" y="3550249"/>
            <a:ext cx="11053064" cy="8461943"/>
          </a:xfrm>
        </p:spPr>
        <p:txBody>
          <a:bodyPr/>
          <a:lstStyle/>
          <a:p>
            <a:r>
              <a:rPr lang="ru-RU" dirty="0" smtClean="0"/>
              <a:t>1 категория электроснабжения объекта </a:t>
            </a:r>
          </a:p>
          <a:p>
            <a:r>
              <a:rPr lang="ru-RU" dirty="0" smtClean="0"/>
              <a:t>Собственная 2 х ТП ЦОД</a:t>
            </a:r>
          </a:p>
          <a:p>
            <a:r>
              <a:rPr lang="ru-RU" dirty="0" smtClean="0"/>
              <a:t>ДЭС с резервированием ДГУ </a:t>
            </a:r>
            <a:r>
              <a:rPr lang="en-US" dirty="0" smtClean="0"/>
              <a:t>N+1</a:t>
            </a:r>
            <a:endParaRPr lang="ru-RU" dirty="0" smtClean="0"/>
          </a:p>
          <a:p>
            <a:r>
              <a:rPr lang="ru-RU" dirty="0" smtClean="0"/>
              <a:t>ИБП </a:t>
            </a:r>
            <a:r>
              <a:rPr lang="en-US" dirty="0" smtClean="0"/>
              <a:t>APC </a:t>
            </a:r>
            <a:r>
              <a:rPr lang="en-US" dirty="0" err="1" smtClean="0"/>
              <a:t>Symmetra</a:t>
            </a:r>
            <a:r>
              <a:rPr lang="en-US" dirty="0" smtClean="0"/>
              <a:t> MW c </a:t>
            </a:r>
            <a:r>
              <a:rPr lang="ru-RU" dirty="0" smtClean="0"/>
              <a:t>резервированием </a:t>
            </a:r>
            <a:r>
              <a:rPr lang="en-US" dirty="0" smtClean="0"/>
              <a:t>N+1</a:t>
            </a:r>
            <a:endParaRPr lang="ru-RU" dirty="0" smtClean="0"/>
          </a:p>
          <a:p>
            <a:r>
              <a:rPr lang="ru-RU" dirty="0" smtClean="0"/>
              <a:t>Питание </a:t>
            </a:r>
            <a:r>
              <a:rPr lang="en-US" dirty="0" smtClean="0"/>
              <a:t>IT-</a:t>
            </a:r>
            <a:r>
              <a:rPr lang="ru-RU" dirty="0" smtClean="0"/>
              <a:t>нагрузки по дву</a:t>
            </a:r>
            <a:r>
              <a:rPr lang="ru-RU" dirty="0"/>
              <a:t>м</a:t>
            </a:r>
            <a:r>
              <a:rPr lang="en-US" dirty="0" smtClean="0"/>
              <a:t> </a:t>
            </a:r>
            <a:r>
              <a:rPr lang="ru-RU" dirty="0" smtClean="0"/>
              <a:t>лучам</a:t>
            </a:r>
            <a:endParaRPr lang="en-US" dirty="0" smtClean="0"/>
          </a:p>
          <a:p>
            <a:r>
              <a:rPr lang="ru-RU" dirty="0" smtClean="0"/>
              <a:t>Распределение </a:t>
            </a:r>
            <a:r>
              <a:rPr lang="ru-RU" dirty="0" err="1" smtClean="0"/>
              <a:t>шинопроводами</a:t>
            </a:r>
            <a:endParaRPr lang="ru-RU" dirty="0" smtClean="0"/>
          </a:p>
        </p:txBody>
      </p:sp>
      <p:pic>
        <p:nvPicPr>
          <p:cNvPr id="2051" name="Picture 3" descr="D:\APCC\ЦОД Парковый\фото 150513\IMG_18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142359" y="3261573"/>
            <a:ext cx="6212522" cy="4476401"/>
          </a:xfrm>
          <a:prstGeom prst="rect">
            <a:avLst/>
          </a:prstGeom>
          <a:noFill/>
          <a:effectLst/>
        </p:spPr>
      </p:pic>
      <p:pic>
        <p:nvPicPr>
          <p:cNvPr id="2053" name="Picture 5" descr="D:\APCC\ЦОД Парковый\фото 150513\Export_All\IMG_725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t="9040" b="24604"/>
          <a:stretch/>
        </p:blipFill>
        <p:spPr bwMode="auto">
          <a:xfrm>
            <a:off x="18537856" y="3261573"/>
            <a:ext cx="4121120" cy="4392488"/>
          </a:xfrm>
          <a:prstGeom prst="rect">
            <a:avLst/>
          </a:prstGeom>
          <a:noFill/>
          <a:effectLst/>
        </p:spPr>
      </p:pic>
      <p:pic>
        <p:nvPicPr>
          <p:cNvPr id="2055" name="Picture 7" descr="\\XSIE17001.eur.gad.schneider-electric.com\IE170_ESPECDATA\CIS\Integration\Projects\ЦОД_Укр_Бондарев\фото 150513\Export_Best\IMG_72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142359" y="7909576"/>
            <a:ext cx="6212522" cy="4118590"/>
          </a:xfrm>
          <a:prstGeom prst="rect">
            <a:avLst/>
          </a:prstGeom>
          <a:noFill/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7" t="4330" r="30864"/>
          <a:stretch/>
        </p:blipFill>
        <p:spPr>
          <a:xfrm>
            <a:off x="18584368" y="7892430"/>
            <a:ext cx="4074607" cy="416733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323109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ЦОД «</a:t>
            </a:r>
            <a:r>
              <a:rPr lang="ru-RU" dirty="0" err="1" smtClean="0"/>
              <a:t>Датацентр</a:t>
            </a:r>
            <a:r>
              <a:rPr lang="ru-RU" dirty="0" smtClean="0"/>
              <a:t> «Парковый». ОХЛАЖДЕНИЕ</a:t>
            </a:r>
            <a:endParaRPr lang="en-US" dirty="0" smtClean="0"/>
          </a:p>
        </p:txBody>
      </p:sp>
      <p:sp>
        <p:nvSpPr>
          <p:cNvPr id="21507" name="Содержимое 2"/>
          <p:cNvSpPr>
            <a:spLocks noGrp="1"/>
          </p:cNvSpPr>
          <p:nvPr>
            <p:ph idx="1"/>
          </p:nvPr>
        </p:nvSpPr>
        <p:spPr>
          <a:xfrm>
            <a:off x="837432" y="3550249"/>
            <a:ext cx="10801200" cy="8461943"/>
          </a:xfrm>
        </p:spPr>
        <p:txBody>
          <a:bodyPr/>
          <a:lstStyle/>
          <a:p>
            <a:r>
              <a:rPr lang="ru-RU" dirty="0" err="1" smtClean="0"/>
              <a:t>Чиллерная</a:t>
            </a:r>
            <a:r>
              <a:rPr lang="ru-RU" dirty="0" smtClean="0"/>
              <a:t> система охлаждения ЦОД, соответствующая требованиям </a:t>
            </a:r>
            <a:r>
              <a:rPr lang="en-US" dirty="0" smtClean="0"/>
              <a:t>TIER III</a:t>
            </a:r>
            <a:endParaRPr lang="ru-RU" dirty="0" smtClean="0"/>
          </a:p>
          <a:p>
            <a:r>
              <a:rPr lang="ru-RU" dirty="0" smtClean="0"/>
              <a:t>Моноблочные </a:t>
            </a:r>
            <a:r>
              <a:rPr lang="ru-RU" dirty="0" err="1" smtClean="0"/>
              <a:t>чиллеры</a:t>
            </a:r>
            <a:r>
              <a:rPr lang="ru-RU" dirty="0" smtClean="0"/>
              <a:t> </a:t>
            </a:r>
            <a:r>
              <a:rPr lang="en-US" dirty="0" err="1" smtClean="0"/>
              <a:t>Uniflair</a:t>
            </a:r>
            <a:r>
              <a:rPr lang="en-US" dirty="0" smtClean="0"/>
              <a:t> </a:t>
            </a:r>
            <a:r>
              <a:rPr lang="ru-RU" dirty="0" smtClean="0"/>
              <a:t>с функцией </a:t>
            </a:r>
            <a:r>
              <a:rPr lang="ru-RU" dirty="0" err="1" smtClean="0"/>
              <a:t>фрикулинга</a:t>
            </a:r>
            <a:endParaRPr lang="ru-RU" dirty="0" smtClean="0"/>
          </a:p>
          <a:p>
            <a:r>
              <a:rPr lang="ru-RU" dirty="0" smtClean="0"/>
              <a:t>Применение </a:t>
            </a:r>
            <a:r>
              <a:rPr lang="ru-RU" dirty="0" err="1" smtClean="0"/>
              <a:t>межрядных</a:t>
            </a:r>
            <a:r>
              <a:rPr lang="ru-RU" dirty="0" smtClean="0"/>
              <a:t> кондиционеров </a:t>
            </a:r>
            <a:r>
              <a:rPr lang="en-US" dirty="0" smtClean="0"/>
              <a:t>APC </a:t>
            </a:r>
            <a:r>
              <a:rPr lang="en-US" dirty="0" err="1" smtClean="0"/>
              <a:t>InRow</a:t>
            </a:r>
            <a:r>
              <a:rPr lang="en-US" dirty="0" smtClean="0"/>
              <a:t> </a:t>
            </a:r>
            <a:r>
              <a:rPr lang="ru-RU" dirty="0" smtClean="0"/>
              <a:t>и систем контейнеризации горячего коридора </a:t>
            </a:r>
            <a:r>
              <a:rPr lang="en-US" dirty="0" smtClean="0"/>
              <a:t>ISX HACS</a:t>
            </a:r>
            <a:endParaRPr lang="ru-RU" dirty="0" smtClean="0"/>
          </a:p>
          <a:p>
            <a:r>
              <a:rPr lang="en-US" dirty="0" smtClean="0"/>
              <a:t>PUE </a:t>
            </a:r>
            <a:r>
              <a:rPr lang="ru-RU" dirty="0" smtClean="0"/>
              <a:t>= 1,3 - 1,35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en-US" dirty="0"/>
          </a:p>
        </p:txBody>
      </p:sp>
      <p:pic>
        <p:nvPicPr>
          <p:cNvPr id="3075" name="Picture 3" descr="D:\APCC\ЦОД Парковый\фото 150513\IMG_18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46030" y="3287842"/>
            <a:ext cx="4125850" cy="4820612"/>
          </a:xfrm>
          <a:prstGeom prst="rect">
            <a:avLst/>
          </a:prstGeom>
          <a:noFill/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7825" y="3287842"/>
            <a:ext cx="6258810" cy="4820612"/>
          </a:xfrm>
          <a:prstGeom prst="rect">
            <a:avLst/>
          </a:prstGeom>
          <a:effectLst/>
        </p:spPr>
      </p:pic>
      <p:pic>
        <p:nvPicPr>
          <p:cNvPr id="14" name="Picture 2" descr="D:\APCC\ЦОД Парковый\фото 150513\Export_All\IMG_7127.jpg"/>
          <p:cNvPicPr>
            <a:picLocks noChangeAspect="1" noChangeArrowheads="1"/>
          </p:cNvPicPr>
          <p:nvPr/>
        </p:nvPicPr>
        <p:blipFill rotWithShape="1">
          <a:blip r:embed="rId4" cstate="print"/>
          <a:srcRect b="13313"/>
          <a:stretch/>
        </p:blipFill>
        <p:spPr bwMode="auto">
          <a:xfrm>
            <a:off x="16395845" y="8324479"/>
            <a:ext cx="6476035" cy="3744416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8646022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Энергоэффективность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PUE</a:t>
            </a:r>
            <a:r>
              <a:rPr lang="ru-RU" dirty="0" smtClean="0"/>
              <a:t> (</a:t>
            </a:r>
            <a:r>
              <a:rPr lang="en-US" dirty="0" smtClean="0"/>
              <a:t>Power Usage Effectiveness) – </a:t>
            </a:r>
            <a:r>
              <a:rPr lang="ru-RU" dirty="0" smtClean="0"/>
              <a:t>эффективность </a:t>
            </a:r>
            <a:r>
              <a:rPr lang="ru-RU" dirty="0"/>
              <a:t>использования энергии</a:t>
            </a:r>
          </a:p>
          <a:p>
            <a:r>
              <a:rPr lang="ru-RU" dirty="0" smtClean="0"/>
              <a:t>PUE </a:t>
            </a:r>
            <a:r>
              <a:rPr lang="ru-RU" dirty="0"/>
              <a:t>= общая мощность оборудования/мощность ИТ-оборудования</a:t>
            </a:r>
            <a:endParaRPr lang="en-US" dirty="0" smtClean="0"/>
          </a:p>
          <a:p>
            <a:pPr marL="0" indent="0">
              <a:buNone/>
            </a:pPr>
            <a:r>
              <a:rPr lang="ru-RU" b="1" u="sng" dirty="0" smtClean="0"/>
              <a:t>Пример: </a:t>
            </a:r>
          </a:p>
          <a:p>
            <a:pPr marL="0" indent="0">
              <a:buNone/>
            </a:pPr>
            <a:r>
              <a:rPr lang="ru-RU" dirty="0" smtClean="0"/>
              <a:t>Общая мощность ИТ-оборудования = 100 кВт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528799"/>
              </p:ext>
            </p:extLst>
          </p:nvPr>
        </p:nvGraphicFramePr>
        <p:xfrm>
          <a:off x="1125464" y="8108454"/>
          <a:ext cx="21348506" cy="344424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8604506"/>
                <a:gridCol w="4248000"/>
                <a:gridCol w="4248000"/>
                <a:gridCol w="4248000"/>
              </a:tblGrid>
              <a:tr h="370840">
                <a:tc>
                  <a:txBody>
                    <a:bodyPr/>
                    <a:lstStyle/>
                    <a:p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/>
                        <a:t>СВОЯ</a:t>
                      </a:r>
                      <a:r>
                        <a:rPr lang="ru-RU" sz="3600" b="1" baseline="0" dirty="0" smtClean="0"/>
                        <a:t> СЕРВЕРНАЯ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/>
                        <a:t>ДАТА-ЦЕНТР 1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/>
                        <a:t>ДАТА-ЦЕНТР</a:t>
                      </a:r>
                      <a:r>
                        <a:rPr lang="ru-RU" sz="3600" b="1" baseline="0" dirty="0" smtClean="0"/>
                        <a:t> 2</a:t>
                      </a:r>
                      <a:endParaRPr lang="en-US" sz="3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PUE</a:t>
                      </a:r>
                      <a:endParaRPr 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2,0</a:t>
                      </a:r>
                      <a:endParaRPr 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1,65</a:t>
                      </a:r>
                      <a:endParaRPr 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1,3</a:t>
                      </a:r>
                      <a:endParaRPr lang="en-US" sz="4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Стоимость электроэнергии</a:t>
                      </a:r>
                      <a:r>
                        <a:rPr lang="ru-RU" sz="4000" b="1" baseline="0" dirty="0" smtClean="0"/>
                        <a:t> в год, грн.</a:t>
                      </a:r>
                      <a:endParaRPr 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2 057 879,00</a:t>
                      </a:r>
                      <a:endParaRPr 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1 697 747,00</a:t>
                      </a:r>
                      <a:endParaRPr 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1 337 619,00</a:t>
                      </a:r>
                      <a:endParaRPr lang="en-US" sz="4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4000" b="1" dirty="0" smtClean="0">
                          <a:solidFill>
                            <a:srgbClr val="C00000"/>
                          </a:solidFill>
                        </a:rPr>
                        <a:t>Экономия, %</a:t>
                      </a:r>
                      <a:endParaRPr lang="en-US" sz="40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C00000"/>
                          </a:solidFill>
                        </a:rPr>
                        <a:t>на 17,5% меньше</a:t>
                      </a:r>
                      <a:endParaRPr lang="en-US" sz="40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C00000"/>
                          </a:solidFill>
                        </a:rPr>
                        <a:t>на 35% меньше</a:t>
                      </a:r>
                      <a:endParaRPr lang="en-US" sz="40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17782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1" dirty="0" smtClean="0">
                          <a:solidFill>
                            <a:srgbClr val="C00000"/>
                          </a:solidFill>
                        </a:rPr>
                        <a:t>Экономия, грн.</a:t>
                      </a:r>
                      <a:endParaRPr lang="en-US" sz="40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C00000"/>
                          </a:solidFill>
                        </a:rPr>
                        <a:t>0</a:t>
                      </a:r>
                      <a:endParaRPr lang="en-US" sz="40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C00000"/>
                          </a:solidFill>
                        </a:rPr>
                        <a:t>360</a:t>
                      </a:r>
                      <a:r>
                        <a:rPr lang="ru-RU" sz="4000" b="1" baseline="0" dirty="0" smtClean="0">
                          <a:solidFill>
                            <a:srgbClr val="C00000"/>
                          </a:solidFill>
                        </a:rPr>
                        <a:t> 128,20</a:t>
                      </a:r>
                      <a:endParaRPr lang="en-US" sz="40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C00000"/>
                          </a:solidFill>
                        </a:rPr>
                        <a:t>720 256,30</a:t>
                      </a:r>
                      <a:endParaRPr lang="en-US" sz="40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0E3EA"/>
              </a:clrFrom>
              <a:clrTo>
                <a:srgbClr val="E0E3EA">
                  <a:alpha val="0"/>
                </a:srgbClr>
              </a:clrTo>
            </a:clrChange>
          </a:blip>
          <a:srcRect l="31914" t="23214" r="43977" b="18067"/>
          <a:stretch/>
        </p:blipFill>
        <p:spPr>
          <a:xfrm>
            <a:off x="21071680" y="1411710"/>
            <a:ext cx="2110931" cy="27506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14651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Энергоэффективность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PUE</a:t>
            </a:r>
            <a:r>
              <a:rPr lang="ru-RU" dirty="0" smtClean="0"/>
              <a:t> (</a:t>
            </a:r>
            <a:r>
              <a:rPr lang="en-US" dirty="0" smtClean="0"/>
              <a:t>Power Usage Effectiveness) – </a:t>
            </a:r>
            <a:r>
              <a:rPr lang="ru-RU" dirty="0" smtClean="0"/>
              <a:t>эффективность </a:t>
            </a:r>
            <a:r>
              <a:rPr lang="ru-RU" dirty="0"/>
              <a:t>использования энергии</a:t>
            </a:r>
          </a:p>
          <a:p>
            <a:r>
              <a:rPr lang="ru-RU" dirty="0" smtClean="0"/>
              <a:t>PUE </a:t>
            </a:r>
            <a:r>
              <a:rPr lang="ru-RU" dirty="0"/>
              <a:t>= общая мощность оборудования/мощность ИТ-оборудования</a:t>
            </a:r>
            <a:endParaRPr lang="en-US" dirty="0" smtClean="0"/>
          </a:p>
          <a:p>
            <a:pPr marL="0" indent="0">
              <a:buNone/>
            </a:pPr>
            <a:r>
              <a:rPr lang="ru-RU" b="1" u="sng" dirty="0" smtClean="0"/>
              <a:t>Пример: </a:t>
            </a:r>
          </a:p>
          <a:p>
            <a:pPr marL="0" indent="0">
              <a:buNone/>
            </a:pPr>
            <a:r>
              <a:rPr lang="ru-RU" dirty="0" smtClean="0"/>
              <a:t>Общая мощность ИТ-оборудования = </a:t>
            </a:r>
            <a:r>
              <a:rPr lang="en-US" dirty="0"/>
              <a:t>5</a:t>
            </a:r>
            <a:r>
              <a:rPr lang="ru-RU" dirty="0" smtClean="0"/>
              <a:t>0 </a:t>
            </a:r>
            <a:r>
              <a:rPr lang="ru-RU" dirty="0" smtClean="0"/>
              <a:t>кВт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898476"/>
              </p:ext>
            </p:extLst>
          </p:nvPr>
        </p:nvGraphicFramePr>
        <p:xfrm>
          <a:off x="1125464" y="8108454"/>
          <a:ext cx="21348506" cy="344424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8604506"/>
                <a:gridCol w="4248000"/>
                <a:gridCol w="4248000"/>
                <a:gridCol w="4248000"/>
              </a:tblGrid>
              <a:tr h="370840">
                <a:tc>
                  <a:txBody>
                    <a:bodyPr/>
                    <a:lstStyle/>
                    <a:p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/>
                        <a:t>СВОЯ</a:t>
                      </a:r>
                      <a:r>
                        <a:rPr lang="ru-RU" sz="3600" b="1" baseline="0" dirty="0" smtClean="0"/>
                        <a:t> СЕРВЕРНАЯ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/>
                        <a:t>ДАТА-ЦЕНТР 1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/>
                        <a:t>ДАТА-ЦЕНТР</a:t>
                      </a:r>
                      <a:r>
                        <a:rPr lang="ru-RU" sz="3600" b="1" baseline="0" dirty="0" smtClean="0"/>
                        <a:t> 2</a:t>
                      </a:r>
                      <a:endParaRPr lang="en-US" sz="3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PUE</a:t>
                      </a:r>
                      <a:endParaRPr 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2,0</a:t>
                      </a:r>
                      <a:endParaRPr 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1,65</a:t>
                      </a:r>
                      <a:endParaRPr 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1,3</a:t>
                      </a:r>
                      <a:endParaRPr lang="en-US" sz="4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Стоимость электроэнергии</a:t>
                      </a:r>
                      <a:r>
                        <a:rPr lang="ru-RU" sz="4000" b="1" baseline="0" dirty="0" smtClean="0"/>
                        <a:t> в год, грн.</a:t>
                      </a:r>
                      <a:endParaRPr 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1</a:t>
                      </a:r>
                      <a:r>
                        <a:rPr lang="ru-RU" sz="4000" b="1" dirty="0" smtClean="0"/>
                        <a:t> 0</a:t>
                      </a:r>
                      <a:r>
                        <a:rPr lang="en-US" sz="4000" b="1" dirty="0" smtClean="0"/>
                        <a:t>28</a:t>
                      </a:r>
                      <a:r>
                        <a:rPr lang="ru-RU" sz="4000" b="1" dirty="0" smtClean="0"/>
                        <a:t> </a:t>
                      </a:r>
                      <a:r>
                        <a:rPr lang="en-US" sz="4000" b="1" dirty="0" smtClean="0"/>
                        <a:t>937</a:t>
                      </a:r>
                      <a:r>
                        <a:rPr lang="ru-RU" sz="4000" b="1" dirty="0" smtClean="0"/>
                        <a:t>,00</a:t>
                      </a:r>
                      <a:endParaRPr 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848</a:t>
                      </a:r>
                      <a:r>
                        <a:rPr lang="ru-RU" sz="4000" b="1" dirty="0" smtClean="0"/>
                        <a:t> </a:t>
                      </a:r>
                      <a:r>
                        <a:rPr lang="en-US" sz="4000" b="1" dirty="0" smtClean="0"/>
                        <a:t>873</a:t>
                      </a:r>
                      <a:r>
                        <a:rPr lang="ru-RU" sz="4000" b="1" dirty="0" smtClean="0"/>
                        <a:t>,</a:t>
                      </a:r>
                      <a:r>
                        <a:rPr lang="en-US" sz="4000" b="1" dirty="0" smtClean="0"/>
                        <a:t>52</a:t>
                      </a:r>
                      <a:endParaRPr 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668</a:t>
                      </a:r>
                      <a:r>
                        <a:rPr lang="ru-RU" sz="4000" b="1" dirty="0" smtClean="0"/>
                        <a:t> </a:t>
                      </a:r>
                      <a:r>
                        <a:rPr lang="en-US" sz="4000" b="1" dirty="0" smtClean="0"/>
                        <a:t>809</a:t>
                      </a:r>
                      <a:r>
                        <a:rPr lang="ru-RU" sz="4000" b="1" dirty="0" smtClean="0"/>
                        <a:t>,</a:t>
                      </a:r>
                      <a:r>
                        <a:rPr lang="en-US" sz="4000" b="1" dirty="0" smtClean="0"/>
                        <a:t>44</a:t>
                      </a:r>
                      <a:endParaRPr lang="en-US" sz="4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4000" b="1" dirty="0" smtClean="0">
                          <a:solidFill>
                            <a:srgbClr val="C00000"/>
                          </a:solidFill>
                        </a:rPr>
                        <a:t>Экономия, %</a:t>
                      </a:r>
                      <a:endParaRPr lang="en-US" sz="40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C00000"/>
                          </a:solidFill>
                        </a:rPr>
                        <a:t>на 17,5% меньше</a:t>
                      </a:r>
                      <a:endParaRPr lang="en-US" sz="40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C00000"/>
                          </a:solidFill>
                        </a:rPr>
                        <a:t>на 35% меньше</a:t>
                      </a:r>
                      <a:endParaRPr lang="en-US" sz="40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17782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1" dirty="0" smtClean="0">
                          <a:solidFill>
                            <a:srgbClr val="C00000"/>
                          </a:solidFill>
                        </a:rPr>
                        <a:t>Экономия, грн.</a:t>
                      </a:r>
                      <a:endParaRPr lang="en-US" sz="40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C00000"/>
                          </a:solidFill>
                        </a:rPr>
                        <a:t>0</a:t>
                      </a:r>
                      <a:endParaRPr lang="en-US" sz="40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baseline="0" dirty="0" smtClean="0">
                          <a:solidFill>
                            <a:srgbClr val="C00000"/>
                          </a:solidFill>
                        </a:rPr>
                        <a:t>180</a:t>
                      </a:r>
                      <a:r>
                        <a:rPr lang="ru-RU" sz="4000" b="1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4000" b="1" baseline="0" dirty="0" smtClean="0">
                          <a:solidFill>
                            <a:srgbClr val="C00000"/>
                          </a:solidFill>
                        </a:rPr>
                        <a:t>064</a:t>
                      </a:r>
                      <a:r>
                        <a:rPr lang="ru-RU" sz="4000" b="1" baseline="0" dirty="0" smtClean="0">
                          <a:solidFill>
                            <a:srgbClr val="C00000"/>
                          </a:solidFill>
                        </a:rPr>
                        <a:t>,0</a:t>
                      </a:r>
                      <a:r>
                        <a:rPr lang="en-US" sz="4000" b="1" baseline="0" dirty="0" smtClean="0">
                          <a:solidFill>
                            <a:srgbClr val="C00000"/>
                          </a:solidFill>
                        </a:rPr>
                        <a:t>8</a:t>
                      </a:r>
                      <a:endParaRPr lang="en-US" sz="40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C00000"/>
                          </a:solidFill>
                        </a:rPr>
                        <a:t>36</a:t>
                      </a:r>
                      <a:r>
                        <a:rPr lang="ru-RU" sz="4000" b="1" dirty="0" smtClean="0">
                          <a:solidFill>
                            <a:srgbClr val="C00000"/>
                          </a:solidFill>
                        </a:rPr>
                        <a:t>0 </a:t>
                      </a:r>
                      <a:r>
                        <a:rPr lang="en-US" sz="4000" b="1" dirty="0" smtClean="0">
                          <a:solidFill>
                            <a:srgbClr val="C00000"/>
                          </a:solidFill>
                        </a:rPr>
                        <a:t>128</a:t>
                      </a:r>
                      <a:r>
                        <a:rPr lang="ru-RU" sz="4000" b="1" dirty="0" smtClean="0">
                          <a:solidFill>
                            <a:srgbClr val="C00000"/>
                          </a:solidFill>
                        </a:rPr>
                        <a:t>,</a:t>
                      </a:r>
                      <a:r>
                        <a:rPr lang="en-US" sz="4000" b="1" dirty="0" smtClean="0">
                          <a:solidFill>
                            <a:srgbClr val="C00000"/>
                          </a:solidFill>
                        </a:rPr>
                        <a:t>16</a:t>
                      </a:r>
                      <a:endParaRPr lang="en-US" sz="40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0E3EA"/>
              </a:clrFrom>
              <a:clrTo>
                <a:srgbClr val="E0E3EA">
                  <a:alpha val="0"/>
                </a:srgbClr>
              </a:clrTo>
            </a:clrChange>
          </a:blip>
          <a:srcRect l="31914" t="23214" r="43977" b="18067"/>
          <a:stretch/>
        </p:blipFill>
        <p:spPr>
          <a:xfrm>
            <a:off x="21071680" y="1411710"/>
            <a:ext cx="2110931" cy="27506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413221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ЦОД «Датацентр «Парковый</a:t>
            </a:r>
            <a:r>
              <a:rPr lang="ru-RU" dirty="0" smtClean="0"/>
              <a:t>». ПОЖАРОТУШЕНИЕ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1" r="8222" b="5601"/>
          <a:stretch/>
        </p:blipFill>
        <p:spPr>
          <a:xfrm>
            <a:off x="12430720" y="3550249"/>
            <a:ext cx="3960440" cy="8493019"/>
          </a:xfrm>
        </p:spPr>
      </p:pic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Каждый машинный зал оснащен автономной системой </a:t>
            </a:r>
            <a:r>
              <a:rPr lang="ru-RU" dirty="0" smtClean="0"/>
              <a:t>пожаротушения</a:t>
            </a:r>
            <a:endParaRPr lang="ru-RU" dirty="0" smtClean="0"/>
          </a:p>
          <a:p>
            <a:r>
              <a:rPr lang="ru-RU" dirty="0" smtClean="0"/>
              <a:t>Система раннего выявления возгорания </a:t>
            </a:r>
            <a:r>
              <a:rPr lang="en-US" b="1" dirty="0" smtClean="0"/>
              <a:t>VESDA</a:t>
            </a:r>
            <a:r>
              <a:rPr lang="ru-RU" dirty="0" smtClean="0"/>
              <a:t> на основе аспирационных датчиков</a:t>
            </a:r>
          </a:p>
          <a:p>
            <a:r>
              <a:rPr lang="ru-RU" dirty="0" smtClean="0"/>
              <a:t>Система пожаротушения использует инновационный газ </a:t>
            </a:r>
            <a:r>
              <a:rPr lang="en-US" b="1" dirty="0" err="1" smtClean="0"/>
              <a:t>Novec</a:t>
            </a:r>
            <a:r>
              <a:rPr lang="en-US" b="1" dirty="0" smtClean="0"/>
              <a:t> 1230</a:t>
            </a:r>
            <a:r>
              <a:rPr lang="ru-RU" dirty="0" smtClean="0"/>
              <a:t>, который безвреден для </a:t>
            </a:r>
            <a:r>
              <a:rPr lang="ru-RU" dirty="0" smtClean="0"/>
              <a:t>человека</a:t>
            </a:r>
            <a:endParaRPr lang="ru-RU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" b="12437"/>
          <a:stretch/>
        </p:blipFill>
        <p:spPr>
          <a:xfrm>
            <a:off x="16611351" y="3550249"/>
            <a:ext cx="6332537" cy="84975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5056" y="8625948"/>
            <a:ext cx="5502367" cy="367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6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ЦОД «</a:t>
            </a:r>
            <a:r>
              <a:rPr lang="ru-RU" dirty="0" err="1" smtClean="0"/>
              <a:t>Датацентр</a:t>
            </a:r>
            <a:r>
              <a:rPr lang="ru-RU" dirty="0" smtClean="0"/>
              <a:t> «Парковый». Управление</a:t>
            </a:r>
            <a:endParaRPr lang="en-US" dirty="0" smtClean="0"/>
          </a:p>
        </p:txBody>
      </p:sp>
      <p:sp>
        <p:nvSpPr>
          <p:cNvPr id="21507" name="Содержимое 2"/>
          <p:cNvSpPr>
            <a:spLocks noGrp="1"/>
          </p:cNvSpPr>
          <p:nvPr>
            <p:ph idx="1"/>
          </p:nvPr>
        </p:nvSpPr>
        <p:spPr>
          <a:xfrm>
            <a:off x="837432" y="3859982"/>
            <a:ext cx="11377264" cy="8152210"/>
          </a:xfrm>
        </p:spPr>
        <p:txBody>
          <a:bodyPr/>
          <a:lstStyle/>
          <a:p>
            <a:r>
              <a:rPr lang="ru-RU" dirty="0" smtClean="0"/>
              <a:t>Круглосуточная дежурная смена</a:t>
            </a:r>
          </a:p>
          <a:p>
            <a:r>
              <a:rPr lang="ru-RU" dirty="0" smtClean="0"/>
              <a:t>АСДУ на основе решений =</a:t>
            </a:r>
            <a:r>
              <a:rPr lang="en-US" dirty="0" smtClean="0"/>
              <a:t>S= (SCADA </a:t>
            </a:r>
            <a:r>
              <a:rPr lang="en-US" dirty="0" err="1" smtClean="0"/>
              <a:t>Vijeo</a:t>
            </a:r>
            <a:r>
              <a:rPr lang="en-US" dirty="0" smtClean="0"/>
              <a:t> </a:t>
            </a:r>
            <a:r>
              <a:rPr lang="en-US" dirty="0" err="1" smtClean="0"/>
              <a:t>Citect</a:t>
            </a:r>
            <a:r>
              <a:rPr lang="en-US" dirty="0" smtClean="0"/>
              <a:t>, </a:t>
            </a:r>
            <a:r>
              <a:rPr lang="ru-RU" dirty="0" smtClean="0"/>
              <a:t>контроллеры </a:t>
            </a:r>
            <a:r>
              <a:rPr lang="en-US" dirty="0" err="1" smtClean="0"/>
              <a:t>Modicon</a:t>
            </a:r>
            <a:r>
              <a:rPr lang="en-US" dirty="0" smtClean="0"/>
              <a:t> 340)</a:t>
            </a:r>
            <a:endParaRPr lang="ru-RU" dirty="0" smtClean="0"/>
          </a:p>
          <a:p>
            <a:r>
              <a:rPr lang="ru-RU" dirty="0" smtClean="0"/>
              <a:t>Мониторинг машинных залов –</a:t>
            </a:r>
            <a:r>
              <a:rPr lang="en-US" dirty="0" smtClean="0"/>
              <a:t> </a:t>
            </a:r>
            <a:r>
              <a:rPr lang="en-US" dirty="0" err="1" smtClean="0"/>
              <a:t>StruxuWare</a:t>
            </a:r>
            <a:r>
              <a:rPr lang="en-US" dirty="0" smtClean="0"/>
              <a:t> for Data Centers</a:t>
            </a:r>
            <a:endParaRPr lang="ru-RU" dirty="0"/>
          </a:p>
          <a:p>
            <a:r>
              <a:rPr lang="ru-RU" dirty="0" smtClean="0"/>
              <a:t>Видеонаблюдение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en-US" dirty="0"/>
          </a:p>
        </p:txBody>
      </p:sp>
      <p:pic>
        <p:nvPicPr>
          <p:cNvPr id="4098" name="Picture 2" descr="\\XSIE17001.eur.gad.schneider-electric.com\IE170_ESPECDATA\CIS\Integration\Projects\ЦОД_Укр_Бондарев\фото 150513\Export_Best\IMG_71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14896" y="4364038"/>
            <a:ext cx="8227776" cy="5487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809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стандарт надежности </a:t>
            </a:r>
            <a:r>
              <a:rPr lang="en-US" dirty="0"/>
              <a:t>TIER </a:t>
            </a:r>
            <a:r>
              <a:rPr lang="en-US" dirty="0" smtClean="0"/>
              <a:t>III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6710786"/>
              </p:ext>
            </p:extLst>
          </p:nvPr>
        </p:nvGraphicFramePr>
        <p:xfrm>
          <a:off x="837432" y="3571950"/>
          <a:ext cx="21890432" cy="85796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7998628"/>
                <a:gridCol w="3472951"/>
                <a:gridCol w="3472951"/>
                <a:gridCol w="3472951"/>
                <a:gridCol w="3472951"/>
              </a:tblGrid>
              <a:tr h="740264"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TIER I</a:t>
                      </a:r>
                      <a:endParaRPr lang="en-US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TIER II</a:t>
                      </a:r>
                      <a:endParaRPr lang="en-US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TIER III</a:t>
                      </a:r>
                      <a:endParaRPr lang="en-US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TIER IV</a:t>
                      </a:r>
                      <a:endParaRPr lang="en-US" sz="4800" dirty="0"/>
                    </a:p>
                  </a:txBody>
                  <a:tcPr/>
                </a:tc>
              </a:tr>
              <a:tr h="740264">
                <a:tc>
                  <a:txBody>
                    <a:bodyPr/>
                    <a:lstStyle/>
                    <a:p>
                      <a:r>
                        <a:rPr lang="ru-RU" sz="4000" dirty="0" smtClean="0"/>
                        <a:t>Принцип</a:t>
                      </a:r>
                      <a:r>
                        <a:rPr lang="ru-RU" sz="4000" baseline="0" dirty="0" smtClean="0"/>
                        <a:t> резервирования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N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N+1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N+1</a:t>
                      </a:r>
                      <a:endParaRPr lang="en-US" sz="4000" b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2</a:t>
                      </a:r>
                      <a:r>
                        <a:rPr lang="en-US" sz="4000" baseline="0" dirty="0" smtClean="0"/>
                        <a:t> (N+1)</a:t>
                      </a:r>
                      <a:endParaRPr lang="en-US" sz="4000" dirty="0"/>
                    </a:p>
                  </a:txBody>
                  <a:tcPr anchor="ctr"/>
                </a:tc>
              </a:tr>
              <a:tr h="1383972">
                <a:tc>
                  <a:txBody>
                    <a:bodyPr/>
                    <a:lstStyle/>
                    <a:p>
                      <a:r>
                        <a:rPr lang="ru-RU" sz="4000" dirty="0" smtClean="0"/>
                        <a:t>Система электропитания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одна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одна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две, активная +</a:t>
                      </a:r>
                      <a:r>
                        <a:rPr lang="ru-RU" sz="4000" b="1" baseline="0" dirty="0" smtClean="0"/>
                        <a:t> пассивная</a:t>
                      </a:r>
                      <a:endParaRPr lang="en-US" sz="4000" b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две активные</a:t>
                      </a:r>
                      <a:endParaRPr lang="en-US" sz="4000" dirty="0"/>
                    </a:p>
                  </a:txBody>
                  <a:tcPr anchor="ctr"/>
                </a:tc>
              </a:tr>
              <a:tr h="2027680">
                <a:tc>
                  <a:txBody>
                    <a:bodyPr/>
                    <a:lstStyle/>
                    <a:p>
                      <a:r>
                        <a:rPr lang="ru-RU" sz="4000" dirty="0" smtClean="0"/>
                        <a:t>Обеспечение электропитания в случае повреждения линии</a:t>
                      </a:r>
                      <a:r>
                        <a:rPr lang="ru-RU" sz="4000" baseline="0" dirty="0" smtClean="0"/>
                        <a:t> электропитания</a:t>
                      </a:r>
                      <a:r>
                        <a:rPr lang="ru-RU" sz="4000" dirty="0" smtClean="0"/>
                        <a:t> (часы)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0,1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24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72</a:t>
                      </a:r>
                      <a:endParaRPr lang="en-US" sz="4000" b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96</a:t>
                      </a:r>
                      <a:endParaRPr lang="en-US" sz="4000" dirty="0"/>
                    </a:p>
                  </a:txBody>
                  <a:tcPr anchor="ctr"/>
                </a:tc>
              </a:tr>
              <a:tr h="1383972">
                <a:tc>
                  <a:txBody>
                    <a:bodyPr/>
                    <a:lstStyle/>
                    <a:p>
                      <a:r>
                        <a:rPr lang="ru-RU" sz="4000" dirty="0" smtClean="0"/>
                        <a:t>Система</a:t>
                      </a:r>
                      <a:r>
                        <a:rPr lang="ru-RU" sz="4000" baseline="0" dirty="0" smtClean="0"/>
                        <a:t> кондиционирования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одна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одна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две, активная +</a:t>
                      </a:r>
                      <a:r>
                        <a:rPr lang="ru-RU" sz="4000" b="1" baseline="0" dirty="0" smtClean="0"/>
                        <a:t> пассивная</a:t>
                      </a:r>
                      <a:endParaRPr lang="en-US" sz="4000" b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две активные</a:t>
                      </a:r>
                      <a:endParaRPr lang="en-US" sz="4000" dirty="0"/>
                    </a:p>
                  </a:txBody>
                  <a:tcPr anchor="ctr"/>
                </a:tc>
              </a:tr>
              <a:tr h="740264">
                <a:tc>
                  <a:txBody>
                    <a:bodyPr/>
                    <a:lstStyle/>
                    <a:p>
                      <a:r>
                        <a:rPr lang="ru-RU" sz="4000" dirty="0" smtClean="0"/>
                        <a:t>Огнестойкость (часы)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1</a:t>
                      </a:r>
                      <a:endParaRPr lang="en-US" sz="4000" b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2</a:t>
                      </a:r>
                      <a:endParaRPr lang="en-US" sz="4000" dirty="0"/>
                    </a:p>
                  </a:txBody>
                  <a:tcPr anchor="ctr"/>
                </a:tc>
              </a:tr>
              <a:tr h="740264">
                <a:tc>
                  <a:txBody>
                    <a:bodyPr/>
                    <a:lstStyle/>
                    <a:p>
                      <a:r>
                        <a:rPr lang="ru-RU" sz="4000" dirty="0" smtClean="0"/>
                        <a:t>Максимально</a:t>
                      </a:r>
                      <a:r>
                        <a:rPr lang="ru-RU" sz="4000" baseline="0" dirty="0" smtClean="0"/>
                        <a:t> допустимый простой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28,8 часа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22 часа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96 минут</a:t>
                      </a:r>
                      <a:endParaRPr lang="en-US" sz="4000" b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24 минуты</a:t>
                      </a:r>
                      <a:endParaRPr lang="en-US" sz="4000" dirty="0"/>
                    </a:p>
                  </a:txBody>
                  <a:tcPr anchor="ctr"/>
                </a:tc>
              </a:tr>
              <a:tr h="740264">
                <a:tc>
                  <a:txBody>
                    <a:bodyPr/>
                    <a:lstStyle/>
                    <a:p>
                      <a:r>
                        <a:rPr lang="ru-RU" sz="4000" dirty="0" smtClean="0"/>
                        <a:t>Доступность ЦОД (%</a:t>
                      </a:r>
                      <a:r>
                        <a:rPr lang="ru-RU" sz="4000" baseline="0" dirty="0" smtClean="0"/>
                        <a:t> в год)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99,671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99,741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99,982</a:t>
                      </a:r>
                      <a:endParaRPr lang="en-US" sz="4000" b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99,995</a:t>
                      </a:r>
                      <a:endParaRPr lang="en-US" sz="40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8" name="Picture 2" descr="http://www.edaratgroup.com/usermedia/UptimeInstitute_Logo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31" y="1627734"/>
            <a:ext cx="2704351" cy="117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4326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>Первый сертифицированный ЦОД в УКРАИНЕ</a:t>
            </a:r>
            <a:endParaRPr lang="en-US" dirty="0"/>
          </a:p>
        </p:txBody>
      </p:sp>
      <p:pic>
        <p:nvPicPr>
          <p:cNvPr id="15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1" y="3288464"/>
            <a:ext cx="8728471" cy="872372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11638632" y="3550249"/>
            <a:ext cx="11089232" cy="8461943"/>
          </a:xfrm>
        </p:spPr>
        <p:txBody>
          <a:bodyPr>
            <a:normAutofit fontScale="92500"/>
          </a:bodyPr>
          <a:lstStyle/>
          <a:p>
            <a:r>
              <a:rPr lang="ru-RU" dirty="0" err="1" smtClean="0"/>
              <a:t>Tier</a:t>
            </a:r>
            <a:r>
              <a:rPr lang="ru-RU" dirty="0" smtClean="0"/>
              <a:t> III означает резервирование всех инженерных подсистем </a:t>
            </a:r>
            <a:r>
              <a:rPr lang="en-US" dirty="0" smtClean="0"/>
              <a:t> </a:t>
            </a:r>
            <a:r>
              <a:rPr lang="ru-RU" dirty="0" smtClean="0"/>
              <a:t>ЦОД и возможность параллельного обслуживания – </a:t>
            </a:r>
            <a:r>
              <a:rPr lang="ru-RU" i="1" dirty="0" err="1" smtClean="0"/>
              <a:t>Concurrent</a:t>
            </a:r>
            <a:r>
              <a:rPr lang="ru-RU" i="1" dirty="0" smtClean="0"/>
              <a:t> </a:t>
            </a:r>
            <a:r>
              <a:rPr lang="ru-RU" i="1" dirty="0" err="1" smtClean="0"/>
              <a:t>Maintainability</a:t>
            </a:r>
            <a:endParaRPr lang="en-US" i="1" dirty="0" smtClean="0"/>
          </a:p>
          <a:p>
            <a:r>
              <a:rPr lang="ru-RU" sz="5400" dirty="0"/>
              <a:t>Дата-центр не прекращает свою работу </a:t>
            </a:r>
            <a:r>
              <a:rPr lang="ru-RU" sz="5400" dirty="0" smtClean="0"/>
              <a:t>во время ремонтных </a:t>
            </a:r>
            <a:r>
              <a:rPr lang="ru-RU" sz="5400" dirty="0"/>
              <a:t>работ и замене оборудования систем электроснабжения и </a:t>
            </a:r>
            <a:r>
              <a:rPr lang="ru-RU" sz="5400" dirty="0" smtClean="0"/>
              <a:t>охлаждения</a:t>
            </a:r>
          </a:p>
          <a:p>
            <a:r>
              <a:rPr lang="ru-RU" dirty="0" smtClean="0"/>
              <a:t>Проектирование и сертификация выполнялось </a:t>
            </a:r>
            <a:br>
              <a:rPr lang="ru-RU" dirty="0" smtClean="0"/>
            </a:br>
            <a:r>
              <a:rPr lang="ru-RU" dirty="0" smtClean="0"/>
              <a:t>совместно со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994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3709313" cy="13350759"/>
          </a:xfrm>
        </p:spPr>
      </p:pic>
      <p:sp>
        <p:nvSpPr>
          <p:cNvPr id="2" name="TextBox 1"/>
          <p:cNvSpPr txBox="1"/>
          <p:nvPr/>
        </p:nvSpPr>
        <p:spPr>
          <a:xfrm>
            <a:off x="9550400" y="3571950"/>
            <a:ext cx="1288943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ru-RU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Широкий набор услуг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ru-RU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Лучший мировой </a:t>
            </a:r>
            <a:r>
              <a:rPr lang="ru-RU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опыт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ru-RU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Самообслуживание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ru-RU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Надежная платформа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ru-RU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Безопасность</a:t>
            </a:r>
            <a:endParaRPr 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9443606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Данные.</a:t>
            </a:r>
            <a:r>
              <a:rPr lang="en-US" dirty="0" smtClean="0"/>
              <a:t> </a:t>
            </a:r>
            <a:r>
              <a:rPr lang="ru-RU" dirty="0" smtClean="0"/>
              <a:t>ТЕХНОЛОГИИ. ПРОЦЕССЫ.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764450"/>
              </p:ext>
            </p:extLst>
          </p:nvPr>
        </p:nvGraphicFramePr>
        <p:xfrm>
          <a:off x="919431" y="4164767"/>
          <a:ext cx="8064896" cy="249936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6192688"/>
                <a:gridCol w="1872208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Область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Прирост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Баз</a:t>
                      </a:r>
                      <a:r>
                        <a:rPr lang="ru-RU" dirty="0" smtClean="0"/>
                        <a:t>ы</a:t>
                      </a:r>
                      <a:r>
                        <a:rPr lang="ru-RU" baseline="0" dirty="0" smtClean="0"/>
                        <a:t> данных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97%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Общи</a:t>
                      </a:r>
                      <a:r>
                        <a:rPr lang="ru-RU" baseline="0" dirty="0" smtClean="0"/>
                        <a:t>е корпоративные данные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94%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Данные средней компании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50%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4524910" y="9687841"/>
            <a:ext cx="669351" cy="1104112"/>
          </a:xfrm>
          <a:prstGeom prst="triangl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20700000">
            <a:off x="1818302" y="9390308"/>
            <a:ext cx="5848685" cy="3048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20676613">
            <a:off x="1709188" y="8865051"/>
            <a:ext cx="1605349" cy="10668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  <a:tileRect/>
          </a:gra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20709045">
            <a:off x="5859712" y="8175314"/>
            <a:ext cx="1605349" cy="588285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/>
            </a:solidFill>
          </a:ln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20692226">
            <a:off x="1816800" y="9075287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OpEx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0724658">
            <a:off x="5971992" y="8169964"/>
            <a:ext cx="1303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</a:rPr>
              <a:t>CapEx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73316" y="10761796"/>
            <a:ext cx="6736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Franklin Gothic Book" panose="020B0503020102020204" pitchFamily="34" charset="0"/>
              </a:rPr>
              <a:t>Смена подхода к модели затрат</a:t>
            </a:r>
            <a:endParaRPr lang="en-US" sz="3600" b="1" dirty="0">
              <a:latin typeface="Franklin Gothic Book" panose="020B0503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916934" y="8009089"/>
            <a:ext cx="36006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Franklin Gothic Book" panose="020B0503020102020204" pitchFamily="34" charset="0"/>
              </a:rPr>
              <a:t>Без автоматизации</a:t>
            </a:r>
            <a:endParaRPr lang="en-US" sz="3200" dirty="0">
              <a:latin typeface="Franklin Gothic Book" panose="020B0503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266115" y="8752268"/>
            <a:ext cx="42514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Franklin Gothic Book" panose="020B0503020102020204" pitchFamily="34" charset="0"/>
              </a:rPr>
              <a:t>Автоматизация до 25%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95446" y="9495447"/>
            <a:ext cx="48221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Franklin Gothic Book" panose="020B0503020102020204" pitchFamily="34" charset="0"/>
              </a:rPr>
              <a:t>Автоматизация 25% - 50%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95446" y="10238626"/>
            <a:ext cx="48221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Franklin Gothic Book" panose="020B0503020102020204" pitchFamily="34" charset="0"/>
              </a:rPr>
              <a:t>Автоматизация 50% - 75%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68204" y="10981804"/>
            <a:ext cx="50493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Franklin Gothic Book" panose="020B0503020102020204" pitchFamily="34" charset="0"/>
              </a:rPr>
              <a:t>Автоматизация 75% - 100%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661616" y="7319848"/>
            <a:ext cx="2035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Franklin Gothic Book" panose="020B0503020102020204" pitchFamily="34" charset="0"/>
              </a:rPr>
              <a:t>СЕГОДНЯ</a:t>
            </a:r>
            <a:endParaRPr lang="en-US" sz="3600" b="1" dirty="0">
              <a:latin typeface="Franklin Gothic Book" panose="020B05030201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865928" y="7319848"/>
            <a:ext cx="1268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Franklin Gothic Book" panose="020B0503020102020204" pitchFamily="34" charset="0"/>
              </a:rPr>
              <a:t>2020</a:t>
            </a:r>
            <a:endParaRPr lang="en-US" sz="3600" b="1" dirty="0">
              <a:latin typeface="Franklin Gothic Book" panose="020B05030201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794916" y="8182203"/>
            <a:ext cx="379591" cy="32316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4794916" y="8911502"/>
            <a:ext cx="3043899" cy="323166"/>
          </a:xfrm>
          <a:prstGeom prst="rect">
            <a:avLst/>
          </a:prstGeom>
          <a:solidFill>
            <a:srgbClr val="FFD8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4794916" y="9640801"/>
            <a:ext cx="2395816" cy="323166"/>
          </a:xfrm>
          <a:prstGeom prst="rect">
            <a:avLst/>
          </a:prstGeom>
          <a:solidFill>
            <a:srgbClr val="FFD8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4794916" y="10370100"/>
            <a:ext cx="883648" cy="32316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4794917" y="11099397"/>
            <a:ext cx="163568" cy="32316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5246527" y="8038187"/>
            <a:ext cx="720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Franklin Gothic Book" panose="020B0503020102020204" pitchFamily="34" charset="0"/>
              </a:rPr>
              <a:t>6</a:t>
            </a:r>
            <a:r>
              <a:rPr lang="uk-UA" sz="3200" dirty="0" smtClean="0">
                <a:latin typeface="Franklin Gothic Book" panose="020B0503020102020204" pitchFamily="34" charset="0"/>
              </a:rPr>
              <a:t>%</a:t>
            </a:r>
            <a:endParaRPr lang="en-US" sz="3200" dirty="0">
              <a:latin typeface="Franklin Gothic Book" panose="020B05030201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030503" y="10968592"/>
            <a:ext cx="720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Franklin Gothic Book" panose="020B0503020102020204" pitchFamily="34" charset="0"/>
              </a:rPr>
              <a:t>2</a:t>
            </a:r>
            <a:r>
              <a:rPr lang="uk-UA" sz="3200" dirty="0" smtClean="0">
                <a:latin typeface="Franklin Gothic Book" panose="020B0503020102020204" pitchFamily="34" charset="0"/>
              </a:rPr>
              <a:t>%</a:t>
            </a:r>
            <a:endParaRPr lang="en-US" sz="3200" dirty="0">
              <a:latin typeface="Franklin Gothic Book" panose="020B05030201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838815" y="8770788"/>
            <a:ext cx="960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Franklin Gothic Book" panose="020B0503020102020204" pitchFamily="34" charset="0"/>
              </a:rPr>
              <a:t>45</a:t>
            </a:r>
            <a:r>
              <a:rPr lang="uk-UA" sz="3200" dirty="0" smtClean="0">
                <a:latin typeface="Franklin Gothic Book" panose="020B0503020102020204" pitchFamily="34" charset="0"/>
              </a:rPr>
              <a:t>%</a:t>
            </a:r>
            <a:endParaRPr lang="en-US" sz="3200" dirty="0">
              <a:latin typeface="Franklin Gothic Book" panose="020B05030201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190732" y="9503389"/>
            <a:ext cx="960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Franklin Gothic Book" panose="020B0503020102020204" pitchFamily="34" charset="0"/>
              </a:rPr>
              <a:t>35</a:t>
            </a:r>
            <a:r>
              <a:rPr lang="uk-UA" sz="3200" dirty="0" smtClean="0">
                <a:latin typeface="Franklin Gothic Book" panose="020B0503020102020204" pitchFamily="34" charset="0"/>
              </a:rPr>
              <a:t>%</a:t>
            </a:r>
            <a:endParaRPr lang="en-US" sz="3200" dirty="0">
              <a:latin typeface="Franklin Gothic Book" panose="020B05030201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750572" y="10235990"/>
            <a:ext cx="960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Franklin Gothic Book" panose="020B0503020102020204" pitchFamily="34" charset="0"/>
              </a:rPr>
              <a:t>12</a:t>
            </a:r>
            <a:r>
              <a:rPr lang="uk-UA" sz="3200" dirty="0" smtClean="0">
                <a:latin typeface="Franklin Gothic Book" panose="020B0503020102020204" pitchFamily="34" charset="0"/>
              </a:rPr>
              <a:t>%</a:t>
            </a:r>
            <a:endParaRPr lang="en-US" sz="3200" dirty="0">
              <a:latin typeface="Franklin Gothic Book" panose="020B05030201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9018962" y="8190049"/>
            <a:ext cx="107150" cy="32316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9018962" y="8919348"/>
            <a:ext cx="235587" cy="32316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9018962" y="9648647"/>
            <a:ext cx="883648" cy="32316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9018961" y="10377946"/>
            <a:ext cx="2891047" cy="323166"/>
          </a:xfrm>
          <a:prstGeom prst="rect">
            <a:avLst/>
          </a:prstGeom>
          <a:solidFill>
            <a:srgbClr val="FFD8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9018962" y="11107243"/>
            <a:ext cx="2195382" cy="323166"/>
          </a:xfrm>
          <a:prstGeom prst="rect">
            <a:avLst/>
          </a:prstGeom>
          <a:solidFill>
            <a:srgbClr val="FFD8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9270128" y="8046033"/>
            <a:ext cx="720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Franklin Gothic Book" panose="020B0503020102020204" pitchFamily="34" charset="0"/>
              </a:rPr>
              <a:t>1</a:t>
            </a:r>
            <a:r>
              <a:rPr lang="uk-UA" sz="3200" dirty="0" smtClean="0">
                <a:latin typeface="Franklin Gothic Book" panose="020B0503020102020204" pitchFamily="34" charset="0"/>
              </a:rPr>
              <a:t>%</a:t>
            </a:r>
            <a:endParaRPr lang="en-US" sz="3200" dirty="0">
              <a:latin typeface="Franklin Gothic Book" panose="020B05030201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1333945" y="10976438"/>
            <a:ext cx="960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Franklin Gothic Book" panose="020B0503020102020204" pitchFamily="34" charset="0"/>
              </a:rPr>
              <a:t>35</a:t>
            </a:r>
            <a:r>
              <a:rPr lang="uk-UA" sz="3200" dirty="0" smtClean="0">
                <a:latin typeface="Franklin Gothic Book" panose="020B0503020102020204" pitchFamily="34" charset="0"/>
              </a:rPr>
              <a:t>%</a:t>
            </a:r>
            <a:endParaRPr lang="en-US" sz="3200" dirty="0">
              <a:latin typeface="Franklin Gothic Book" panose="020B05030201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9342136" y="8778634"/>
            <a:ext cx="720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Franklin Gothic Book" panose="020B0503020102020204" pitchFamily="34" charset="0"/>
              </a:rPr>
              <a:t>2</a:t>
            </a:r>
            <a:r>
              <a:rPr lang="uk-UA" sz="3200" dirty="0" smtClean="0">
                <a:latin typeface="Franklin Gothic Book" panose="020B0503020102020204" pitchFamily="34" charset="0"/>
              </a:rPr>
              <a:t>%</a:t>
            </a:r>
            <a:endParaRPr lang="en-US" sz="3200" dirty="0">
              <a:latin typeface="Franklin Gothic Book" panose="020B05030201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918200" y="9511235"/>
            <a:ext cx="960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Franklin Gothic Book" panose="020B0503020102020204" pitchFamily="34" charset="0"/>
              </a:rPr>
              <a:t>12</a:t>
            </a:r>
            <a:r>
              <a:rPr lang="uk-UA" sz="3200" dirty="0" smtClean="0">
                <a:latin typeface="Franklin Gothic Book" panose="020B0503020102020204" pitchFamily="34" charset="0"/>
              </a:rPr>
              <a:t>%</a:t>
            </a:r>
            <a:endParaRPr lang="en-US" sz="3200" dirty="0">
              <a:latin typeface="Franklin Gothic Book" panose="020B05030201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1910009" y="10243836"/>
            <a:ext cx="960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Franklin Gothic Book" panose="020B0503020102020204" pitchFamily="34" charset="0"/>
              </a:rPr>
              <a:t>49</a:t>
            </a:r>
            <a:r>
              <a:rPr lang="uk-UA" sz="3200" dirty="0" smtClean="0">
                <a:latin typeface="Franklin Gothic Book" panose="020B0503020102020204" pitchFamily="34" charset="0"/>
              </a:rPr>
              <a:t>%</a:t>
            </a:r>
            <a:endParaRPr lang="en-US" sz="3200" dirty="0">
              <a:latin typeface="Franklin Gothic Book" panose="020B05030201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910440" y="11566579"/>
            <a:ext cx="12988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i="1" dirty="0" smtClean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</a:rPr>
              <a:t>К 2020 году большинство перейдет к автоматизированному ИТ</a:t>
            </a:r>
            <a:endParaRPr lang="en-US" sz="3600" i="1" dirty="0">
              <a:solidFill>
                <a:schemeClr val="bg1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8871342" y="10185142"/>
            <a:ext cx="4071194" cy="145592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837432" y="3501683"/>
            <a:ext cx="4278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Franklin Gothic Book" panose="020B0503020102020204" pitchFamily="34" charset="0"/>
              </a:rPr>
              <a:t>Рост объема данных</a:t>
            </a:r>
            <a:endParaRPr lang="en-US" sz="3600" b="1" dirty="0">
              <a:latin typeface="Franklin Gothic Book" panose="020B05030201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89585" y="3562161"/>
            <a:ext cx="13854560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dirty="0">
                <a:latin typeface="Franklin Gothic Medium" panose="020B0603020102020204" pitchFamily="34" charset="0"/>
              </a:rPr>
              <a:t>Общемировой тренд - </a:t>
            </a:r>
            <a:r>
              <a:rPr lang="ru-RU" dirty="0" smtClean="0">
                <a:latin typeface="Franklin Gothic Medium" panose="020B0603020102020204" pitchFamily="34" charset="0"/>
              </a:rPr>
              <a:t>фокус </a:t>
            </a:r>
            <a:r>
              <a:rPr lang="ru-RU" dirty="0">
                <a:latin typeface="Franklin Gothic Medium" panose="020B0603020102020204" pitchFamily="34" charset="0"/>
              </a:rPr>
              <a:t>на основной деятельности и минимизация рисков от смежных отраслей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dirty="0">
                <a:latin typeface="Franklin Gothic Medium" panose="020B0603020102020204" pitchFamily="34" charset="0"/>
              </a:rPr>
              <a:t>Использование</a:t>
            </a:r>
            <a:r>
              <a:rPr lang="uk-UA" dirty="0">
                <a:latin typeface="Franklin Gothic Medium" panose="020B0603020102020204" pitchFamily="34" charset="0"/>
              </a:rPr>
              <a:t> </a:t>
            </a:r>
            <a:r>
              <a:rPr lang="en-US" dirty="0" smtClean="0">
                <a:latin typeface="Franklin Gothic Medium" panose="020B0603020102020204" pitchFamily="34" charset="0"/>
              </a:rPr>
              <a:t>Outsourcing</a:t>
            </a:r>
            <a:endParaRPr lang="ru-RU" dirty="0">
              <a:latin typeface="Franklin Gothic Medium" panose="020B06030201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dirty="0">
                <a:latin typeface="Franklin Gothic Medium" panose="020B0603020102020204" pitchFamily="34" charset="0"/>
              </a:rPr>
              <a:t>Использование технологий облачных вычислений (частные, публичные, гибридные облака)</a:t>
            </a:r>
          </a:p>
        </p:txBody>
      </p:sp>
    </p:spTree>
    <p:extLst>
      <p:ext uri="{BB962C8B-B14F-4D97-AF65-F5344CB8AC3E}">
        <p14:creationId xmlns:p14="http://schemas.microsoft.com/office/powerpoint/2010/main" val="391121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Облачные Сценарии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Публичное облако</a:t>
            </a:r>
          </a:p>
          <a:p>
            <a:pPr lvl="1"/>
            <a:r>
              <a:rPr lang="ru-RU" dirty="0" smtClean="0"/>
              <a:t>Самообслуживание</a:t>
            </a:r>
          </a:p>
          <a:p>
            <a:pPr lvl="1"/>
            <a:r>
              <a:rPr lang="ru-RU" dirty="0" smtClean="0"/>
              <a:t>Единый счет на основе фактически потребленных ресурсов</a:t>
            </a:r>
          </a:p>
          <a:p>
            <a:pPr lvl="1"/>
            <a:r>
              <a:rPr lang="ru-RU" dirty="0" smtClean="0"/>
              <a:t>Гибкая система управления облачными ресурсами</a:t>
            </a:r>
          </a:p>
          <a:p>
            <a:r>
              <a:rPr lang="ru-RU" dirty="0" smtClean="0"/>
              <a:t>Частное облако</a:t>
            </a:r>
          </a:p>
          <a:p>
            <a:pPr lvl="1"/>
            <a:r>
              <a:rPr lang="ru-RU" dirty="0" smtClean="0"/>
              <a:t>Квота на облачные ресурсы</a:t>
            </a:r>
          </a:p>
          <a:p>
            <a:pPr lvl="1"/>
            <a:r>
              <a:rPr lang="ru-RU" dirty="0" smtClean="0"/>
              <a:t>Оплата за фактическое потребление</a:t>
            </a:r>
          </a:p>
          <a:p>
            <a:pPr lvl="1"/>
            <a:r>
              <a:rPr lang="ru-RU" dirty="0" smtClean="0"/>
              <a:t>Управление облаком на основе </a:t>
            </a:r>
            <a:r>
              <a:rPr lang="en-US" dirty="0" smtClean="0"/>
              <a:t>System Center, </a:t>
            </a:r>
            <a:r>
              <a:rPr lang="en-US" dirty="0" err="1" smtClean="0"/>
              <a:t>vCenter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Выделенное частное облако</a:t>
            </a:r>
          </a:p>
          <a:p>
            <a:pPr lvl="1"/>
            <a:r>
              <a:rPr lang="ru-RU" dirty="0" smtClean="0"/>
              <a:t>Выделенные физические ресурсы</a:t>
            </a:r>
          </a:p>
          <a:p>
            <a:pPr lvl="1"/>
            <a:r>
              <a:rPr lang="ru-RU" dirty="0" smtClean="0"/>
              <a:t>Технология виртуализации</a:t>
            </a:r>
          </a:p>
          <a:p>
            <a:pPr lvl="1"/>
            <a:r>
              <a:rPr lang="ru-RU" dirty="0" smtClean="0"/>
              <a:t>Гибкое распределение зон ответственности</a:t>
            </a:r>
          </a:p>
          <a:p>
            <a:r>
              <a:rPr lang="ru-RU" dirty="0" smtClean="0"/>
              <a:t>Хранение данных в облаке</a:t>
            </a:r>
          </a:p>
          <a:p>
            <a:r>
              <a:rPr lang="ru-RU" dirty="0" smtClean="0"/>
              <a:t>Резервная копия дата-центра</a:t>
            </a:r>
          </a:p>
          <a:p>
            <a:r>
              <a:rPr lang="ru-RU" dirty="0" smtClean="0"/>
              <a:t>Облачные услуги </a:t>
            </a:r>
            <a:r>
              <a:rPr lang="en-US" dirty="0" err="1" smtClean="0"/>
              <a:t>SaaS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489484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1630702" y="1190209"/>
            <a:ext cx="20449282" cy="2020148"/>
          </a:xfrm>
        </p:spPr>
        <p:txBody>
          <a:bodyPr>
            <a:normAutofit/>
          </a:bodyPr>
          <a:lstStyle/>
          <a:p>
            <a:endParaRPr lang="en-US" sz="8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1448" y="4003998"/>
            <a:ext cx="10030150" cy="878697"/>
          </a:xfrm>
        </p:spPr>
        <p:txBody>
          <a:bodyPr/>
          <a:lstStyle/>
          <a:p>
            <a:pPr algn="ctr"/>
            <a:r>
              <a:rPr lang="ru-RU" dirty="0" smtClean="0"/>
              <a:t>УСЛУГИ ЦОД</a:t>
            </a:r>
            <a:endParaRPr lang="en-US" dirty="0"/>
          </a:p>
        </p:txBody>
      </p:sp>
      <p:sp>
        <p:nvSpPr>
          <p:cNvPr id="16387" name="Content Placeholder 2"/>
          <p:cNvSpPr>
            <a:spLocks noGrp="1"/>
          </p:cNvSpPr>
          <p:nvPr>
            <p:ph sz="half" idx="2"/>
          </p:nvPr>
        </p:nvSpPr>
        <p:spPr>
          <a:xfrm>
            <a:off x="981448" y="4882695"/>
            <a:ext cx="10297144" cy="747423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5000" dirty="0"/>
              <a:t>Аренда </a:t>
            </a:r>
            <a:r>
              <a:rPr lang="ru-RU" sz="5000" dirty="0" smtClean="0"/>
              <a:t>индивидуального зала</a:t>
            </a:r>
            <a:endParaRPr lang="ru-RU" sz="5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5000" dirty="0"/>
              <a:t>Аренда индивидуального </a:t>
            </a:r>
            <a:r>
              <a:rPr lang="ru-RU" sz="5000" dirty="0" smtClean="0"/>
              <a:t>зала</a:t>
            </a:r>
            <a:r>
              <a:rPr lang="ru-RU" sz="5000" dirty="0"/>
              <a:t>, соответствующего требованиям </a:t>
            </a:r>
            <a:r>
              <a:rPr lang="ru-RU" sz="5000" dirty="0" smtClean="0"/>
              <a:t>НБУ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5000" dirty="0" smtClean="0"/>
              <a:t>Аренда </a:t>
            </a:r>
            <a:r>
              <a:rPr lang="ru-RU" sz="5000" dirty="0"/>
              <a:t>отдельного </a:t>
            </a:r>
            <a:r>
              <a:rPr lang="ru-RU" sz="5000" dirty="0" smtClean="0"/>
              <a:t>шкафа</a:t>
            </a:r>
            <a:endParaRPr lang="ru-RU" sz="5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5000" dirty="0"/>
              <a:t>Аренда каналов</a:t>
            </a:r>
            <a:endParaRPr lang="de-DE" sz="5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5000" dirty="0" smtClean="0"/>
              <a:t>Обслуживание </a:t>
            </a:r>
            <a:r>
              <a:rPr lang="ru-RU" sz="5000" dirty="0"/>
              <a:t>и поддержка службой эксплуатации </a:t>
            </a:r>
            <a:r>
              <a:rPr lang="ru-RU" sz="5000" dirty="0" smtClean="0"/>
              <a:t>ЦОД</a:t>
            </a:r>
            <a:endParaRPr lang="ru-RU" sz="5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12648318" y="4003998"/>
            <a:ext cx="10079546" cy="878697"/>
          </a:xfrm>
        </p:spPr>
        <p:txBody>
          <a:bodyPr/>
          <a:lstStyle/>
          <a:p>
            <a:pPr algn="ctr"/>
            <a:r>
              <a:rPr lang="ru-RU" dirty="0" smtClean="0"/>
              <a:t>ОБЛАЧНЫЕ УСЛУГИ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12648318" y="4882695"/>
            <a:ext cx="10079546" cy="747423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5000" dirty="0"/>
              <a:t>Виртуальный дата-центр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5000" dirty="0" smtClean="0"/>
              <a:t>Удаленный рабочий стол</a:t>
            </a:r>
            <a:endParaRPr lang="ru-RU" sz="5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5000" dirty="0"/>
              <a:t>Резервный дата-центр</a:t>
            </a:r>
            <a:endParaRPr lang="en-US" sz="5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5000" dirty="0"/>
              <a:t>Электронная почта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5000" dirty="0"/>
              <a:t>Средства для совместной работы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5000" dirty="0"/>
              <a:t>Унифицированные коммуникации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5000" dirty="0"/>
              <a:t>Электронный документооборот</a:t>
            </a:r>
            <a:endParaRPr lang="en-US" sz="5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5000" dirty="0"/>
              <a:t>Бизнес аналитика</a:t>
            </a:r>
            <a:endParaRPr lang="en-US" sz="5000" dirty="0"/>
          </a:p>
        </p:txBody>
      </p:sp>
      <p:sp>
        <p:nvSpPr>
          <p:cNvPr id="6" name="Cross 5"/>
          <p:cNvSpPr/>
          <p:nvPr/>
        </p:nvSpPr>
        <p:spPr>
          <a:xfrm>
            <a:off x="11278592" y="8180461"/>
            <a:ext cx="914400" cy="914400"/>
          </a:xfrm>
          <a:prstGeom prst="plus">
            <a:avLst>
              <a:gd name="adj" fmla="val 38514"/>
            </a:avLst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Рисунок 1" descr="logo.png"/>
          <p:cNvPicPr/>
          <p:nvPr/>
        </p:nvPicPr>
        <p:blipFill rotWithShape="1">
          <a:blip r:embed="rId2"/>
          <a:srcRect b="29520"/>
          <a:stretch/>
        </p:blipFill>
        <p:spPr>
          <a:xfrm>
            <a:off x="4507060" y="2021692"/>
            <a:ext cx="2978925" cy="18375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14973"/>
          <a:stretch/>
        </p:blipFill>
        <p:spPr>
          <a:xfrm>
            <a:off x="15671080" y="1957705"/>
            <a:ext cx="3522122" cy="164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1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4"/>
          <p:cNvSpPr>
            <a:spLocks noGrp="1"/>
          </p:cNvSpPr>
          <p:nvPr>
            <p:ph type="title"/>
          </p:nvPr>
        </p:nvSpPr>
        <p:spPr>
          <a:xfrm>
            <a:off x="2368575" y="1484315"/>
            <a:ext cx="19207163" cy="127317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Экосистема</a:t>
            </a:r>
            <a:endParaRPr lang="en-US" dirty="0" smtClean="0"/>
          </a:p>
        </p:txBody>
      </p:sp>
      <p:sp>
        <p:nvSpPr>
          <p:cNvPr id="16387" name="AutoShape 10" descr="data:image/jpeg;base64,/9j/4AAQSkZJRgABAQAAAQABAAD/2wCEAAkGBhQQEBIQEBQUFBQQGBYQFhYQFRYXERIVFRUXFhUVFRgXHSYeFxkjGRIWHy8jJCkpLCwsFR8xNTAqNyYrLSkBCQoKDgwOGg8PGi4kHyQtLSwsLC8sLCwvKiwvLCwsKi4sKSw0LCwsLCwpLCwsLCwsLCwpLCwsKiwsLCwsLCwsLP/AABEIAIYBeAMBIgACEQEDEQH/xAAcAAEAAgIDAQAAAAAAAAAAAAAABwgFBgECBAP/xABMEAABAwICBQYICwUHBAMAAAABAAIDBBEFIQYHEjFREyJBYXGBFCMyU4KRk9IXNUJSVHKSobGz0xUWM3SyQ2JzosHC0SQlNKNE8PH/xAAaAQADAQEBAQAAAAAAAAAAAAAABAUDAgEG/8QALhEAAgIBAgUCBgEFAQAAAAAAAAECAxEEEhQhMTJRE0EiUmFxgaEzQmKxwfAj/9oADAMBAAIRAxEAPwCcUREAEREAEREAEREAEREAEREAEREAEREAEREAEREAEREAEREAEREAEREAEREAEREAEREAEREAEREAEREAEREAF4cWxqGkj5WokbEzdd53ngBvJ6gvtiD3tikdC0OkDHFjXGzXPDTsNJuLAusN6iCLVliOJzOqMSlEJ3AOtI8NvfZYxjtljR29x3rWuEZc5PCM5ya7Vk2Gr140bHFrI6iQD5TWsaD2B7gfWAsvo5rQoq1zY2vdFK42aycbJceDXAlp7L36lqWOajWthc+kmkdKwF2xKGbMlh5LS0DZJ67j8VEaehp6bV8DYtK2yD+Itwi07VVpA+sw9pmO0+BxgLibueGtaWud17LwCem1+lFOnFxk4sbi9yyjcVxdeXFqIzwSwh7ozKx0YezymbQI2h1i6hvHdV+JQbT4J31DG5jYlkbNb6hdY9ziepd11xnycsHM5OPRZJuRVYnxOqjc5kktQx7Dsua+SUOaeBBNwV0/bdR5+f2snvJzgX8xhxS8Fqkuqq/tuo8/P7WT3l2/eCp+k1HtpPeRwEvmDil4LUXS6qv+8FT9IqPbSe8n7wVP0mo9tJ7yOAl5Dil4LULlVZ/ear+lVPt5feT95qv6VU+3l95HAS8hxS8FpkVWf3lq/pVT7eX3lMupfEJZ6KZ00kkjhOWgyvc8gclEbAuJsLk5daxu0rqjubO671N4wSCiLw41hYqqeWnc5zRM0sLmGzm36QlEMHtul1DeLanKyPOkquVHzZHvif3WJafWFoWKCspZOSqHVET99nySC4va7TtWcLjeLhOQ00Z9sxeVzj1iWhS6ql+1ZvPTe1f/AMrs3GpxunnHZLJ7y14B/MccUvBau65VYMP0wq4JY5W1EzuTcH7L5ZHMdY5tcCbEHd3qymE4mypgjqIjdkrQ9vHPoPAg3B6wUtdp3VjJrXapnrRES5sEREAERcFAHKKCtLda9UayUUcxZAw8mwBsbg7ZyL7lpycbkZ7rLD/CniX0o+zh9xOx0VjWeQs9TFPBY1FXL4U8S+lH2cPuLh2tLErf+U72cPuL3gbPKPOJj4LG3XKgnBaLG8S5wnqGROAPKSyOijcD8wMAL+4W61MGi+DOo6WOnfK6ZzNomR97uLnF3SSbDatmehL2VKv+pNm0J7vYyyIixNAiLT9KdaFJQks2uWmFxycJB2SOiR25nZmepdRhKTxFHjkorLNwXV8gaCXEADeTkB3lQFjWuKunJERbTsItaIBz+0veCb9gC06sxGWYkzSSSE5nlXudnx5xKdhoZvueBaWpiuiLMy6X0TDZ1XTAjoM8d/6l5zp7h/0yn9q1V0w/AqioF6eCaUDpije5vrAsvVJofWtBJpKkAbzyMn/C74OtcnL/AAccRP2iWFbpvQHMVlN3zRj8SvfSYvDN/Cmik/w5Gu/pKqo5pBINwRkQciO0dC6niunoF7SDin7otyi8OBstTQDhFGPUxq9ylsdPjWVTYo3yyENZG0vcTuDWi5PqCqc91yTxN1J2tjWEJy6gpXXiafHPacpXDPk2kb2A7+JFtwz8OrfVo6sc2qqmltMOc1puHVHSLcI+vptYcVU06VEHOfuJWv1JKMfY3/U9hDoMNa54sal7qgDp2HNa1l+0Mv2OCLdWWHNFuaBkOgdGXQMj6kU6ct8nJ+43GO1JHdERcHRF2u/R5joI61rQJI3tie4b3Ruvs342da31ioYVidbDL4RU9XJH1TRquys6KTdePDJ2oWJhbPq80WjxGrdTzOe1oifLeItDrtcwAc4EW55WsKQNSPxk/wDl5PzIltfJxrbRnWk5pM3D4C6Pz1T9qL9NPgLo/PVP2ov01JARR+It+YoelDwRv8BdH56p+1F+mnwF0fnqn7UX6akhEcRb8welDwVk0y0UfhtU6B52mnnxv+ewnI9TgciOI4EKUtRX/gz/AMwfyYlsWsHRMYjRujaBy0fjIScueB5JPBwy9R6Fr2osf9DP/MO3/wCFEmbLvVo59U0Yxr2W8uhJCIinjYWo60cHjqMMqHPA2qdpnY472uZmQD/ebdvf2LblqWtSbZwiqt8oRs7nTMB+4laVZ3rHk4n2vJXRERfQkkKXtSGk9xJh8hPNvPFc7hcCRg7yHd7lEK92B4u+kqYqmPyoXB31huc09RaSO9Y31+pBxNK57JZLVIvNhuIMqIY54jdkrRI09NnC4vwK9KgFUIiIALSdbGlHgdCY2G0tVeFnEMt413VZrgB1vC3Vxsq26wdJ/D66SVpvFH4qLPLYafLH1jd3YRwTWlq9SfPojC+e2JrSL6RwOcHOAuIwHOPAFzWAn0ntHevmrZNCmLU7onTSU3hksYkl5R7GmTnNYGbtlpyvzt5ud1rKHVNmoqrvR1EXm5trufG3/VhSmsbVfI30+N/MksBcoiilIL5VVU2JjpJHBrGAuc5xsGgC5JX1UE619OzVzOo4Hf8ATwus4jdNI05nrY0jLibnPJbU1O2WEZ2TUFkaea15atzoKNzoqfNpcObLMNxJO9jDwyPHgI9RFcrrjWsRJspuTyz04bh0lRKyCFpfJIdlrR09J35AAAm54KdND9U9NSNbJUBtRPkSXi8UZ4RtO/fvdnl0L4aoNDxS03hco8dVC4uDdkJsWtz6XWDj6PBSEpep1Lk9seg5TSktz6nVkYAAAAAyAG4dgXNlyiRGjXNMNCYMRhc17Q2UA8nMBz2O6Ln5TcswfuNiq4V9E+GSSGQbL4y6Nw32c24Iy3q2ShPXZgGxVw1TQAKock62/lGWG0e1jmj0E/o7WnsfQV1FeVuRMtIzZjYODWj1AKKtZus8WfRULs82TTMO7oMcZHTvBd3DiN+03w+afD6iGlvysjQxoDgy4L27Y2iQACzaG9Qr8EmJfRx7aH31xpo1t7pv8HtznjbFH00Fw7DQRUYlUsyzbT7MhGV85SG2PHZBtx4KU6jWphscbiycP2BzWRsftOsMmtu0AcM8goo+CXEvMD20Pvp8EuJeYHtoffTVkKbHmU/2jGErILCib9qhxmSsmxGpl8qV8JsCSGC0myxt/kgZIvvqj0UqaAVQqo+T5UxFvPY6+yH38gm3lDfxRT79vqPb0G6s7VkkNERYmhqetX4oquyP86NVzVjNavxRVdkf50armq+h7H9xDU9wUgakfjJ/8vJ+ZEo/UgakfjJ/8vJ+ZEt9T/FIyq70TwERFBKgRFqmsXS8YfSOLXePmBjhFxcEjOSx6G3v27I6V1GLk9qPJNRWWNHdM/DMQraVgYYqUNDXtvtOdctffottAgW+b1rNYRgUVLy3IgjwiV1S8E3G28AO2eA5u5RdqGF5a1x37MO/rdIc/UpiWt8dk3FfQzqe6O5hERYGoUe676rZw5jPOzMb3Na9/wCLApCUU6+au0VJD858kp9BoaPzSt9Os2xMrniDIcIW8609E/A5oZWDxdRG0GwtsyxMa19+tws7rO0tPw2Pamiacw6SNp6wXgH8VY7T3Rzw+hlhA57RysVt/KMuWj0s2+kqV9vp2R8CdUN8ZFaUXLhY2ORGVjvHUVwnBcmLUhpNtRyUEhzjvNFc72OPPYB1O53pngpWVV9H8ZfR1MNTH5UTg63zmnJ7e9pI71aGhrGzRMmjN2StbI08WuAIPqKj6yrbPcujKGnnujjwfdEXDnWBJ6M0kMmj62tKPBKIxRm0tVeJtjZzWf2j+O47Pa/qUALYdPNJv2hWyTA+Lb4qLK3i2k2Pa4ku9LqXXQXRvw+uigI8WPGy77cmwguGW7ayb6St0QVNWX92TbJOyeEblh+iXIaOVc72+MqmsqM97Yo5GujHeLu9JRcrM6bQ/wDa61rQBanlAAFgAGHIDsCrMVxpJuak35Pb4qOEvAUsahJedWtv0QOt3ygn7wonUi6jqrZxCWPzkDvWx7CPuLlrqlmpnNLxNE5oiKEUzUNaGk5oaF3JkiWc8jGRvbcXe/qs0HvIVdlvuubGeWxDkWm7aVgj35co/nvI7iweitCVvSV7K8+SbfPdP7BZvQvAfDq6CnIJY521JbojZzn59F7bPpBYRSrqIwwOlqqk742shb6ZLnn/ACNWl89lbZxVHdJImJotkFyiKAVQiIgAsXpBo3DXMZHUNJEb2ytLTZwc3r4EEgjrWUReptc0eNZCIi8PQiIgAiIgAiIgDU9avxRVdkf50armrGa1fiiq7I/zo1XNV9D2P7iGp7gvtSVskLtuKR8brbO1E9zHWNri7SDbIepfFbRq60XjxGsdTzOe1oifLeItDrtcwAc4EW55Tk5KMW5dBeKbeEYn95qv6VU+3l95P3mq/pVT7eX3lMHwGUXnan7cf6afAZRedqftx/ppPiqPH6N/QsIf/ear+lVPt5feXjq62SZ21LI+R268j3PdbhdxJU2fAZRedqftx/prT9YurAYfE2opnSPivsScpYvYT5LrtaBsnd1Ejjl3XqKpSwuv2OZU2JZZl9QnlV3ZB+Mql9RBqE8qu7IPxlUvqdq/5X/3sOUdiCIiWNgoR16zE1tOy+TYdq3AukcD/QPUpuVe9b9ZymKyjzTIov8AJtn75CnNGs2i+ofwGE0NpuUxGjZxniJ7GvDj9zSrPKumqqIOxelv0GR3eIZCFYxd65/Gl9DnTL4WyvWtfRzwTEHOYLR1V5223BxPjW/a53Y8LTFYjWlo34bQP2ATLT+PjAFy7ZBD2d7Se8NVd05pbN9fPqhe+G2QU0aktJuUhfQPPOg8ZFc5ujcecB9Vx9TxwULrJ6M466hq4all/FuG0BvfGcns72377Lu+v1INHNU9kslpVoOuDSjwWj8HY60tXdmR5zYh/Ed35M9I8Fu0Fcx8TZmuHJuaJA45DYI2g433C2arbpvpKcQrZJ89j+HED8mNu7subuPW5TNLVvnz6Idvntjy9zAqetT+jHgtF4Q8WkrLSZ/JiF+SHeHF3pDgoi0J0bOIVsUFjsX25SPkxtzPZfJo63KzMbA0AAWAyAG4AbgEzrbeWxfkx00P6jyYzTcrTzx+cjkZ9phH+qqm3cFbgqplSyz3gbg5wHYCQudA+5fY91S6HzW46o5LYtBn5TZW9vinG3+Vacs9oJVclidG/d45jO5/iz/Wn7lmuS+grW8SRZpcFAj9xXzxWKtaS1/hFbUzeclkcPq7RDf8oCxqEovpIrCSI7eWFOupCmDcOe/pkmee5rWNH4H1qClPepaW+FgfNllae8h34OCU1v8AH+TfTd5vqIijFEIiIAIiIAIiIAIiIAIiIAIiIA1PWr8UVXZH+dGq5qxetX4oquyP86NV0VfQ9j+4hqe4KQNSPxk/+Xk/MiUfqQNSPxk/+Xk/MiW+p/ikZVd6J4RAiglQLz4hQsnikhlF2StdG4cWuFj+K9CIAi7VHhD6OtxOmk3xGFt/nC8hY7va4HvUor5R0rGvdI1rQ6S224NAc/ZFm7RGZsDlfctZl0zP7YjwxgYW8k6SR2e21+yXho6PJDT6a2m3bJy+hnFKCwbWiIsTQKs2n9QJMUrXDdyrm/YAYfvYrMFVPr6kyyySHfI98h7XuLj+KoaBfE2Kap8kjdNTFLt4oHeailf69ln+9T6oW1Dwg1NU/pbExv2nkn8sKaVlrHm1nenXwBVt1iaN+A18kbRaKTx0X1Hb2+i4OHYArJLQdcWjfhND4QwXkpDymQuTEcpB2DJ/oFeaWzZZ9Ge3w3R+xAqIitk03Cn0+ezB34cL7bnmMOzNqZwLntv0Ha5v1XdS09FndCNHDiFbFT57H8SUj5MbM3eskN7XhZ4jWnL8neXNpEtanNGPBqPwl48ZV2eOIhH8MdV7l3e3gpBXWNgaAAAABYAZAAbgBwXZQbJucnJlSMdqwgqsaR03J1lVH8yaZvcJHW+5WnVa9Y9PyeK1jeMm39tjX/7k7oX8bX0F9UvhRra9mDzBlTA87mSxOPY2RpP4LxoTwVRrKwIotwuCvNhlVysEUvnGMk+00O/1XqXzZYKqY3QmCpnhP9lLJH3NeQPusvEt41wYLyGJOkF9mqaJhvsHDmPF+1oPphaOvoapboJkma2yaCmPUNXXiq4CfJeyUDps9paT2eLChxbdqsxwUuJRbRsycGncSbAbZBYT6bWj0is9TDdW0dUy2zRYpFwFyoRUCIiACIvjW1TYo3yvNmxtdI48A0En7ggD7ItX1e6UyYlSuqJWtYeVfGGsvk0BpAJJzPOzOXYFtC6lFxeGeJ5WUERFyehERABERAGn62nWwip6zEP/AHRqu6m7XfjLWUcdKHDbne15bfMRx3O0RwL9kdx4KEVY0SxX+SfqXmYUgakfjJ/8vJ+ZEo/Wz6vNKY8Oq3VEzXuaYnxWiDS67nMIPOIFuYVvfFyraRlW0ppssiijf4dKPzNT9mL9RPh0o/M1P2Yv1FH4e35Sh60PJJCKN/h0o/M1P2Yv1E+HSj8zU/Zi/URw9vyh60PJvuLYmymgkqJTZkTS9x6bDoHEncOsqENWuJPqcdFRL5c3LyOtuF2HIdQFh3LtrF1nDEYmU9OySOK+3Jylg55Hkts0kbI8rtA4Z+LVB8bQ/Ul/LKbrpddUpS6tC87FKyKXQsKiIpo6eHHa/wAHpp5z/ZRvk+y0kfeFVVT7rixwQYc6HLbqyIgOkNBDnutwsAO14UBKtoY4i5eRDUvMkiXdQlNlWycTFGO4SOP9QUtqM9RcrPA52hw5Tli9zb85rSxgYSOBLXeoqTEjqXm2Q1T2ILrLGHNLSLhwIIO4g5ELsiXNSsGmGjxoKyamIOy07UZPyonZsN+nLI9bSsMps12aN8rTMrWAbVMdh/ExPIA+y8g9jnKE1e09nqQTJdsNksBTrqa0Y8HpDVPA5Srs5twdpsI8gZ/ON3ZbwWqJtC9HDiFbFT2OwTtykfJibbbPfcNHW4KzUcYaA0CwAsANwA3BK623C2L8m2mhz3M7IiKWPBV21sxbOL1P94RP/wDSwf7SrEqBNdWz+0+a4E8jGHgHNrg5+TuB2dk9hCd0T/8AT8C2p7DQkRFYJ5Z3QmcPw2icPMRDvawNP3hZtaTqhxRkuGRRhwL4C+N7b85vjHOZccC1w/8AoW7L52xbZtfUrweYpmn6z9FDX0R5MXmgJljA3uys9nePva1V3VuFDutXVuWufX0jSWuu+eNuZaTm6Vo6Qd7h0b917O6O9R+CX4FtRVn4kRSiIqoiWJ1b6aDEKUB7h4RCAyUZAu4SgDod09dxwW3qquC41LRzNqKd2y9ne1wO9rh0tPSP9bKdtD9aFNXBrJHCCc2BjkNmvdbMxuORF75HndSj6nTOD3R6f4KFNyksPqboi4ul0kMnK0DXNjvIYfyA8qrcI+xjCHvP3Nb6a3avxKOnYZZntjY3Mue4Afeq7awtK/2jWulZfkoxyUQNxdoJJeQdxcTfs2R0JrS1Oc0/ZGF89scEoakfi13+PJ/RGs7j2lphkfDAIy6IMfNLUPMdNTtkNmB7gCS93Q0DrJCwWpH4td/jyf0Rr5YpG62KUoDuXkqaasZstLnvhfJTgPaPlCMxOB6BbPeicU7ZZ8/7CLarWDMUOmrgQ6bweSAvbCZ6KUvbDI62yKhjwDG03A2rnMi9rrb1GeM08kcOLwTl0k9a6GCB+xseEmSINiYwDm3YRJe24C5UlRiwA4ABZTSXNGkW/c7IiLI7PFjOLx0kElTNfYibtO2Rd3AADiSQO9Q5j2u6omuyjY2BpuNp1pJj1j5LfU7tU2zRB7S1wDmuFiHAFpB3gg5EL509DHHlGxjPqNDfwC2qnCHOUcmc4yl0eCrtS2oqXulkbNK9+ZeWvc42y324LqMEqPo8/sZPdVqrLlN8c10iYcKvJVM4LUDfBOO2GT3V0OFzDfDKO2N//CteiOPfynnCryVNNHIN7H97Hf8AC6GB3zXeoq2tlxZe8e/l/YcKvJUoxngfUupVt9ldTEOA9QRx/wDb+w4X6lSdocR61umqB3/dofqS/llWAdSsO9rT2tC4ZRsadprGg8Q0A+tcz1u+Ljt6nsdNtknk+OL4o2lgknkDiyIbREbS55G7Jo7ewbzYKL8R13SvBFHSOudz5SX5dB2Ixv8ASUuLgBKQlGPdHP5GJRk+jwVlxyeur5eXqI53utsi0Lw1jd4a0BtgM/8A9WP/AGHUfR5/Yye6rVom1rWlhRF3ps82yr2G01bTSCWCOpje3c5kUgNjvB5tiOoqRcG1sV0YtV0MstvlxRSRu67tLS092ypcRZz1Ks7oo7jS49JGK0b0iZXQ8tG2RgDiwtmYWPa4WJFtxycMwsqiJR4zyN0fGspGyxvieLska5jgelrgQR6iquaQYQ6jqZqaTfE4tBPym72P9JpB71alfGSiY43cxhPFzQT94TFF7qb5ZMravUNB1M6M+D0hqpG2kq823GbYR5Hc43d2FvBSIuGtsLDIDLJcrGybnJyZpGO1YQWr6VaxaXDncnMXmXZDxHGwkkG4HONmjdxW0L5yQNdbaaDbdcA27LryOE+Z6845EHaQ656qouylaKdhFrg7cx7HWs3uF+taBJtOcXO2nOcS4k3LiTmSScyVbIRAdA9S52U5DVxrWIw/YtKhy6yKlck75p9RTknfNPqKtqi04/8At/Zzwv1KpUFbLTyCWB743tyDmEhwB3jrHUclI+j2vCSOzK6MSDIcpDZsgH95h5rj2FqmbZXUxDgPUFlZqYWd0P2dxplHpIxmjulNPiEbpKV+21h2HXa5pa6wNiHAdBWWXSKFrb7IAvmdkAXPHJd0m8Z5DC+pG+mmp+OpLp6IthlN3OYR4mQnPK38Mk9IuOrpUR41ovU0bi2phey3yrXjPY9t2n1q0i6vYCCCLg5EHce1NVaucFh80YTojLmuRUlFZmu0CoJvLpIe1jBG71x2KwsuprDnG4ZK3qbM+3+a5Ta10PdMweml7MhXDtKqunbsQVM0bfmtedkdjTcDuXrdrBxA/wDzJu5wH4BS58C2H8Jvan/heum1SYaz+wL/APElkP3bQC5eqo67f0j1U2eSv1bXSTO5SZ75HfOlcXO9bivRh2BVFQQIIJZNrcWMcW/atsj1qyVLofRRW5Olp2lu48kwuHeRdZdrbZLl67HbE6Wm8s1TVpo3LQUIhnsJHvfKWtIIZtBoDSRkTZvRlms5i2Aw1WwZmXdGSWPa5zJYyd5Y9hDm3sNxzssginym3Ld7jSiksGJw/RiCGQTAPklALRJUSSSyNad7WukJ2R2WWWRF4231PcYCIi8PQiIgAiIgAiIgAiIgAiIgAiIgAiIgAiIgAiIgAiIgAiIgAiIgAiIgAiIgAiIgAiIgAiIgAiIgAiIgAiIgAiIgAiIgAiIgAiIgD//Z"/>
          <p:cNvSpPr>
            <a:spLocks noChangeAspect="1" noChangeArrowheads="1"/>
          </p:cNvSpPr>
          <p:nvPr/>
        </p:nvSpPr>
        <p:spPr bwMode="auto">
          <a:xfrm>
            <a:off x="1414463" y="-2968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2" name="Rounded Rectangle 1"/>
          <p:cNvSpPr/>
          <p:nvPr/>
        </p:nvSpPr>
        <p:spPr bwMode="auto">
          <a:xfrm>
            <a:off x="981448" y="8456954"/>
            <a:ext cx="8352928" cy="1890344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981222" eaLnBrk="1" hangingPunct="1"/>
            <a:endParaRPr lang="en-US"/>
          </a:p>
        </p:txBody>
      </p:sp>
      <p:sp>
        <p:nvSpPr>
          <p:cNvPr id="5" name="Rounded Rectangle 4"/>
          <p:cNvSpPr/>
          <p:nvPr/>
        </p:nvSpPr>
        <p:spPr bwMode="auto">
          <a:xfrm>
            <a:off x="981449" y="6728763"/>
            <a:ext cx="14137506" cy="1296144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981222" eaLnBrk="1" hangingPunct="1"/>
            <a:r>
              <a:rPr lang="ru-RU" dirty="0"/>
              <a:t>УПРАВЛЕНИЕ ОБЛАЧНЫМИ УСЛУГАМИ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 bwMode="auto">
          <a:xfrm>
            <a:off x="9622408" y="8456954"/>
            <a:ext cx="5496546" cy="1890344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981222" eaLnBrk="1" hangingPunct="1"/>
            <a:endParaRPr lang="en-US"/>
          </a:p>
        </p:txBody>
      </p:sp>
      <p:sp>
        <p:nvSpPr>
          <p:cNvPr id="9" name="Rounded Rectangle 8"/>
          <p:cNvSpPr/>
          <p:nvPr/>
        </p:nvSpPr>
        <p:spPr bwMode="auto">
          <a:xfrm>
            <a:off x="8808310" y="4994534"/>
            <a:ext cx="5186359" cy="126619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981222" eaLnBrk="1" hangingPunct="1"/>
            <a:r>
              <a:rPr lang="ru-RU" dirty="0"/>
              <a:t>ТЕЛЕКОМ</a:t>
            </a:r>
          </a:p>
          <a:p>
            <a:pPr algn="ctr" defTabSz="1981222" eaLnBrk="1" hangingPunct="1"/>
            <a:r>
              <a:rPr lang="ru-RU" sz="2800" dirty="0"/>
              <a:t>Инициализация и </a:t>
            </a:r>
            <a:r>
              <a:rPr lang="ru-RU" sz="2800" dirty="0" err="1"/>
              <a:t>биллинг</a:t>
            </a:r>
            <a:endParaRPr lang="en-US" sz="2800" dirty="0"/>
          </a:p>
        </p:txBody>
      </p:sp>
      <p:sp>
        <p:nvSpPr>
          <p:cNvPr id="10" name="Rounded Rectangle 9"/>
          <p:cNvSpPr/>
          <p:nvPr/>
        </p:nvSpPr>
        <p:spPr bwMode="auto">
          <a:xfrm>
            <a:off x="981449" y="4061614"/>
            <a:ext cx="14137506" cy="512971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981222" eaLnBrk="1" hangingPunct="1"/>
            <a:r>
              <a:rPr lang="ru-RU" sz="2800" dirty="0"/>
              <a:t>ОТРАСЛЕВЫЕ ПРЕДЛОЖЕНИЯ</a:t>
            </a:r>
            <a:endParaRPr lang="en-US" sz="2800" dirty="0"/>
          </a:p>
        </p:txBody>
      </p:sp>
      <p:sp>
        <p:nvSpPr>
          <p:cNvPr id="11" name="Rounded Rectangle 10"/>
          <p:cNvSpPr/>
          <p:nvPr/>
        </p:nvSpPr>
        <p:spPr bwMode="auto">
          <a:xfrm>
            <a:off x="11518426" y="2768324"/>
            <a:ext cx="3600528" cy="856101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981222" eaLnBrk="1" hangingPunct="1"/>
            <a:r>
              <a:rPr lang="ru-RU" sz="3600" dirty="0"/>
              <a:t>ГОССЕКТОР</a:t>
            </a:r>
            <a:endParaRPr lang="en-US" sz="3600" dirty="0"/>
          </a:p>
        </p:txBody>
      </p:sp>
      <p:sp>
        <p:nvSpPr>
          <p:cNvPr id="12" name="Rounded Rectangle 11"/>
          <p:cNvSpPr/>
          <p:nvPr/>
        </p:nvSpPr>
        <p:spPr bwMode="auto">
          <a:xfrm>
            <a:off x="7679118" y="2768322"/>
            <a:ext cx="3504346" cy="852478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981222" eaLnBrk="1" hangingPunct="1"/>
            <a:r>
              <a:rPr lang="ru-RU" sz="3600" dirty="0"/>
              <a:t>КОРПОРАЦИИ</a:t>
            </a:r>
            <a:endParaRPr lang="en-US" sz="3600" dirty="0"/>
          </a:p>
        </p:txBody>
      </p:sp>
      <p:sp>
        <p:nvSpPr>
          <p:cNvPr id="13" name="Rounded Rectangle 12"/>
          <p:cNvSpPr/>
          <p:nvPr/>
        </p:nvSpPr>
        <p:spPr bwMode="auto">
          <a:xfrm>
            <a:off x="5301926" y="2768322"/>
            <a:ext cx="2042230" cy="852478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981222" eaLnBrk="1" hangingPunct="1"/>
            <a:r>
              <a:rPr lang="en-US" sz="3600" dirty="0"/>
              <a:t>SMB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05386" y="2768322"/>
            <a:ext cx="3936500" cy="852478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981222" eaLnBrk="1" hangingPunct="1"/>
            <a:r>
              <a:rPr lang="ru-RU" sz="3600" dirty="0"/>
              <a:t>ПОТРЕБИТЕЛИ</a:t>
            </a:r>
            <a:endParaRPr lang="en-US" sz="3600" dirty="0"/>
          </a:p>
        </p:txBody>
      </p:sp>
      <p:sp>
        <p:nvSpPr>
          <p:cNvPr id="3" name="Down Arrow 2"/>
          <p:cNvSpPr/>
          <p:nvPr/>
        </p:nvSpPr>
        <p:spPr bwMode="auto">
          <a:xfrm rot="10800000">
            <a:off x="11998672" y="7935989"/>
            <a:ext cx="648072" cy="556957"/>
          </a:xfrm>
          <a:prstGeom prst="downArrow">
            <a:avLst/>
          </a:prstGeom>
          <a:solidFill>
            <a:schemeClr val="tx2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981222" eaLnBrk="1" hangingPunct="1"/>
            <a:endParaRPr lang="en-US"/>
          </a:p>
        </p:txBody>
      </p:sp>
      <p:sp>
        <p:nvSpPr>
          <p:cNvPr id="17" name="Down Arrow 16"/>
          <p:cNvSpPr/>
          <p:nvPr/>
        </p:nvSpPr>
        <p:spPr bwMode="auto">
          <a:xfrm rot="10800000">
            <a:off x="4941888" y="7853689"/>
            <a:ext cx="648072" cy="639257"/>
          </a:xfrm>
          <a:prstGeom prst="downArrow">
            <a:avLst/>
          </a:prstGeom>
          <a:solidFill>
            <a:schemeClr val="tx2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981222" eaLnBrk="1" hangingPunct="1"/>
            <a:endParaRPr lang="en-US"/>
          </a:p>
        </p:txBody>
      </p:sp>
      <p:sp>
        <p:nvSpPr>
          <p:cNvPr id="18" name="Down Arrow 17"/>
          <p:cNvSpPr/>
          <p:nvPr/>
        </p:nvSpPr>
        <p:spPr bwMode="auto">
          <a:xfrm rot="10800000">
            <a:off x="11134576" y="6080689"/>
            <a:ext cx="648072" cy="665955"/>
          </a:xfrm>
          <a:prstGeom prst="downArrow">
            <a:avLst/>
          </a:prstGeom>
          <a:solidFill>
            <a:schemeClr val="tx2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981222" eaLnBrk="1" hangingPunct="1"/>
            <a:endParaRPr lang="en-US"/>
          </a:p>
        </p:txBody>
      </p:sp>
      <p:sp>
        <p:nvSpPr>
          <p:cNvPr id="20" name="Down Arrow 19"/>
          <p:cNvSpPr/>
          <p:nvPr/>
        </p:nvSpPr>
        <p:spPr bwMode="auto">
          <a:xfrm rot="10800000">
            <a:off x="11134576" y="4358562"/>
            <a:ext cx="648072" cy="653213"/>
          </a:xfrm>
          <a:prstGeom prst="downArrow">
            <a:avLst/>
          </a:prstGeom>
          <a:solidFill>
            <a:schemeClr val="tx2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981222" eaLnBrk="1" hangingPunct="1"/>
            <a:endParaRPr lang="en-US"/>
          </a:p>
        </p:txBody>
      </p:sp>
      <p:sp>
        <p:nvSpPr>
          <p:cNvPr id="21" name="Down Arrow 20"/>
          <p:cNvSpPr/>
          <p:nvPr/>
        </p:nvSpPr>
        <p:spPr bwMode="auto">
          <a:xfrm rot="10800000">
            <a:off x="12958714" y="3498191"/>
            <a:ext cx="648072" cy="563422"/>
          </a:xfrm>
          <a:prstGeom prst="downArrow">
            <a:avLst/>
          </a:prstGeom>
          <a:solidFill>
            <a:schemeClr val="tx2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981222" eaLnBrk="1" hangingPunct="1"/>
            <a:endParaRPr lang="en-US"/>
          </a:p>
        </p:txBody>
      </p:sp>
      <p:sp>
        <p:nvSpPr>
          <p:cNvPr id="22" name="Down Arrow 21"/>
          <p:cNvSpPr/>
          <p:nvPr/>
        </p:nvSpPr>
        <p:spPr bwMode="auto">
          <a:xfrm rot="10800000">
            <a:off x="9116154" y="3519100"/>
            <a:ext cx="648072" cy="563422"/>
          </a:xfrm>
          <a:prstGeom prst="downArrow">
            <a:avLst/>
          </a:prstGeom>
          <a:solidFill>
            <a:schemeClr val="tx2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981222" eaLnBrk="1" hangingPunct="1"/>
            <a:endParaRPr lang="en-US"/>
          </a:p>
        </p:txBody>
      </p:sp>
      <p:sp>
        <p:nvSpPr>
          <p:cNvPr id="23" name="Down Arrow 22"/>
          <p:cNvSpPr/>
          <p:nvPr/>
        </p:nvSpPr>
        <p:spPr bwMode="auto">
          <a:xfrm rot="10800000">
            <a:off x="6001781" y="3494086"/>
            <a:ext cx="648072" cy="563422"/>
          </a:xfrm>
          <a:prstGeom prst="downArrow">
            <a:avLst/>
          </a:prstGeom>
          <a:solidFill>
            <a:schemeClr val="tx2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981222" eaLnBrk="1" hangingPunct="1"/>
            <a:endParaRPr lang="en-US"/>
          </a:p>
        </p:txBody>
      </p:sp>
      <p:sp>
        <p:nvSpPr>
          <p:cNvPr id="24" name="Down Arrow 23"/>
          <p:cNvSpPr/>
          <p:nvPr/>
        </p:nvSpPr>
        <p:spPr bwMode="auto">
          <a:xfrm rot="10800000">
            <a:off x="2689413" y="3494086"/>
            <a:ext cx="648072" cy="563422"/>
          </a:xfrm>
          <a:prstGeom prst="downArrow">
            <a:avLst/>
          </a:prstGeom>
          <a:solidFill>
            <a:schemeClr val="tx2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981222" eaLnBrk="1" hangingPunct="1"/>
            <a:endParaRPr lang="en-US"/>
          </a:p>
        </p:txBody>
      </p:sp>
      <p:sp>
        <p:nvSpPr>
          <p:cNvPr id="26" name="Rounded Rectangle 25"/>
          <p:cNvSpPr/>
          <p:nvPr/>
        </p:nvSpPr>
        <p:spPr bwMode="auto">
          <a:xfrm>
            <a:off x="961463" y="10689203"/>
            <a:ext cx="8372914" cy="1224136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981222" eaLnBrk="1" hangingPunct="1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094426" y="10955023"/>
            <a:ext cx="2713884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ЧАСТНОЕ 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160412" y="10955023"/>
            <a:ext cx="329449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ПУБЛИЧНОЕ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1115520" y="10978928"/>
            <a:ext cx="3885936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ПАРТНЕРСКОЕ</a:t>
            </a:r>
            <a:endParaRPr lang="en-US" dirty="0"/>
          </a:p>
        </p:txBody>
      </p:sp>
      <p:sp>
        <p:nvSpPr>
          <p:cNvPr id="32" name="AutoShape 7" descr="data:image/jpeg;base64,/9j/4AAQSkZJRgABAQAAAQABAAD/2wCEAAkGBhISEBUUERIVFRQVFRcYFhgXGRcXHRgXGBcXFxQbHBUZHCYeGhkjGRcaHy8gIycsLCwsFx4yNTwqNScrLCkBCQoKDgwOGg8PGiwiHyQsNDUpLC0qKSwuNSkpKSksLDAqNSosKjUpLS4uKSwpLCk0KS0sLCotLCkvMCk0Ki0rNf/AABEIANsA5gMBIgACEQEDEQH/xAAcAAEAAgMBAQEAAAAAAAAAAAAABAUDBgcCAQj/xABREAABAwIDBAcCCAkHCwUAAAABAAIDBBEFEiEGMUFRBxMiMmFxgZGhFEJSYnKxwdEVIzM1dLPT4fAWJDSCorLxCBdDU1RjkpOUw9I2RFVzwv/EABkBAQEAAwEAAAAAAAAAAAAAAAABAgMEBf/EADERAAIBAgMFBgYCAwAAAAAAAAABAgMRBCExEkFRYdETcYGRsfAUIjKhweGS8TNCUv/aAAwDAQACEQMRAD8A7iiIgCIiAIiIAiIgCIiAIiIAiIgCIoWIYvFD33drg0an2cPVATVimqWM7zgOXM+Q3lVEWJOmOsjYW/JuM59XaN9is6WljbqwAk73XzE+bjqraxLn2Oru4DK4A3sTpcjXdv3X3jgpCi4jcNDhvY4O9Nx9xKktdcXHFQp9REQBERAEREAREQBERAEREAREQBERAEREAREQBERAEREBCxmWRsD3RC7wNOJtfUgcSBc2VNssIC3OZGvlde4cRcDyOuvPxWzLW8Z2daHGWOIPB1kj3X5uYRq13lv+vnrTq01tQV1vXvodFGFKfyzye59f7JsjRE4NkaHQnulwvkPyTf4vLkpJweLe1uXxaSFr82HRmJj4JpWxueGvBdmDL6C7fB1vbdSzhlaxuVkrHt5HQ+V7fatSxjf+j8LPXyf2M5YVLSS8brr6lhJFY5WyPcTpl0d7SdykYe4gFjt7fqVMzEqiBvbphlG9zXfWdU/lSzMHOje07juPnyV+PoXtJ2fNNfgx+Eq6xV+5pmyIquLaWnd/pLfSBHvtZToatj+49rvIg/Ut8K1Of0yT7mapUpw+qLXgZkRFtNYREQBERAEREAREQBERAEREAREQBERAEREAREQBERAUGM0GTO9v5OQZZW8ie7IBzBtdZYMeAgjNs8rhYNG8uGhJ5C4VxJGHAgi4IsfI71qVDh8zJX9TbNGcpva5BvbfzAXi4p1MNVTpJ2llkrtPXJebtxuz0aLjWhaesf6z+32L2kw1xIknOZ+8N+KzyHE+KUNhNPGdRmDwD88dr3j3qGMelj0mi9RcfXcH2qP+GQJ3vY0nMxrWg6a+KweNw0NnZeafzXTvmnrx3E7GrK9+GVtNVoW9XhlPYmSOMDibBvvFlr0uDRTH+asfv75NmDyuC53oriHB3SEPqXZjwYO6Pv8A43qTi9WIYHFuhtlaBzOgt5b/AEW6rSjVi6lSCjFcltfruzfcKdWVOSjCTb78v36Gv0GH1eTPDPcXcAHE6hri24DrjWyzHaOqg/pEFx8punvF2/Ur/DKXq4WM4hov57z77r7V4jFGPxj2t8CdfZvK2Qwzp01JTcXbO7ur+JZYhTm04KSvws/sQsP2op5bAPyuPxX9n2HcfQq2WoYhT01RfqaeVzj8eMCNvqXdk+xQMNq6ynDsoMkcbsr23zBptcgEai3G2gSOMlB2mtpcY39+RslgozV6b2X/AMyt780b8ircGx+Kpb2DZwGrDvH3jxCsl6EJxmtqLujzZwlTlsyVmERFmYBERAEREAREQBERAEREAREQBERAEREAVdSi1VL4tYfcQrFUM8mapewPDA4NaTxsBqB4kn3Lz8dVVLs5a/Nl/GSN9GO1tLl+USqurdKTHDbk553Dy8VXUOCNkD+0QA6zTztvuPYreqyww2YLX0b5nj5qLFWiNgjiGd/G26/HXivLxEKTrr4p3ss1nbPJRilm97vro8jopzkoWp5e82yA4VFLuN2e1v3tWCrxczSxnqyQ3UMB3u9m7d7Cs2JxSnKJHXe49lg3Dz4fxvWefZf8WCx34wDXkT4HguNQxEnKnQUthWdm1fjb828zqjOmrSqWu969/cyfA6ub8pJ1Tfks3+396lUmzsEeuTM75T+0ffp7lHwbGHF3Uz6SDcTx8D4+PH652K4k2CPMdSdGt4udwC92gsPKn2zztq5ZtP8AHgjkqOspdksr6WyT6kPaDFTGBFDrNJo0D4oOmbw8PU8FOwrDxBE2Ma2Gp5uOrj7VAwPCHNcZ59Zn/wBgcvP6hpzVnPXRs78jG/ScB9ZXRSu26tTLguC6veYVWklRp58XxfRbimxjZcOd1tOeqmGotoHH7D48eKk4FjRlvHK3JOzvtOl/nDw+/kQvsm1VKDbrQTyaHO+oKBiM4mLZIIphMzVj+rLQRxa4uIu0+661OVOEtuk1zS3/AL9TfGNSpDYrRfKT3dV6GyoscDyWgublJAu02NjxFxoUXoLM85qxkREQgREQBERAEREAREQBERAEREAREQGOeYMaXHcBcqhmomdSJJHZZH3dzvc3At5LPitQ6WQQxtzBpBk4DmATy4lYoaLrnntZwD25OB+ZGOA8f4PgY6XxE3TjHa3K+l978NOWd91++jHs47Tdt77t3n0MVCDM5rHvNmjTmRx1/jcrmV0cDLgeQ4uPDVRsTayN0TxZuU5T9Gx4eH2qB+F88mYML3fEbwb46b3Lnp7GC2oSadW9lLNu1l3vLRLf5sycXWtJfTw5lnhtCbmWX8o7+yOXmpVRXRx997W+Z19m9VZp6uXvOEbeQ3+7X3pDs5EHdu7z4mw9g+9ehQlVjDYoU2lxm7XfFrV3NU4wvepLwRAxzFYJQAxrzIO65otb7SPRYmxVssgkyAEABpeAA3mQ08TzstqgpWMFmNa3yACyrP4Gc5bdWeb3RVtNONzNYuMI7MI+eeprn8m55Py9U+3yWXA+we5SabY+lZqWF55vJPuFh7ldIuqOEpRztd88/U1PF1mrKVlyy9DDBSMYLMY1v0QB9SzIi6UkskczbebCIipAiIgCIiAIiIAiIgCIiAIiIAiIgCrcYxURjK0gPcN53MbxcfsHErHj20DKdthZ0h7rftPh9a13D8AnqT1kjsocbknUnho3hyXnYrEz/wAVFXlv5Hfh8PG3a1XaO7mSziMYZkzObHvNvykpO8n5DT46qVDWzy2ZCwQstpfkORt9QWWTCYoQ1kbbyOPedqbfZ6eKsqils1uTvM3ePNaqOBqNXqStyjw4X4clbx1JVxML/JG/f06kSn2dZfNK50jvEkD7z7VLo4G9oBoAzaAaLNDUhzcw9fDmvFB3L8ySu+jhqVH6I29fM5Z1Zz+pmUXHiPf+9Y3v7TbL0Z76N1PPgPVYpRZ7bm5P3roNZLREUAREQBERAEREAREQBERAEREAREQBERAEREAUKpqXuJZDbNuc891np8Z3zfbbj4rKsukEMZs4i73fIb4fOPBTYYQ1oa0WAUkrosXZ3KWowSOKKR+r5T3pH6uNyL24AeSnYXKBTtJOgBv6E3WaumjDC2RwAII1OuvgtZjqXlnVN1BdfTj+7irTpxjG0VYTqSnK8ncusMBkkdK7dub/AB4D6yrKSZre8QPNVUEFQWhotG0D1+3X2KTDg7QbvJefFZMxItTUtLj1d+1oeR/es9IzN2XuOnxN3+KNs+ewHZj5br/4/Up8sDXd4X/jmjB6a0AWGiiTH8c0eH3rIWlg7+nzv/JR4JM09+Q/j61AWCIihQiIgCIiAIiIAiIgCIiAIiIAiIgCIiALxPLla5x+KCfYLr2vE0Yc0tO4gg+osgNb2dlleJHtDMzn9pzidNL2DQPHmFbnDpHflJ3eTAGD26n3rXMFrDSzujl0aTlceRHdd5a+9bfNO1jS5xs0C5KzlqYrQq6ykihaMkYdI42ZftEnnryXh2z9owWn8aNb8CeXh5qZQUxc4zSCznd1vyGcB9I8VJqKtjBd7g3zP2cVLlsQcOxa5yS9l4010v8AcVKxGr6uMnidB5/xqquuqmT6RxOeeD+7b14jzUGJkso+M9rNNCOPI8d3irYly4opWQx9t3bdqRvPgLKQ2aR/dbkHN2/0b96jYfLA3QDK/wCfofafsVqCsWVGBlMBq4lxHE8PIbgouFdovfzP7/uWbFZ8sTvHQev7rr1h8OWNo42ufM6puBJREUKEREAREQBERAEUaqxGKJzGySsY6R2WMOcGl7uTQTqddwUlAEUB+PUwjlk6+MsgzCZwcHCMsF3B1r2I5b1Lgna9rXsIc1wDmkbiCLgjwsgMiIiAIiIAiKFi2Mw00fWTvyNuGjQuLnONmta1oLnOPIAlATUWGjq2yxtkZfK8AjM1zTY82uAc0+BAKzICsxrA2zi/deBo77D4fUtebWywFsdQ0lrDdoJ0JHd7VjmaN9vLlZbosdRTNe3K9ocORWSlxI0QIGvmbm68ZTwiFva51zf0CzQ4PE03yXPN3aPtKgSbNZDmp5XRnkdR99vO69NrauP8pEJB8pm/2fuCdxO8zYxUnSGPvv8Ac3ifD/FTaOkEbA1vDeeZ4la/SYw1jnOe09a86l92ho4NGhNt3BWUc7pf/cRjwjtf2uN/cjQuWFQ1lu2G2+da3vVe0xXtCHk/7skN9pOVSI8IjvdwLzzeS73HRS9AOQChSnlje+ZkbjcDtkaGw8SAL+zirpVFJWRsJkle1hlJLcxA7DRpv8BcqzjqGuNmuBIAdYEHsuvlPkcpseNijCMiIihQiIgCIiAIiIDQek3CDVT0ELXZXvdU9W75MjKcvid6Pa0qdJto52EtqGN/nMloGx8qwu6ost82S5PzW3VljeDyS1tDKwDJA+YyXNiA+FzG2HHtFV0OxbxihnzD4KCahkfKrewRPfblkGb6TygKHZhv4PocXyASGmkeRnFw9zKSFzi4X1DnXJ81slbtJO59PT0jIvhE0Ane6TN1cMQyi+VpzOJe7K1oI3G50USbZac0+LsAbmrHymHtbw6nZG3Mfi9ppWWswOqhmp6qmYyWSOmFPNC5+TOy7XAsksQHNeDv0IPBAescx6toqZj5WwTTPqoogI2vYHMkIG5zjlkvcXuRuPgvlXjlfG6GmIpn1lQZHAtEgiihjDcznAnO92Z2UAWvcbl6xegq6yCAvgZC+Otp5SzrQ+0UTw5xLg0DNv7Ivw1UjaXB5zUQVlIGPlgbIx0T3ZBLFJlLgH2OV4cwEXFt90BjosdqoattNWiJ/WxyPglga9mYxWMkbo3OdZ1nAgg2Kw7G7Q1VYxtS59KIHB2aJgeZYSL5WvkLspcLdoFo8F7pMNq6isZVVMTIBTxytgiEnWEvlyh73vaAAMrQ0NF95PgoOH4BUS4hHUvo46PKyRtQWSh/wnO2zQWsaAQ13azO7W5AZqHG8Sq4TVUjaVkLsxhilEhfKwEhpdI1wbGXWuBlda4uqfHsZnrPwTUU/VMZLOCxsrXuLZxFOHh5a4AsFiNLG4vu0VrhNJidFAKSGnhmZHdsE7psgDLnq+tiyl2ZoNjlve3BZGbGPhiwyKMh4pJ+slceze8cwe4DxkkvbkUBX4j+EPwzAGyU2b4HKRds2W2aAS3aH97P3TwboblbA6Kp+F3u/Jutrl75N/k5ersLb78L6jBj+H1La+nq6aJswZDLC9hkEZAkdG5rw5wIIBYQRv1W0oAiIgCIiA8vjB0IB89VFlweB2+JvoLfUpiICvGBxjuF7PovcPtXs4boQZZSCLEEtNxx1y3U1FbixErsNbK0NJLQA4C1vjMcz3B3uWLDMGZAXFhJzBo1to1pfkA03Na4NHg0cbk2CKAIiIAiIgCIiAIiIDRel/aSpoqOKSlk6t7pwwnK1129XI61nAje0exc2o9tdopWB8RqJGOvZzKZjmmxINnCKx1BHot26ffzfD+lN/VSq96I/wAzU3lL+ukQpzE7U7TfIq/+kb+yXdMKe8wRGS/WGNhfcWOYtGa44G99FKVPtJtXT0DGvqXOax7socGPeM1r2OUG1wDa/IoQuEVbgG0MFbCJqZ+dly29i0hzd4LXAEHcfIhYdpNraWgY19VJkD3ZW2a5xJAuey0E2HPxHNAXCKFg2MR1UDJoS4xvuWlzXMJFyL5XAG2mh4rBj201LRMD6qZsYPdBuXOtvysF3O9AgLReJu6fI/Uueu6dcNvYNqCPlCMW9hff3LbsD2lgrqYzUzi5naabtc0hwAJFnDxG7RAcn6Bap76yoD3vcOob3nE/HHMrt64N0FVTIqmqfI5rGNpwXOcQAAHi5JO5bxU9OGGMeWgzPAPfbH2f7Tg63ohToKKr2f2lpq2LrKWUPaDZ28Fp5OadQf4CtEIEWm450tYbTPLDMZXg2IhbnsfF9wy/hdYsH6YsNqJAzrHwucbDrm5QSdwzglo9SEBu6ItexjbyipallNPI5sr8mUBj3A53FrO0BYahAbCi1LaTpQoKKQxySOfKO8yJuct+kbhoPgTdNmulCgrZBFFI5kp7rJW5C76JuWk+F7oDbURU20m19JQMDqqUMzXytALnOtvswakeO4IC5Rc/o+m/DHvDXGaMH4z4+z6ljnED0V9iG39DDPFA+b8ZMIzHla57XCR2WMh7QW2J8UBsSIqfaPa6koWB1VKGX7rdXOdbkwakeO5AXCLntP05Ya54a7r2AnvOj0/suLvct7oa6OaNskL2vjeLtc03BHmEBnREQHMun383w/pTf1Uq55s90m4lSUzIKdkZiZmykxPce05zj2g4A6krofT7+b4f0pv6qVXnRH+Zqbyl/XSIU53hPS9islRCx8cWV8sbXWheOy57Wu1zaaFdj2iwKOsppKeUdmRtr8WuGrXDxBAPorJEIcG6NcZkwrE5KKqOVkjsjr6NbKPyTwT8V4IF+TmckrC7aDG8jSfgkOlxwhae04cnSO0HGxHyU6dKqCSujjhbmnZHaYt1vftRssN7gCT5PA8ti6Aq6nNPNE0WqA8PkJOr47WjI8Gm4twLr/GQp0bFK+KipHykBscERIaNNGN7LR7A0eYXAdnMIqMexJ76iQhoGeVw+Iy9mRxg6C+4eTibnf13pfv+BqnL/ur/AEeujv7lqv8Ak95epq/ldZFf6OV2X35kBuVP0W4WxmT4HG7TvOzOcfHOTe/krXB9noKKB0VMzJGS9+W7nWLt+riTbRWq8Td13kfqQh+W9iMBkrqptKx5YySxmI/1cfa3cTe1r6ZiOS7wOifC+p6v4K3dbPd3WX59Ze9+PLwXOOgGMfDpzxFPYesjL/3Qu7IU4BsC5+HbQGlzEsc98DvnCxfC4jncNP8AWPNd+IXCcWbba5v6TD+pYuvbXbTMoKR9RIM2Wwa29s73aNbfhrvPAAlAa/gXQ7h0DB1sXwiTi6W9vSMHKB7T4rVelvo4pYKT4VSRCIxuaJGtvlcx5Db5ToCHEbraE+CqcOqcdxpznxTmGEOtdr3QxtO/KMl3vIHO+/UheNrujnEKWikmnr+tjbkzR55jmzPa0aONjYkHXkgOldEmMOqMKhLyS6MuiJO8hh7H9gtHouZdNs7mYux7TZzIIXNPItfI4H2hb10E/ms/pEn1MWldMUYdjcLTudHTg+RleCgN02K6JqVlO2SuiE9RKM7+su4MLu0Whu4uF9XG5JutH6Xdi4sPmgnowYmSE9kE/i5GWc1zSdRffbgW6LvwXLun8fzKn/Sf+1IgN5wDHBLh8NVIQA6BsjzyOS8nsIK4ds/h0mP4s+SdzhFq99jq2IG0UTeW+1/pneujYaT/ACVOXf8AAJf7j7+5a/8A5PWX+efK/Ef8P437UBuVf0S4ZJCY20zYzazZGEh4PA5iTm/rXXEIsPlp8WgppnZjT1UUbeWTrg9tuTTnzAfOX6gXA9v8v8po7b+to83neP8A/OVAd1ratsUT5HmzY2ue4/NaC4+4Lgmx+Dux7E5Z6su6ptnvANtCSIYmn4rbA6jXsni667Jt6D+C6zLv+DTezIb+664V0e4FiVSJvwdUiHKWdYOsfHmvmyHstN7WcgOv4v0S4bNCY46dsL7diSO4c08Cde2OYd7t60joSxiSCtnoJTp2yG8GyxOyyW+kLn+oFI/kLtJ/8iP+ol/ZrNsV0X4hTYnHV1MkLwDIZCJHuc4vY8E6sFyXOBOqA66iIhDmXT7+b4f0pv6qVUOw/S/SUVBDTyxTufHnuWCOxzSPeLXeDucOC6xj+zdNWxtjqo+sY12cDM9tnWLb3YQdzj7VQ/5osJ/2Qf8AMn/aIUoj0/UP+oqfZF+0W0bV7ax0mHfCrdqRjepY7e5723YDbgBqfBpUT/NFhP8Asg/5k/7RT8d2Bo6wRNnY9zYW5Y2iSRoaNBuDtTYAXOuiEOd9C+zD555MSqbuOZ4jLvjSOv1snpctHiXclR7TUMmBYw2eAfiXkvjbuDo3G00PpfTldhXeMLwyOnhZDC3LHG0NaOQHidSeJJ3kqFtHsrTV8bY6qPO1rszbFzSDYjRzSDYg7vLkhT7K2DEaEgHNDUxEAjfZ43+DgfYQuFbP4pUYBiT2VEZcxwyyAf6SO92Sxk6G2pHm5psd3eNn9nYaKHqacObHmLg1z3PsTvsXEkC+tuZPNfcc2cpqyPJVQtkaN197Tza4Wc0+RQhTU/Slhb2Z/hkbdNzszXDwykXv5KzwPaaCuhkkpnFzGudHmLS25DWuNgdbWcN4C1KToKw0uuHVAHyRI23tLCfetu2c2Wp6GAw0zS1jnFzruc4lxABJJPIAaW3IDkX+T/8A0yo/+hv6wLui17ZvYOjoHufSxuY57criXvfoDfc4nithQHCcY/8AVzf0iD9Sxbr030D5MLzMFxFMyR9vk2ewnyBeD5Aq/n2Con1orXRu+EBzX5s77ZmtDW9i+XcBwWwSRhzS1wBaQQQRcEHQgg7wgOS9EvSFRQ0IpqmVsD43PIL9Gva9xffNuzAm1jyHpD6V+kaGrpzSURMoJ6yaRoOUMj7Vhca6gEu3C3G+m1Yh0JYZI8ua2WK/xY32b6B7XWHgNFbYb0a4fBTyQMh7Mzckri5xe9u+3WbwL8G2CFKLoJ/Nbv0iT+7GtN6XPz7T/Qpv1z12PZ3ZqnoYjFTNLWF5eQXOd2iADq4k7mhQca2BoquobUTxudKwMDSHvaLMcXN7INt5KA2Jcu6f/wChU/6T/wBqRdRVRtJsrTV8bY6phc1js7QHOZ2rFu9pHAlCFV0fUzZMEpo3i7X0+Vw5h2YH3FcdwXEJ8AxR7ZWFzNWPA06yIm7JGX0voCP6zdNbfoPCcLjpoWQwgiONuVoJJsPM6lRsc2apaxgbVQslA7pOhbzyvFnN9CgNTxDpuw1kOeN0ksltIwx7Dfk57hlA5kE+q4/HUTy4tBNUtLZJ6iCWx07L5W5LA6huUAC/ABd0w3oswuB4eylaXA3HWOfIAeFmvcRf0XLcdqhW7TxiI5mtqIGXGtxDldKfIFr/AGIU7xV0rZI3xvF2va5rhzDgQfcV+etnsWmwDE5I52OdGexIB8eO945WX0J4+rhod36LVTtBsrS1zA2qhbJbunUObffle2zh5XsUIVUfSlhRjz/DIwORzB3/AAWzX9Fl2T2+gxGWZlO1+SEM7bhlzl5fubvAGXebHXctfPQTh175qi3LrG29uS/vW3bObI0lA1zaWIMzWzOuXOda9rucSdLnTdqgLhERAEREAREQBERAEREAREQBERAEREAREQBERAEREAXGcW2c2gpKueajeXxyzSSBsb2vbZ7y4XhltZ1jrlHquzIgOHVNXtRVNMRjlY12jiGxQ3HH8YSCB5ELbOjLot+AONRUua+oLcrQ3VsTT3rE9553X3AXA3kroqIAiIgCIiAIiID/2Q=="/>
          <p:cNvSpPr>
            <a:spLocks noChangeAspect="1" noChangeArrowheads="1"/>
          </p:cNvSpPr>
          <p:nvPr/>
        </p:nvSpPr>
        <p:spPr bwMode="auto">
          <a:xfrm>
            <a:off x="15668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Rounded Rectangle 46"/>
          <p:cNvSpPr/>
          <p:nvPr/>
        </p:nvSpPr>
        <p:spPr bwMode="auto">
          <a:xfrm>
            <a:off x="9622408" y="10689203"/>
            <a:ext cx="5496546" cy="1224136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981222" eaLnBrk="1" hangingPunct="1"/>
            <a:endParaRPr lang="en-US"/>
          </a:p>
        </p:txBody>
      </p:sp>
      <p:sp>
        <p:nvSpPr>
          <p:cNvPr id="36" name="AutoShape 25" descr="data:image/jpeg;base64,/9j/4AAQSkZJRgABAQAAAQABAAD/2wCEAAkGBhQSEBQUEBIVFBQWFhQWFBQWFxcUFRQVFhUWFRgaFhgXHSYeFxkjGRYYHy8hJycqLi0sFR4xNTAqNiYsLCkBCQoKDgwOGg8PGjUhHyUsNSwrLzQ0NS41Ni81Mi8yMjQ1NDQsNC01KiwvMDQsNSwvLSowNCwsLCwsLi4rLDQsNv/AABEIAH8BjQMBIgACEQEDEQH/xAAcAAEAAgMBAQEAAAAAAAAAAAAABgcEBQgCAwH/xABTEAACAQMBBAUGCQYJCgcBAAABAgMABBEFBhIhMQcTQVFxCBQiYYGRIzJCUnKSobGyFTVTgsHRFjNDVGJ0orPCFzZVc4WT0uHi8Bg0Y4OUw9Mk/8QAGgEBAAIDAQAAAAAAAAAAAAAAAAQFAgMGAf/EADoRAAEDAgEJAwsCBwAAAAAAAAABAgMEERIFEyExUXGRsfAyQeEGFBUiJUJSYaHB0XLCJDM0NVOBsv/aAAwDAQACEQMRAD8AvGlK8ySBRljgDtNeKqIl1B6pWN+UI/nj31+/lCP54rVn4viTihngdsMilY35Qj+ePfT8pR/PX3084i+NOKDA7YZNKxfynF+kX3ishXB5Gs2SMf2VRTxWqmtD1SlKzMRSlKAUpSgFKUoBSlKAUpSgFKUoBSlKAUpSgFKUoBSlKAUpSgFKUoBSlKAUpSgFKUoBSlKAUpSgFKUoBSlKAUpSgFY2ofxftT8a1k1i6l/FnxT8a1oqf5L9y8jOPtpvMCS5IySxAz+2vHnv9I/bXyuDw/WX8QraW1sCtcbk6hdXNc50ipZbdaSVI5GW0Gua6Heftr5tMO/7DW780HdTzQd1WK+TjF1yLw8TBKi3cR12zX20e6KuU+TwIHcckHFfbWYgrLjuP3isDTD8Mfoj76rKGBaTKyQtW6c/VuTHLjp1d1rJWpr9rHmu1jTLeAA5k9wrXNtIvzD7xXYT1sEC4ZHoilcyF70u1Dc0rRHalf0Z94rydrl/Rt7xWj0rR/5E+v4Nvmcy+6b+lanTdoVmJAUrjHPHHOe7wrag1NilZM1HsW6KaHxujdhcllP2lKimi9IkNxqNxYBHSWDe9Jt3dk3CA27g5yMg47s91bTAldK8yyhVLMQFAJJPAADiSfViovsdt/HqUM8ttFIOqYqFcqDId3eXHH0c8OffQEqpWt2d1CWe2jkubc20rb29CWDlMMQPSAGcgA8u2tlQClKUApSmaAUpSgFKh+j7WXN5eSrbQRCzt53t5ZZHYSvIg9MxIoxugkczxB9gkWm61DcGUQOHMMrQy4BG5KgBZeI4kZHLIoDOpWKuqRGTqxKm/kjd3hvZAyRjvwM451lUApSlAKUpQClKUApSlAKUpQClKUApSlAKUpQClKUApSlAKw9VPwTfq/iWsysLWT8C36v4lqNWf08n6V5GyLtt3oaeR+HtX8QrfWnxajXWZx4r94qS2nxaoPJpbwv3/Yk1aWVD70pSuoIRoto2wU8G+8Vq9GfMx+iPvNZ+1ikBGxwGQT3E4xmtTs+2ZW+iPxGuRwKmWrr16pctb/BKvWs3e0TYRP1v2VoIYmkYqpAwAeIJ5k/urdbUNhI/FvuFa7Z3jKx9Sj7W/fSop2VGVsEiXS37RE5Y6TG3X4g6DL85fqn99YGp6e8IBYg5OOAx2Z76sBV4VF9vjiKP6Z/Cam1uSqWKBz2MsqfNfyeUdXNJO1jl0L8kNRs7L8KfZ95qfRchVdbKvmQ+z7zViw8hU7JKWpGJv5qaMqJapcm7kh7NUbdWjx3GpahAuZrDUutIHN7dkCzp4bnH1BTV5VDtkNnpI7jVDcRYjubktHkqwkiKbp4AnAPLBxVmVxi9IOs+cWttaWj5fUiqI4+TalRJNJ4dWcfrmsLo6gWFtYSIbixXTrGB8kJCAuPAAV66PNgZrS7me6O+kCtbWGSCRbtI0pY45N6Sr3+iw5YrZbK6DPFJqxkjKi4uZHh4qd9CmARg8OPfigNFZbc3KaBZShutvbuQW8TSYx1sk0ihmx2Kq+/GakmkbHXMUscsuq3MzA5mjYRiCQEEELGAOr4kEEE8qjltsHdNoNlCAIr2zkW4iVyCvWxyyMFYqSMFW7+eM441JNH2qvZpI45dKmgycTSPLEYowAeKEHMvHAAAHPNARvRxf6heajF5/JbwW906oY1QyE/JQEj0Y1Azjmd/nwrLspLrVrm7K3ktpZ20720a2+6ss0keN93kYEhckYAHI94ydvsPok0FxqTTRlFnvHliOVO+hUANwJx7cGtTZW15pN1dCKze8s7mZ7lDCyCWGWTG+jI5G8uQMEHgB3nAA+mhaxd2t9c6fcSm7K2xurOVgFkdQShjk3eDHf4A8+B7wBrujq6kvuruH1eY3KuTcWXwaxoocgx9SQGUYwN/P21t9C0q7kvbjU7mARSeb+b2lqXVmCAmTMrr6IZnx4BjmtLe6XcX99ZTJpb2M0M6SXF07xjeiUHfiBjOZt7lkj7CaA2Mc11qt7dpHdy2lnaSeb/ABRNNMoy5LsDuqp4AAccimmXF3Bfy6XcXkkqzWzTWl0QguIsNuMrcN1yOLAkdnrwEdpeaXfXUkFq95aXcnXkRMgmgmYYcFXI31Y8eHLA9uZs7pNzcak2o3kPmwSHze2tyyvIFLb7ySFeCk8gvcePLJAjvRfs9My3zC/uEC3t9EVAiw77gXrmyuesywbhwyg4YzX16K9Cl6+/fz2fdi1K6R48R7twyhQXk9HIY5GcYHAVJujrRJrZL0TxlDLf3U0eSp3opNzdb0ScZweB48K12yVvdWV/eQPZu8NzeS3KXSsnVqkoBIcE7wI3QMY4k93EgftlsjOtxkrwO6hfKbqhBa4lUj02ctA7brDAaQHh6TNPqUoBSlKAUpSgFKUoBSlKAUpSgFKUoBSlKAUpSgFKUoBSlKAVrtoDi2kPqH4hWxrxNEGUqwyCCCO8Hga1TMzkbmbUVDON2F6O2KQRLvl6iD7jmtxFtQVGOrH1v+msa72TYMercbvYGByPaOdY/8G5fnL9tcdBR5TpLthSyL+leZevfRy2Vy8zZna7/ANMfW/6a8/wy48YuHbhsn7q1v8GpfnL/AGq/P4NSd6/bUpFyx1hMMFBt5ktjnSaPhhlYe/xrUWuhmKZivFCBjvHHkf318NJ06WJuY3TzHH3j11Jk4jjV9ExZkbJMzC9vXArJHZpXMjddq9cTVa1pjTCMDgASWPqx2euvdlYrEpJwqqMknkAO0mtrio9tNpM043VkVYx8nByx72Pd3D/sZvjSJXTMbievXA8jdnMMb3YWp1xPjJt/ACQEkIHaAuD6+LZqPbWbVpcoixq67rFiW3R8kjhgnvry+x0nzh9v7q+TbEyHtH2/uqok9IStVj26F3fk6Cn9GQvR6P0pv/B62MfMjeA+81ZcPIVEtnNmzDz4k4ycYGBnAA9p99S5BgVb0ULoYWsdr8SkyjOyeoc9mrwPVKVXvSv0ojTIxFBh7uQZUHisSct9h2nIIC9uCTwGDLIJNdU1qC2TfuZo4V7DI6oD6hk8T6hUWm6aNJU4N4D9GKZh7wmKpHZrYTUNdla4lkO4ThrmYkg4PxY1+VjuGFHLI5VYtt5N1oFHW3dwzdpURoPqlWP20BOtI6SNOumCwXkRY8ArExMT3BZApJ8KktUHtL5OciIXsLjrSOPVSgIx9SuDuk+IUeutX0ddK1xps4tNRLtbhurYSAmW1IOOGeO4O1OwcR3EDpCvMjhQSxAABJJ4AAcyT2CkUoZQykFSAQQcgg8QQRzGKgXTjqrQaNKEJBlaOEkfNYksPaqlfBjQEX2r8ohI5Gj0+ATBTjrpGKoxHzEXiV9ZI8K3vRR0pTarLNHPDHGY0Vw0Zbjlt3BDE/fUc8nbZeFoZryRFeQS9VGWAPVhUV2K55E9YBnn6PrOboFqgbfCKHxu72BvYznGeeM9lARbb/pKt9KRetBkmcExwKQGIHDeYn4iZ4ZwcnOAcHFVnykbrfyLSDcz8Xek3sfSzjP6tR7X1OpbTPFMTuteebnjjEUT9Xhe47qk+JzXS1vo0CQiFIY1iA3erCLuY7t3GDQEa256UbbS+rWZXkkkG8I493ITON5ixAAzkDvwa3uzG0kN/bJc25O4+eDDDKynDKw44II7/WKjPSL0URaq0chmaCWNdzeCh1ZMlsFSRxBJwQflHnwxItkNlo9PtEtoSWVcks2N52Y5ZjjgOPZ2ACgNzSlKAUpSgFKUoBSlKAVj32oxwIZJ5EiQc3dgijxLHFZFVj0m9GU+q30BWURW8cRDufSO8XJwkYIy2McTgcuJ5UBubnpl0lGwb1Sf6Eczj3qhB99bXQdvrC8bdtbuN37EyUc+COAx9gqFweTrp4XDy3LN2tvxr7h1fD7arzpM6I30tVubaV5IN8AluEsLH4pJXgQSPjADBxw40B0vSq+6Ftt31CxZbht6e3YI7nm6EZRm/pcGB79zPbVg0AqK6t0o6ZbMUmvY94cCqb0xB7j1QbB9Rqp+lTpKnvrk6fppYx7/AFTGP41zJndKgj+TB4dzcSeGK2+zPk5x9WG1CdzIRkxwFVVPUXZSXPgAPHnQE7sel3SpWCpexgn9IskQ+tIoA99S8HuqotV8nG0ZT5rczxP2dZuSp7QArD3+yrbgj3VUdwA9wxQGs1Xay0tXCXN1DC5UMFkdUYqSQDgnlkH3Vhf5RtN/0hbf71P31SflF/nWL+qR/wB7PW+tvJuV0VvP2G8oOOoHDIz+koCzv8o2m/6Qtv8Aep++tvpmrw3MfWW8qSpkjfRgy5HMZHbxqnv/AA0L/pBv9wP/ANKsnYLY0aZZ+bCUy+m775Xc+NjhjJ7u+gJJSlKA+F5drGhZzge8k9gA7TWjfa5P0Z9pH7Mj7a87ZyYWPu9M+30B9zEe2orbW7SsVTHAZOc9+OwVz1dX1DanMQJp6UuqSjhdDnZdRKG2zT9GfrD91eG24T9E3vWtMdmZj2p72/dX4my0uRvFcduM59mRWCSZVX3eRuzWTkTSvMk+k7RidiFiZQObEjGe4Y5mt4prR2FgsKZYhUUZJPAAdpNY+jbUdfPIFGI1C7mebEk5J7vCrpkix4WSuu5euBUuizmKSJtmt64klrVa5rQtlDNGzIeBZccD6+7PfXx2h1w2wjfG8pYhh244cvWKyoLuO5i4EOjDHqI7QR+ysnSY1dGx1nJ1wPGRqxGyvbdi9cSPt0gxfon94r5N0jxD+Qk961iX+wJDHq5MLngCu8QO7O9xrAl2EkwT1g+p/wBVVd8ooupPoXjGZJXWv/X4JVom3EFw+4A0bnkGxhvAg8/VUlVs1RVq5Dow4EMhHsINXPpU2VqXQVLp2rj1oRMr0MdI9ub1L3bjKubhY0Z3OFVSzHuVRkn3CuU9Ogk13W/hCR18pZz+jhUZwD/RjUKPXiui+ku6MekXrD+byL9cbn+Kqe8nC1B1C4c81t8D1b8iZ/D9tWJSl/6fYRwRJFCgSNFCoo5Ko5CsilKAVSXlEbILuR38S4YMIp8D4wIPVsfWCN3Pcyjsq7ah3S9bB9FvAexFYeKSIw+6gI50I7YGTSJVlyzWW8MfKMO4ZEHHuw6j1KKhHSb0vwanZC3igljbrUfecpjChhj0TnPpVl+Tjhpr6JhlHhj3lPIgMy4Psc1uOmzYqytdMEltaxRP18a7yDB3Sr5H2CgIx0W9LkGl2bwSwSyM0zy7yFMYZI1x6R5+gffUx/8AEjafzS498f8AxVgdBmxlnd6dJJdW0cri5kUM4yQojhIHhlj76sT/ACX6Z/MIPq/86A5tsdq0TWvPyjGPzqSfc4b+60jOB3Zw1XXoPT1bXVzDbpbTq0sixhmMeAWOMnB5VUmmaRC20nm7RKYPPpY+qx6PViVwFx3AAD2V0RZdHenRSJJFZQo6MGRgvFWHEEcedAYW3/SVFpPUddFJJ13Wbu4VGOr3M53iPnj3VvdmtdW9tIrlFZFlXeCtjeAyRxxw7Kp/ymOdh4XX329WL0TfmWy/1X+NqAlF5eJFG0krqiKMs7EKqgdpJ4Cqq17yirWJitpBJc44b5PUxn1rkMxHioqH9Nm2ct5f+YW5JiidYyi85rgnBz37pO4B3hj2jFibB9C9paQq13ElzckAuZAHjQn5MaHgQPnEZPPhyoCKW/lL+l8JYej3rPxHsMeD7xVtbKbTx6haJcwB1R94brgBgVYqQcEjmO+vnf7D2MyFJbK3YYx/FIpH0WUBl9hFfPT9Nt9IsJAm8LeETTYY7zKpLSFQe3tAzx5cTQH7tbtva6bEHu5MFs7kajekkxz3V7vWSAO+quu/KWG8eqsMr2F5sMR4KhA95qG7P6ZPtHq7tcOVT+MlI/koQcLHHngDxCj9ZjnjnoTTNg7C3jEcVnAFAwS0auzfSZwWb2mgIbsn0+Wl1IsdyjWjscKzMHiJPIGTAK+JXHrq0Ko3pu6MYIbfz6yjWHcZRPGg3YyrkKHVRwUhioIHAhs9nGV9BW1TXem9XK29JbMIsniTGRmMnwG8vggoCx6UrTbY7Q+Y2M1yE6zqlDbhbd3ssq/GwcfG7qA3NQPpvu0TRLgORlzCiA9r9aj8PWFRj+qagNx5SspHwdjGp7C0rOPcEX76j0GoSa/dJ+UtRt7aNThYTlMZ59UregWPLeZyeXPlQE08mvT2WC8mI9F5IkX1mNXZv71anXSntGbLSriVDiRlEUR5EPId3I9arvN+rW90DQ4rO3jgt13Y0GFHMnPEsx7WJJJPrqr/ACkrzFnax9jzs5/9uMj/AOygNP5Oey6u898656s9TDnsYrvSEevdKr4O1XxXOmzPSDJZaTbWemx9be3DzO2F6wx5kZFwg+NIVjBweAABIOa93Gye08nwrS3Oee6t2qEeCLIFHhQHRFK5w2Z6ZNQ0+46nUxJNGpCyJKuLiP1qxwWODnDZz2EZzXRFjfJNEksTB43VXRhyZWGQfdQHO/lF/nWL+qR/3s9dDad/Ex/QT8Iqi+nnZu6uNTja2tZ5lFtGpaOJ5FB62Y4JUEZwRw9YrWfwl2mjQHcuwqgD/wAohAA4cR1X30B0hSuetnfKEu4ZAmoRLMgOHZVEUy9/Dghx3YXxFXxo2sxXcCT27h45BlWHuII7CCCCOwigM2lKUBFduWwIv1/vjrS7MHMzfRX8Rra9IDYEPjJ/grTbKN8M30V+81zbk9qovXZOiYnsxV67RYcUYxXvqxX5Dyr3XSHOkO6RJCI4lBIVmbI7DgDGe/Ga0myXCVvBfvNbrpF+LB9J/uWtNsr/ABp8P21zzl9ponXZOlb/AGpeveNx0gN8BF9I/cK1GwtyRLIAeHoHHZn0+P2D3Vsukd8QwfTb8NaPYeUCaTJA4Jz8W/fWxdGUUX5fYyY32Q5eu0haKcRX5Kg3T4H7q8RXK4HpD3iktyu6fSHI9o7qvLnNIi3KQsxxX3+4Zq49G+LVP6eOI+i34TVwaN8WqTJGp/8Ar7nTeUa+vHuX7GB0iWZl0m9QcT5vKQO8opcD+zVJ+TtqITU5Y2OOtgYL62R0fH1d8+yujHQEEEZB4EHkRXKOv6bNoWsZjyOqkEsBOcSQknAJ7QV3kb1hqvDlzrClabZTaqDULZJ7dsg8GX5Ub44o47CPtGCOBrc0AqEdNF+ItFusni4jjUd5eRc/2Qx9lTYmucum/pAW+nS0tW34YWJZ14rLMfR9HHxlUEgHtLNjIwSBuvJpsTvXspHACGMHvJLs3uwvvqT+UJ+aB/WIvwyVveinZI6fpsccgxM5Msw7ncD0f1VCqfWDWi8oT80D+sRfhkoD4+Tn+apf63J/dQVadVZ5Of5ql/rcn91BVp0By/o/+dn+0pv76SuoBXL+j/52f7Sm/vpK6gFAUZ5THOw8Lr74KsXon/Mtl/qv8bVXXlMc7Dwuvvgqxeif8y2X+q/xtQFEdFI852hgeXiTJPMc9riOSQHx3sH2V1LXKWmz/kfaAGUELBcOrcP5F95N4Dt+CfeHsrqqGZXUMhDKwBVgchgRkEEcwRxoD3UG6bJyuh3WPldSvsaePP2cPbU5qKdKWkm50e7jQZbq+sUDmTEyy4HrIQj20BzxsBtdfWImOnwiTrNzrD1Ly43d7dGVPo/GNS7/ACva7/NB/wDFl/fXryc9oEjubi1dsGdUePJ5vFvbyj1lWz+oa6CoDmvX+kPWby2kt57Q9XIAG3baUNwIbgcnByBUo8nPT5oXvRNFJGGFuRvoyZIM3LeAzzq7K/Ae6gP2vnPArqVdQynmrAMD4g8DX0r8Dd1AaubZSzcYezt2HcYYz961XXSP0J20lvJPp8fUTxqz9WmerlCjJXd+Q2BwxgZ4Ecci2qwNe1ZLa2mnmICRozNntwOAHeScADtJFAU55P8At1I8jWE7F1CF7ck5KbpG9GP6ODvAdm6e/hk+UtEepsm7BJMD4lYyPwmof0Bae0msBwPRihlZj2ekOrA97/YatTp40M3Gks6DLW8iTcOe5go/sAfeP0KA0vk77MxpaSXjKDLK7Rq3zYkxkDu3nzn6K1b9VD5Om0CvZzWhPwkUhkUd8cgUZHfhwc/TXvq3qApzyjNnUa2hu1UCRJBE5HNo3DMM9+6y8Ppmtt5PmptLpJRjnqZ5EX1IypKP7TtWF5ResolhFb5+EllD7vb1cYbJP6zKPf3VneT7pbRaSXYY66eSRfoAJEPtjagLMpilKArbpp2EhurGW5VAtzAhkEgGC8aDLq/zgFyR3EdxNVt0P9IvmEVxFKC6M0boueCsQwcjxAT6tXH0r68lrpNyXI3pY3gjXtZ5VKcPBSzeCmqM6Lej99RW4ZTurGYxk8iW3yQPWAB9YUB1FSlKAhvSKeEPjJ9yVGNG1QQOWKlsgDgccie+pztZoTXKpuMF3CxOQTnIHd4VFDshKPlL7jXO1dPUpVLNC3cujZY6ajqaXzRIZnbbpp23NynSEoH8S/1lr0ekRf0DfWX91aUbJS94+2vJ2Sl7195/4aY8p7OR5m8l7fqp52m2mF11YEZQIWPEg5zgdnhTZE5lPh/i/wCR91P4HS96+9v+EffUj2f2d6r1k4ycY5cgB2Ad3rPfWdLS1DqlJ5ktw2W7j2sqqVlKsEC347b959NstCa5tl6v48bbyjlvDBBGew9vsqs5LCQHDQyAjnlG/dV4heGKx5bBT2VPqaBk7sd7KQqHK8lJHm8N07u4pUae36M+1SP2V7GmN83/AL91XH+Sl7qfkpe6oi5Ib8ak5fKKT4Pr4FS21mynJHyWAAySSQQOz11KNpRL1aBCQDjdy4jjLDfLCR2BUHAj3d4EcWxyyJkNLXurKihCjhU6ko0pkWy3uVNfXurFarktY1my7MYBvFyufgzICHKbq5JBJIG/v44n0d3ieZwNu9goNUt+rm9B1yYplGWjY8/pKcDK9uByIBEmpU0rjl662O1jRJzJbiXd/TW4MkbqP0i4OB6nWs6LyhNTQbrJbMRzLROG9oWQD7K6Trw0SnmAfEZoDmO82r1vWQYoxK8bcCkEfVxEHsd/m/SbFWL0YdCgs3W6vyslwuDHEPSjhbsYn5cg7OwHiMnBFs4r9oBVcdPNlJLpQWKN5G84iO6is5wFk44UE4qx6UBWXk/2MkWmSrNG8bedSHddWQ4MUPHDAcOB4+qrNpSgObdK0O4G1HWG3mEf5Qmbf6t9zdMzkHexjGDzrpIUpQFLeUXpc0xsephkk3Rc724jPjJgxndBxnB91T/out2TSLNZFZGEeCrAqwO+3MHiKlVKArXpa6KPykBPa7q3SLukHgs6DiFJ+S444b14PDBFVaPt3q2if/zyxsI1J3YrlGKrx49W4IOPBivqrp+vwqDzFAc8S9PGqXPwVpbxq7cAYo5JpP1QSR71NXB0a21ymmxC/wB/zhjK8nWHef05XZd7iceiRw7OWBjFSZUA5ADw4V6oDnnpG6Hri1uDdaWjvFvdYEiz11u+c+gF4sgPEFeI5Hlk4un9P2owL1dxHFKy8N6RGjk/W3SAfq10hXlogeYB8RmgOdpek/W9U+CsoTGG4E20bA4PzpnJ6vxBXxq6uj/RZbTTbeC4x1qK3WYO96TSO/xu0+lxPfnnUgxX7QCuf9s73WNL1O6uLVZhbSyGQYXrrdgQBlgMhG4f0W4V0BSgOd08o69C4a2ti3fiUD3b/wC2tbeXWtbQMqdW3U5yAqmG2U/OZm+MQO8se4V0uYVzndGe/AzXugIl0c9H8elWxRTvzSYaaXGN4jOFUdiLk48Se3AlM8CurI4DKwKspGQykYII7QQa+lKA5w2r6Ob7R7zzrTOseFSWjkjG+8QPNJVwcrjhkgqRzweFfVfKKv8Ac3fN7Yyct7dk5/Q3+f8A3iuiq89UM5wM9+OPvoDnHZ/o91HW7vznUTJHCcb8sg3GZBySBCOA7jjdGSeJ4HomyskhiSKJQiIqoijkqqMAD2CvvSgOfNrNrdW0vU7pohKLZ5ndFlQyW7K3HKH5PrCsPXXyPlHXxXAtrbe78SkfV3/210RivAhXmFGe/AoDmePZ3WNfuFkuA4jHKSRTFBGh59WuBvHgPigk4GT2joHZHZSLT7RLeAcF4sx+NI5+M7es4HgAB2VuqUApSlAfhFeeqHdXulAeOqHdTqh3V7pQHjqh3V6C1+0oBSlKAUpSgFKUoBSlKAUpSgFKUoBSlKAUpSgFKUoBSlKAUpSgFKUoBSlKAUpSgFKUoBSlKAUpSgFKUoBSlKAUpSgFKUoD/9k="/>
          <p:cNvSpPr>
            <a:spLocks noChangeAspect="1" noChangeArrowheads="1"/>
          </p:cNvSpPr>
          <p:nvPr/>
        </p:nvSpPr>
        <p:spPr bwMode="auto">
          <a:xfrm>
            <a:off x="1719263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Down Arrow 53"/>
          <p:cNvSpPr/>
          <p:nvPr/>
        </p:nvSpPr>
        <p:spPr bwMode="auto">
          <a:xfrm rot="10800000">
            <a:off x="11998672" y="10177752"/>
            <a:ext cx="648072" cy="511451"/>
          </a:xfrm>
          <a:prstGeom prst="downArrow">
            <a:avLst/>
          </a:prstGeom>
          <a:solidFill>
            <a:schemeClr val="tx2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981222" eaLnBrk="1" hangingPunct="1"/>
            <a:endParaRPr lang="en-US"/>
          </a:p>
        </p:txBody>
      </p:sp>
      <p:sp>
        <p:nvSpPr>
          <p:cNvPr id="55" name="Down Arrow 54"/>
          <p:cNvSpPr/>
          <p:nvPr/>
        </p:nvSpPr>
        <p:spPr bwMode="auto">
          <a:xfrm rot="10800000">
            <a:off x="4941887" y="10177752"/>
            <a:ext cx="648072" cy="511451"/>
          </a:xfrm>
          <a:prstGeom prst="downArrow">
            <a:avLst/>
          </a:prstGeom>
          <a:solidFill>
            <a:schemeClr val="tx2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981222" eaLnBrk="1" hangingPunct="1"/>
            <a:endParaRPr lang="en-US"/>
          </a:p>
        </p:txBody>
      </p:sp>
      <p:sp>
        <p:nvSpPr>
          <p:cNvPr id="60" name="Rounded Rectangle 59"/>
          <p:cNvSpPr/>
          <p:nvPr/>
        </p:nvSpPr>
        <p:spPr bwMode="auto">
          <a:xfrm>
            <a:off x="1010651" y="4994534"/>
            <a:ext cx="7645482" cy="126619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981222" eaLnBrk="1" hangingPunct="1"/>
            <a:r>
              <a:rPr lang="ru-RU" dirty="0"/>
              <a:t>ПАРТНЕРЫ</a:t>
            </a:r>
            <a:endParaRPr lang="en-US" dirty="0"/>
          </a:p>
        </p:txBody>
      </p:sp>
      <p:sp>
        <p:nvSpPr>
          <p:cNvPr id="63" name="Down Arrow 62"/>
          <p:cNvSpPr/>
          <p:nvPr/>
        </p:nvSpPr>
        <p:spPr bwMode="auto">
          <a:xfrm rot="10800000">
            <a:off x="4653856" y="6080692"/>
            <a:ext cx="648072" cy="665955"/>
          </a:xfrm>
          <a:prstGeom prst="downArrow">
            <a:avLst/>
          </a:prstGeom>
          <a:solidFill>
            <a:schemeClr val="tx2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981222" eaLnBrk="1" hangingPunct="1"/>
            <a:endParaRPr lang="en-US"/>
          </a:p>
        </p:txBody>
      </p:sp>
      <p:sp>
        <p:nvSpPr>
          <p:cNvPr id="64" name="Down Arrow 63"/>
          <p:cNvSpPr/>
          <p:nvPr/>
        </p:nvSpPr>
        <p:spPr bwMode="auto">
          <a:xfrm rot="10800000">
            <a:off x="4653856" y="4352500"/>
            <a:ext cx="648072" cy="653213"/>
          </a:xfrm>
          <a:prstGeom prst="downArrow">
            <a:avLst/>
          </a:prstGeom>
          <a:solidFill>
            <a:schemeClr val="tx2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981222" eaLnBrk="1" hangingPunct="1"/>
            <a:endParaRPr lang="en-US"/>
          </a:p>
        </p:txBody>
      </p:sp>
      <p:sp>
        <p:nvSpPr>
          <p:cNvPr id="66" name="Down Arrow 65"/>
          <p:cNvSpPr/>
          <p:nvPr/>
        </p:nvSpPr>
        <p:spPr bwMode="auto">
          <a:xfrm rot="10800000">
            <a:off x="14146846" y="4352499"/>
            <a:ext cx="639911" cy="2394142"/>
          </a:xfrm>
          <a:prstGeom prst="downArrow">
            <a:avLst/>
          </a:prstGeom>
          <a:solidFill>
            <a:schemeClr val="tx2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981222" eaLnBrk="1" hangingPunct="1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576220" y="3083352"/>
            <a:ext cx="7846635" cy="7478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4000" dirty="0" smtClean="0">
                <a:latin typeface="Franklin Gothic Medium" panose="020B0603020102020204" pitchFamily="34" charset="0"/>
              </a:rPr>
              <a:t>Отраслевые решения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4000" dirty="0" smtClean="0">
                <a:latin typeface="Franklin Gothic Medium" panose="020B0603020102020204" pitchFamily="34" charset="0"/>
              </a:rPr>
              <a:t>Партнерская экосистема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4000" dirty="0" smtClean="0">
                <a:latin typeface="Franklin Gothic Medium" panose="020B0603020102020204" pitchFamily="34" charset="0"/>
              </a:rPr>
              <a:t>Самообслуживание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4000" dirty="0" smtClean="0">
                <a:latin typeface="Franklin Gothic Medium" panose="020B0603020102020204" pitchFamily="34" charset="0"/>
              </a:rPr>
              <a:t>Автоматизация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4000" dirty="0" smtClean="0">
                <a:latin typeface="Franklin Gothic Medium" panose="020B0603020102020204" pitchFamily="34" charset="0"/>
              </a:rPr>
              <a:t>Проверенные технологии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4000" dirty="0" smtClean="0">
                <a:latin typeface="Franklin Gothic Medium" panose="020B0603020102020204" pitchFamily="34" charset="0"/>
              </a:rPr>
              <a:t>Многообразие бизнес-моделей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4000" dirty="0" smtClean="0">
                <a:latin typeface="Franklin Gothic Medium" panose="020B0603020102020204" pitchFamily="34" charset="0"/>
              </a:rPr>
              <a:t>Отраслевые стандарты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4000" dirty="0" smtClean="0">
                <a:latin typeface="Franklin Gothic Medium" panose="020B0603020102020204" pitchFamily="34" charset="0"/>
              </a:rPr>
              <a:t>Безопасность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332" y="10785176"/>
            <a:ext cx="1262400" cy="10800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97389" y="10785176"/>
            <a:ext cx="1262400" cy="108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96189" y="8701796"/>
            <a:ext cx="2303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rPr>
              <a:t>Business Mail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791099" y="9256250"/>
            <a:ext cx="3345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rPr>
              <a:t>Collaboration Portal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2419064" y="8776263"/>
            <a:ext cx="2464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rPr>
              <a:t>Unified </a:t>
            </a:r>
            <a:r>
              <a:rPr lang="en-US" sz="2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rPr>
              <a:t>Comm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2050682" y="9717001"/>
            <a:ext cx="2336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rPr>
              <a:t>Cloud Storage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557568" y="8571129"/>
            <a:ext cx="25539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rPr>
              <a:t>Электронный</a:t>
            </a:r>
          </a:p>
          <a:p>
            <a:pPr algn="ctr"/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rPr>
              <a:t>документооборот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549904" y="8887228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rPr>
              <a:t>HR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893766" y="9332107"/>
            <a:ext cx="1213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rPr>
              <a:t>eHealth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008997" y="9776006"/>
            <a:ext cx="2750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rPr>
              <a:t>Backup &amp; Recovery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229920" y="9374981"/>
            <a:ext cx="2661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rPr>
              <a:t>Бизнес Аналитика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292975" y="8664557"/>
            <a:ext cx="1996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rPr>
              <a:t>Бизнес почта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408908" y="8664557"/>
            <a:ext cx="1122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rPr>
              <a:t>Портал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310355" y="9171293"/>
            <a:ext cx="3012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rPr>
              <a:t>Виртуальный сервер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310355" y="9678029"/>
            <a:ext cx="2316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rPr>
              <a:t>Частное облако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887785" y="9752079"/>
            <a:ext cx="1742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rPr>
              <a:t>Хранилище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478201" y="8985151"/>
            <a:ext cx="1083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rPr>
              <a:t>DBaaS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061713" y="8590432"/>
            <a:ext cx="896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rPr>
              <a:t>DaaS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60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Датацентр </a:t>
            </a:r>
            <a:r>
              <a:rPr lang="ru-RU" dirty="0"/>
              <a:t>«</a:t>
            </a:r>
            <a:r>
              <a:rPr lang="ru-RU" dirty="0" smtClean="0"/>
              <a:t>Парковый»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125464" y="3499942"/>
            <a:ext cx="21602400" cy="8262793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ctr"/>
            <a:r>
              <a:rPr lang="ru-RU" dirty="0" smtClean="0"/>
              <a:t>Надежный бизнес-партнер</a:t>
            </a:r>
          </a:p>
          <a:p>
            <a:pPr algn="ctr"/>
            <a:r>
              <a:rPr lang="ru-RU" dirty="0"/>
              <a:t>В</a:t>
            </a:r>
            <a:r>
              <a:rPr lang="ru-RU" dirty="0" smtClean="0"/>
              <a:t>озможность двигаться с нужной вам скоростью </a:t>
            </a:r>
          </a:p>
          <a:p>
            <a:pPr algn="ctr"/>
            <a:r>
              <a:rPr lang="ru-RU" dirty="0" smtClean="0"/>
              <a:t>Минимизация рисков и защита инвестиций</a:t>
            </a:r>
            <a:endParaRPr lang="en-US" dirty="0"/>
          </a:p>
        </p:txBody>
      </p:sp>
      <p:sp>
        <p:nvSpPr>
          <p:cNvPr id="10" name="Can 9"/>
          <p:cNvSpPr/>
          <p:nvPr/>
        </p:nvSpPr>
        <p:spPr>
          <a:xfrm>
            <a:off x="2781648" y="6440671"/>
            <a:ext cx="18434048" cy="1687208"/>
          </a:xfrm>
          <a:prstGeom prst="can">
            <a:avLst>
              <a:gd name="adj" fmla="val 50000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Franklin Gothic Book" panose="020B0503020102020204" pitchFamily="34" charset="0"/>
              </a:rPr>
              <a:t>ИНЖЕНЕРНАЯ ИНФРАСТРУКТУРА УРОВНЯ </a:t>
            </a:r>
            <a:r>
              <a:rPr lang="en-US" dirty="0" smtClean="0">
                <a:latin typeface="Franklin Gothic Book" panose="020B0503020102020204" pitchFamily="34" charset="0"/>
              </a:rPr>
              <a:t>TIER III</a:t>
            </a:r>
            <a:endParaRPr lang="ru-RU" dirty="0" smtClean="0">
              <a:latin typeface="Franklin Gothic Book" panose="020B0503020102020204" pitchFamily="34" charset="0"/>
            </a:endParaRPr>
          </a:p>
        </p:txBody>
      </p:sp>
      <p:sp>
        <p:nvSpPr>
          <p:cNvPr id="12" name="Can 11"/>
          <p:cNvSpPr/>
          <p:nvPr/>
        </p:nvSpPr>
        <p:spPr>
          <a:xfrm>
            <a:off x="2781648" y="5432559"/>
            <a:ext cx="18434048" cy="1687208"/>
          </a:xfrm>
          <a:prstGeom prst="can">
            <a:avLst>
              <a:gd name="adj" fmla="val 50000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Franklin Gothic Book" panose="020B0503020102020204" pitchFamily="34" charset="0"/>
              </a:rPr>
              <a:t>ОБЛАЧНАЯ ПЛАТФОРМА</a:t>
            </a:r>
          </a:p>
        </p:txBody>
      </p:sp>
      <p:sp>
        <p:nvSpPr>
          <p:cNvPr id="7" name="Can 6"/>
          <p:cNvSpPr/>
          <p:nvPr/>
        </p:nvSpPr>
        <p:spPr>
          <a:xfrm>
            <a:off x="6022008" y="3505622"/>
            <a:ext cx="3360718" cy="2512296"/>
          </a:xfrm>
          <a:prstGeom prst="can">
            <a:avLst>
              <a:gd name="adj" fmla="val 1781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Современные Услуги</a:t>
            </a:r>
          </a:p>
        </p:txBody>
      </p:sp>
      <p:sp>
        <p:nvSpPr>
          <p:cNvPr id="8" name="Can 7"/>
          <p:cNvSpPr/>
          <p:nvPr/>
        </p:nvSpPr>
        <p:spPr>
          <a:xfrm>
            <a:off x="10328783" y="3505622"/>
            <a:ext cx="3756246" cy="2512296"/>
          </a:xfrm>
          <a:prstGeom prst="can">
            <a:avLst>
              <a:gd name="adj" fmla="val 18615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Инновационные Технологии</a:t>
            </a:r>
            <a:endParaRPr lang="en-US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9" name="Can 8"/>
          <p:cNvSpPr/>
          <p:nvPr/>
        </p:nvSpPr>
        <p:spPr>
          <a:xfrm>
            <a:off x="15095016" y="3505622"/>
            <a:ext cx="3360718" cy="2512296"/>
          </a:xfrm>
          <a:prstGeom prst="can">
            <a:avLst>
              <a:gd name="adj" fmla="val 1941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Партнерская Экосистема</a:t>
            </a:r>
            <a:endParaRPr lang="en-US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8177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4"/>
          <p:cNvSpPr txBox="1">
            <a:spLocks noChangeArrowheads="1"/>
          </p:cNvSpPr>
          <p:nvPr/>
        </p:nvSpPr>
        <p:spPr bwMode="auto">
          <a:xfrm>
            <a:off x="3465724" y="3793548"/>
            <a:ext cx="16777864" cy="805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9777" b="1" dirty="0" smtClean="0">
                <a:solidFill>
                  <a:srgbClr val="F6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Благодарю за </a:t>
            </a:r>
            <a:r>
              <a:rPr lang="ru-RU" sz="9777" b="1" dirty="0">
                <a:solidFill>
                  <a:srgbClr val="F6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внимание</a:t>
            </a:r>
            <a:r>
              <a:rPr lang="ru-RU" sz="9777" b="1" dirty="0" smtClean="0">
                <a:solidFill>
                  <a:srgbClr val="F6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sz="10666" dirty="0"/>
          </a:p>
          <a:p>
            <a:pPr algn="ctr"/>
            <a:endParaRPr lang="ru-RU" sz="5999" dirty="0" smtClean="0"/>
          </a:p>
          <a:p>
            <a:pPr algn="ctr"/>
            <a:endParaRPr lang="ru-RU" sz="5999" dirty="0" smtClean="0"/>
          </a:p>
          <a:p>
            <a:pPr algn="ctr"/>
            <a:r>
              <a:rPr lang="ru-RU" sz="5999" dirty="0" err="1" smtClean="0"/>
              <a:t>Датацентр</a:t>
            </a:r>
            <a:r>
              <a:rPr lang="ru-RU" sz="5999" dirty="0" smtClean="0"/>
              <a:t> </a:t>
            </a:r>
            <a:r>
              <a:rPr lang="ru-RU" sz="5999" dirty="0"/>
              <a:t>«Парковый»</a:t>
            </a:r>
            <a:endParaRPr lang="en-US" sz="5999" dirty="0"/>
          </a:p>
          <a:p>
            <a:pPr algn="ctr"/>
            <a:r>
              <a:rPr lang="ru-RU" sz="5999" dirty="0"/>
              <a:t>ООО «Анте </a:t>
            </a:r>
            <a:r>
              <a:rPr lang="ru-RU" sz="5999" dirty="0" err="1"/>
              <a:t>Медиам</a:t>
            </a:r>
            <a:r>
              <a:rPr lang="ru-RU" sz="5999" dirty="0"/>
              <a:t>»</a:t>
            </a:r>
          </a:p>
          <a:p>
            <a:pPr algn="ctr"/>
            <a:r>
              <a:rPr lang="ru-RU" sz="5999" dirty="0"/>
              <a:t>Тел.: (044) 377-77-77</a:t>
            </a:r>
          </a:p>
          <a:p>
            <a:pPr algn="ctr"/>
            <a:r>
              <a:rPr lang="en-US" sz="5999" i="1" dirty="0"/>
              <a:t>info@datacenter.ua</a:t>
            </a:r>
          </a:p>
          <a:p>
            <a:pPr algn="ctr"/>
            <a:r>
              <a:rPr lang="en-US" sz="5999" b="1" dirty="0"/>
              <a:t>www.datacenter.ua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Выбор стратегии в отношении ЦОД</a:t>
            </a:r>
            <a:endParaRPr lang="en-US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sz="half" idx="1"/>
          </p:nvPr>
        </p:nvSpPr>
        <p:spPr>
          <a:xfrm>
            <a:off x="837432" y="3550249"/>
            <a:ext cx="11377264" cy="8461943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Franklin Gothic Medium Cond" panose="020B0606030402020204" pitchFamily="34" charset="0"/>
                <a:ea typeface="Adobe Fangsong Std R" panose="02020400000000000000" pitchFamily="18" charset="-128"/>
              </a:rPr>
              <a:t>Строить</a:t>
            </a:r>
            <a:r>
              <a:rPr lang="en-US" dirty="0" smtClean="0">
                <a:latin typeface="Franklin Gothic Medium Cond" panose="020B0606030402020204" pitchFamily="34" charset="0"/>
                <a:ea typeface="Adobe Fangsong Std R" panose="02020400000000000000" pitchFamily="18" charset="-128"/>
              </a:rPr>
              <a:t>, </a:t>
            </a:r>
            <a:r>
              <a:rPr lang="ru-RU" dirty="0" smtClean="0">
                <a:latin typeface="Franklin Gothic Medium Cond" panose="020B0606030402020204" pitchFamily="34" charset="0"/>
                <a:ea typeface="Adobe Fangsong Std R" panose="02020400000000000000" pitchFamily="18" charset="-128"/>
              </a:rPr>
              <a:t>модернизировать или арендовать</a:t>
            </a:r>
            <a:r>
              <a:rPr lang="en-US" dirty="0" smtClean="0">
                <a:latin typeface="Franklin Gothic Medium Cond" panose="020B0606030402020204" pitchFamily="34" charset="0"/>
                <a:ea typeface="Adobe Fangsong Std R" panose="02020400000000000000" pitchFamily="18" charset="-128"/>
              </a:rPr>
              <a:t>?</a:t>
            </a:r>
          </a:p>
          <a:p>
            <a:r>
              <a:rPr lang="ru-RU" dirty="0" smtClean="0">
                <a:latin typeface="Franklin Gothic Medium Cond" panose="020B0606030402020204" pitchFamily="34" charset="0"/>
                <a:ea typeface="Adobe Fangsong Std R" panose="02020400000000000000" pitchFamily="18" charset="-128"/>
              </a:rPr>
              <a:t>На какой срок прогнозировать ресурсы</a:t>
            </a:r>
            <a:r>
              <a:rPr lang="en-US" dirty="0" smtClean="0">
                <a:latin typeface="Franklin Gothic Medium Cond" panose="020B0606030402020204" pitchFamily="34" charset="0"/>
                <a:ea typeface="Adobe Fangsong Std R" panose="02020400000000000000" pitchFamily="18" charset="-128"/>
              </a:rPr>
              <a:t>? </a:t>
            </a:r>
          </a:p>
          <a:p>
            <a:r>
              <a:rPr lang="ru-RU" dirty="0" smtClean="0">
                <a:latin typeface="Franklin Gothic Medium Cond" panose="020B0606030402020204" pitchFamily="34" charset="0"/>
                <a:ea typeface="Adobe Fangsong Std R" panose="02020400000000000000" pitchFamily="18" charset="-128"/>
              </a:rPr>
              <a:t>Строить с нуля лучше</a:t>
            </a:r>
            <a:r>
              <a:rPr lang="en-US" dirty="0" smtClean="0">
                <a:latin typeface="Franklin Gothic Medium Cond" panose="020B0606030402020204" pitchFamily="34" charset="0"/>
                <a:ea typeface="Adobe Fangsong Std R" panose="02020400000000000000" pitchFamily="18" charset="-128"/>
              </a:rPr>
              <a:t>, </a:t>
            </a:r>
            <a:r>
              <a:rPr lang="ru-RU" dirty="0" smtClean="0">
                <a:latin typeface="Franklin Gothic Medium Cond" panose="020B0606030402020204" pitchFamily="34" charset="0"/>
                <a:ea typeface="Adobe Fangsong Std R" panose="02020400000000000000" pitchFamily="18" charset="-128"/>
              </a:rPr>
              <a:t>но требуются капитальные инвестиции</a:t>
            </a:r>
            <a:r>
              <a:rPr lang="en-US" dirty="0" smtClean="0">
                <a:latin typeface="Franklin Gothic Medium Cond" panose="020B0606030402020204" pitchFamily="34" charset="0"/>
                <a:ea typeface="Adobe Fangsong Std R" panose="02020400000000000000" pitchFamily="18" charset="-128"/>
              </a:rPr>
              <a:t>?</a:t>
            </a:r>
          </a:p>
          <a:p>
            <a:r>
              <a:rPr lang="ru-RU" dirty="0" smtClean="0">
                <a:ea typeface="Adobe Fangsong Std R" panose="02020400000000000000" pitchFamily="18" charset="-128"/>
              </a:rPr>
              <a:t>Какую </a:t>
            </a:r>
            <a:r>
              <a:rPr lang="ru-RU" dirty="0" smtClean="0">
                <a:latin typeface="Franklin Gothic Medium Cond" panose="020B0606030402020204" pitchFamily="34" charset="0"/>
                <a:ea typeface="Adobe Fangsong Std R" panose="02020400000000000000" pitchFamily="18" charset="-128"/>
              </a:rPr>
              <a:t>возможность роста нужно заложить при проектировании?</a:t>
            </a:r>
          </a:p>
          <a:p>
            <a:r>
              <a:rPr lang="ru-RU" dirty="0" smtClean="0">
                <a:latin typeface="Franklin Gothic Medium Cond" panose="020B0606030402020204" pitchFamily="34" charset="0"/>
                <a:ea typeface="Adobe Fangsong Std R" panose="02020400000000000000" pitchFamily="18" charset="-128"/>
              </a:rPr>
              <a:t>Стоимость эксплуатации?</a:t>
            </a:r>
            <a:endParaRPr lang="en-US" dirty="0" smtClean="0">
              <a:latin typeface="Franklin Gothic Medium Cond" panose="020B0606030402020204" pitchFamily="34" charset="0"/>
              <a:ea typeface="Adobe Fangsong Std R" panose="02020400000000000000" pitchFamily="18" charset="-128"/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506158770"/>
              </p:ext>
            </p:extLst>
          </p:nvPr>
        </p:nvGraphicFramePr>
        <p:xfrm>
          <a:off x="11422608" y="3314160"/>
          <a:ext cx="12535778" cy="8357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8838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Стоимость владения дата-центром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997672" y="3287842"/>
            <a:ext cx="0" cy="7777400"/>
          </a:xfrm>
          <a:prstGeom prst="straightConnector1">
            <a:avLst/>
          </a:prstGeom>
          <a:ln w="7302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853656" y="10912842"/>
            <a:ext cx="18722080" cy="0"/>
          </a:xfrm>
          <a:prstGeom prst="straightConnector1">
            <a:avLst/>
          </a:prstGeom>
          <a:ln w="7302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429720" y="4095116"/>
            <a:ext cx="17857984" cy="6601702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429720" y="4152008"/>
            <a:ext cx="18146016" cy="3071265"/>
          </a:xfrm>
          <a:prstGeom prst="line">
            <a:avLst/>
          </a:prstGeom>
          <a:ln w="66675" cmpd="sng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5013896" y="10912842"/>
            <a:ext cx="0" cy="21602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277005" y="10912842"/>
            <a:ext cx="0" cy="21602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9540114" y="10912842"/>
            <a:ext cx="0" cy="21602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1803223" y="10912842"/>
            <a:ext cx="0" cy="21602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14066332" y="10912842"/>
            <a:ext cx="0" cy="21602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16329441" y="10912842"/>
            <a:ext cx="0" cy="21602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8592550" y="10912842"/>
            <a:ext cx="0" cy="21602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0855656" y="10912842"/>
            <a:ext cx="0" cy="21602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6200000" flipV="1">
            <a:off x="2931580" y="4036078"/>
            <a:ext cx="0" cy="21602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6200000" flipV="1">
            <a:off x="2931580" y="4712810"/>
            <a:ext cx="0" cy="21602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6200000" flipV="1">
            <a:off x="2931580" y="5389542"/>
            <a:ext cx="0" cy="21602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16200000" flipV="1">
            <a:off x="2931580" y="6066274"/>
            <a:ext cx="0" cy="21602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16200000" flipV="1">
            <a:off x="2931580" y="6743006"/>
            <a:ext cx="0" cy="21602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16200000" flipV="1">
            <a:off x="2931580" y="7419738"/>
            <a:ext cx="0" cy="21602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16200000" flipV="1">
            <a:off x="2931580" y="8096470"/>
            <a:ext cx="0" cy="21602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16200000" flipV="1">
            <a:off x="2931580" y="8773202"/>
            <a:ext cx="0" cy="21602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16200000" flipV="1">
            <a:off x="2931580" y="9449934"/>
            <a:ext cx="0" cy="21602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16200000" flipV="1">
            <a:off x="2931580" y="10126670"/>
            <a:ext cx="0" cy="21602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1544113" y="8823259"/>
            <a:ext cx="1368152" cy="0"/>
          </a:xfrm>
          <a:prstGeom prst="line">
            <a:avLst/>
          </a:prstGeom>
          <a:ln w="8572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3294816" y="8474837"/>
            <a:ext cx="125303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Franklin Gothic Medium" panose="020B0603020102020204" pitchFamily="34" charset="0"/>
              </a:rPr>
              <a:t>с</a:t>
            </a:r>
            <a:r>
              <a:rPr lang="ru-RU" dirty="0" smtClean="0">
                <a:latin typeface="Franklin Gothic Medium" panose="020B0603020102020204" pitchFamily="34" charset="0"/>
              </a:rPr>
              <a:t>вой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15560976" y="8810384"/>
            <a:ext cx="1365615" cy="0"/>
          </a:xfrm>
          <a:prstGeom prst="line">
            <a:avLst/>
          </a:prstGeom>
          <a:ln w="857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7309142" y="8461962"/>
            <a:ext cx="177324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Franklin Gothic Medium" panose="020B0603020102020204" pitchFamily="34" charset="0"/>
              </a:rPr>
              <a:t>а</a:t>
            </a:r>
            <a:r>
              <a:rPr lang="ru-RU" dirty="0" smtClean="0">
                <a:latin typeface="Franklin Gothic Medium" panose="020B0603020102020204" pitchFamily="34" charset="0"/>
              </a:rPr>
              <a:t>ренда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 flipV="1">
            <a:off x="20855656" y="4304407"/>
            <a:ext cx="0" cy="6608434"/>
          </a:xfrm>
          <a:prstGeom prst="line">
            <a:avLst/>
          </a:prstGeom>
          <a:ln w="412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1955908" y="9942294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0,5</a:t>
            </a:r>
            <a:endParaRPr lang="en-US" sz="3200" b="1" dirty="0"/>
          </a:p>
        </p:txBody>
      </p:sp>
      <p:sp>
        <p:nvSpPr>
          <p:cNvPr id="69" name="TextBox 68"/>
          <p:cNvSpPr txBox="1"/>
          <p:nvPr/>
        </p:nvSpPr>
        <p:spPr>
          <a:xfrm>
            <a:off x="1955908" y="3779931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5,0</a:t>
            </a:r>
            <a:endParaRPr lang="en-US" sz="3200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1955908" y="5834052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3,5</a:t>
            </a:r>
            <a:endParaRPr lang="en-US" sz="3200" b="1" dirty="0"/>
          </a:p>
        </p:txBody>
      </p:sp>
      <p:sp>
        <p:nvSpPr>
          <p:cNvPr id="71" name="TextBox 70"/>
          <p:cNvSpPr txBox="1"/>
          <p:nvPr/>
        </p:nvSpPr>
        <p:spPr>
          <a:xfrm>
            <a:off x="1955908" y="4464638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4</a:t>
            </a:r>
            <a:r>
              <a:rPr lang="ru-RU" sz="3200" b="1" dirty="0" smtClean="0"/>
              <a:t>,5</a:t>
            </a:r>
            <a:endParaRPr lang="en-US" sz="3200" b="1" dirty="0"/>
          </a:p>
        </p:txBody>
      </p:sp>
      <p:sp>
        <p:nvSpPr>
          <p:cNvPr id="72" name="TextBox 71"/>
          <p:cNvSpPr txBox="1"/>
          <p:nvPr/>
        </p:nvSpPr>
        <p:spPr>
          <a:xfrm>
            <a:off x="1955908" y="5149345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4,0</a:t>
            </a:r>
            <a:endParaRPr lang="en-US" sz="3200" b="1" dirty="0"/>
          </a:p>
        </p:txBody>
      </p:sp>
      <p:sp>
        <p:nvSpPr>
          <p:cNvPr id="73" name="TextBox 72"/>
          <p:cNvSpPr txBox="1"/>
          <p:nvPr/>
        </p:nvSpPr>
        <p:spPr>
          <a:xfrm>
            <a:off x="1955908" y="7203466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2,5</a:t>
            </a:r>
            <a:endParaRPr lang="en-US" sz="3200" b="1" dirty="0"/>
          </a:p>
        </p:txBody>
      </p:sp>
      <p:sp>
        <p:nvSpPr>
          <p:cNvPr id="74" name="TextBox 73"/>
          <p:cNvSpPr txBox="1"/>
          <p:nvPr/>
        </p:nvSpPr>
        <p:spPr>
          <a:xfrm>
            <a:off x="1955908" y="7888173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2,0</a:t>
            </a:r>
            <a:endParaRPr lang="en-US" sz="3200" b="1" dirty="0"/>
          </a:p>
        </p:txBody>
      </p:sp>
      <p:sp>
        <p:nvSpPr>
          <p:cNvPr id="75" name="TextBox 74"/>
          <p:cNvSpPr txBox="1"/>
          <p:nvPr/>
        </p:nvSpPr>
        <p:spPr>
          <a:xfrm>
            <a:off x="1955908" y="6518759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3,0</a:t>
            </a:r>
            <a:endParaRPr lang="en-US" sz="3200" b="1" dirty="0"/>
          </a:p>
        </p:txBody>
      </p:sp>
      <p:sp>
        <p:nvSpPr>
          <p:cNvPr id="76" name="TextBox 75"/>
          <p:cNvSpPr txBox="1"/>
          <p:nvPr/>
        </p:nvSpPr>
        <p:spPr>
          <a:xfrm>
            <a:off x="1955908" y="8572880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1,5</a:t>
            </a:r>
            <a:endParaRPr lang="en-US" sz="3200" b="1" dirty="0"/>
          </a:p>
        </p:txBody>
      </p:sp>
      <p:sp>
        <p:nvSpPr>
          <p:cNvPr id="78" name="TextBox 77"/>
          <p:cNvSpPr txBox="1"/>
          <p:nvPr/>
        </p:nvSpPr>
        <p:spPr>
          <a:xfrm>
            <a:off x="1955908" y="9257587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1,0</a:t>
            </a:r>
            <a:endParaRPr lang="en-US" sz="3200" b="1" dirty="0"/>
          </a:p>
        </p:txBody>
      </p:sp>
      <p:sp>
        <p:nvSpPr>
          <p:cNvPr id="79" name="TextBox 78"/>
          <p:cNvSpPr txBox="1"/>
          <p:nvPr/>
        </p:nvSpPr>
        <p:spPr>
          <a:xfrm>
            <a:off x="1955908" y="10631202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0,0</a:t>
            </a:r>
            <a:endParaRPr lang="en-US" sz="3200" b="1" dirty="0"/>
          </a:p>
        </p:txBody>
      </p:sp>
      <p:sp>
        <p:nvSpPr>
          <p:cNvPr id="81" name="TextBox 80"/>
          <p:cNvSpPr txBox="1"/>
          <p:nvPr/>
        </p:nvSpPr>
        <p:spPr>
          <a:xfrm>
            <a:off x="2791526" y="1112886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0</a:t>
            </a:r>
            <a:endParaRPr lang="en-US" sz="3200" b="1" dirty="0"/>
          </a:p>
        </p:txBody>
      </p:sp>
      <p:sp>
        <p:nvSpPr>
          <p:cNvPr id="83" name="TextBox 82"/>
          <p:cNvSpPr txBox="1"/>
          <p:nvPr/>
        </p:nvSpPr>
        <p:spPr>
          <a:xfrm>
            <a:off x="20535696" y="1112886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48</a:t>
            </a:r>
            <a:endParaRPr lang="en-US" sz="3200" b="1" dirty="0"/>
          </a:p>
        </p:txBody>
      </p:sp>
      <p:sp>
        <p:nvSpPr>
          <p:cNvPr id="84" name="TextBox 83"/>
          <p:cNvSpPr txBox="1"/>
          <p:nvPr/>
        </p:nvSpPr>
        <p:spPr>
          <a:xfrm>
            <a:off x="18260768" y="1112886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42</a:t>
            </a:r>
            <a:endParaRPr lang="en-US" sz="3200" b="1" dirty="0"/>
          </a:p>
        </p:txBody>
      </p:sp>
      <p:sp>
        <p:nvSpPr>
          <p:cNvPr id="85" name="TextBox 84"/>
          <p:cNvSpPr txBox="1"/>
          <p:nvPr/>
        </p:nvSpPr>
        <p:spPr>
          <a:xfrm>
            <a:off x="6886128" y="1112886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12</a:t>
            </a:r>
            <a:endParaRPr lang="en-US" sz="3200" b="1" dirty="0"/>
          </a:p>
        </p:txBody>
      </p:sp>
      <p:sp>
        <p:nvSpPr>
          <p:cNvPr id="86" name="TextBox 85"/>
          <p:cNvSpPr txBox="1"/>
          <p:nvPr/>
        </p:nvSpPr>
        <p:spPr>
          <a:xfrm>
            <a:off x="9161056" y="1112886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18</a:t>
            </a:r>
            <a:endParaRPr lang="en-US" sz="3200" b="1" dirty="0"/>
          </a:p>
        </p:txBody>
      </p:sp>
      <p:sp>
        <p:nvSpPr>
          <p:cNvPr id="88" name="TextBox 87"/>
          <p:cNvSpPr txBox="1"/>
          <p:nvPr/>
        </p:nvSpPr>
        <p:spPr>
          <a:xfrm>
            <a:off x="13710912" y="1112886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30</a:t>
            </a:r>
            <a:endParaRPr lang="en-US" sz="3200" b="1" dirty="0"/>
          </a:p>
        </p:txBody>
      </p:sp>
      <p:sp>
        <p:nvSpPr>
          <p:cNvPr id="89" name="TextBox 88"/>
          <p:cNvSpPr txBox="1"/>
          <p:nvPr/>
        </p:nvSpPr>
        <p:spPr>
          <a:xfrm>
            <a:off x="4838827" y="1112886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6</a:t>
            </a:r>
            <a:endParaRPr lang="en-US" sz="3200" b="1" dirty="0"/>
          </a:p>
        </p:txBody>
      </p:sp>
      <p:sp>
        <p:nvSpPr>
          <p:cNvPr id="90" name="TextBox 89"/>
          <p:cNvSpPr txBox="1"/>
          <p:nvPr/>
        </p:nvSpPr>
        <p:spPr>
          <a:xfrm>
            <a:off x="15985840" y="1112886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36</a:t>
            </a:r>
            <a:endParaRPr lang="en-US" sz="3200" b="1" dirty="0"/>
          </a:p>
        </p:txBody>
      </p:sp>
      <p:sp>
        <p:nvSpPr>
          <p:cNvPr id="91" name="TextBox 90"/>
          <p:cNvSpPr txBox="1"/>
          <p:nvPr/>
        </p:nvSpPr>
        <p:spPr>
          <a:xfrm>
            <a:off x="11435984" y="1112886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24</a:t>
            </a:r>
            <a:endParaRPr lang="en-US" sz="3200" b="1" dirty="0"/>
          </a:p>
        </p:txBody>
      </p:sp>
      <p:sp>
        <p:nvSpPr>
          <p:cNvPr id="92" name="TextBox 91"/>
          <p:cNvSpPr txBox="1"/>
          <p:nvPr/>
        </p:nvSpPr>
        <p:spPr>
          <a:xfrm>
            <a:off x="9262984" y="11591002"/>
            <a:ext cx="4716740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Franklin Gothic Medium" panose="020B0603020102020204" pitchFamily="34" charset="0"/>
              </a:rPr>
              <a:t>Месяц эксплуатации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5400000">
            <a:off x="18878222" y="7061805"/>
            <a:ext cx="4594784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Franklin Gothic Medium" panose="020B0603020102020204" pitchFamily="34" charset="0"/>
              </a:rPr>
              <a:t>Точка окупаемости</a:t>
            </a:r>
            <a:endParaRPr lang="en-US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15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ПЕРЕХОД К МОДЕЛИ Операционных расходов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413496" y="4630369"/>
            <a:ext cx="9721080" cy="599836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Строительство </a:t>
            </a:r>
            <a:r>
              <a:rPr lang="ru-RU" dirty="0" smtClean="0"/>
              <a:t>ЦОД …………………</a:t>
            </a:r>
            <a:endParaRPr lang="ru-RU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Закупка </a:t>
            </a:r>
            <a:r>
              <a:rPr lang="ru-RU" dirty="0" smtClean="0"/>
              <a:t>серверов …………………..</a:t>
            </a:r>
            <a:endParaRPr lang="ru-RU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Закупка прикладного </a:t>
            </a:r>
            <a:r>
              <a:rPr lang="ru-RU" dirty="0" smtClean="0"/>
              <a:t>ПО ………….</a:t>
            </a:r>
            <a:endParaRPr lang="ru-RU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/>
              <a:t>Системная интеграция …………….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11998672" y="4630369"/>
            <a:ext cx="10945216" cy="5998365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ru-RU" dirty="0" smtClean="0"/>
              <a:t>Размещение в коммерческом ЦОД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/>
              <a:t>Аренда виртуальных серверов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/>
              <a:t>Оплата за услуги / аренда ПО</a:t>
            </a:r>
            <a:endParaRPr lang="ru-RU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/>
              <a:t>Закупка готовой услуги</a:t>
            </a:r>
          </a:p>
          <a:p>
            <a:pPr marL="0" indent="0">
              <a:buNone/>
            </a:pPr>
            <a:endParaRPr lang="ru-RU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11350600" y="4724078"/>
            <a:ext cx="432048" cy="576064"/>
          </a:xfrm>
          <a:prstGeom prst="rightArrow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11350600" y="5717788"/>
            <a:ext cx="432048" cy="576064"/>
          </a:xfrm>
          <a:prstGeom prst="rightArrow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11350600" y="6711498"/>
            <a:ext cx="432048" cy="576064"/>
          </a:xfrm>
          <a:prstGeom prst="rightArrow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11350600" y="7705208"/>
            <a:ext cx="432048" cy="576064"/>
          </a:xfrm>
          <a:prstGeom prst="rightArrow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22905" y="10550119"/>
            <a:ext cx="90915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КАПИТАЛЬНЫЕ ЗАТРАТЫ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489756" y="10507071"/>
            <a:ext cx="99630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</a:rPr>
              <a:t>ОПЕРАЦИОННЫЕ РАСХОДЫ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11134576" y="10550119"/>
            <a:ext cx="1004563" cy="923330"/>
          </a:xfrm>
          <a:prstGeom prst="rightArrow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07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Консолидация. </a:t>
            </a:r>
            <a:r>
              <a:rPr lang="ru-RU" dirty="0" smtClean="0"/>
              <a:t>Виртуализация. ОБЛАКА</a:t>
            </a:r>
            <a:endParaRPr lang="en-US" dirty="0"/>
          </a:p>
        </p:txBody>
      </p:sp>
      <p:sp>
        <p:nvSpPr>
          <p:cNvPr id="3" name="Left-Right Arrow 2"/>
          <p:cNvSpPr/>
          <p:nvPr/>
        </p:nvSpPr>
        <p:spPr>
          <a:xfrm>
            <a:off x="5950000" y="11276805"/>
            <a:ext cx="16567974" cy="899169"/>
          </a:xfrm>
          <a:prstGeom prst="left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382048" y="4220023"/>
            <a:ext cx="25991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/>
              <a:t>Свой</a:t>
            </a:r>
          </a:p>
          <a:p>
            <a:pPr algn="ctr"/>
            <a:r>
              <a:rPr lang="ru-RU" sz="3600" dirty="0" smtClean="0"/>
              <a:t>Дата-центр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9344622" y="4220022"/>
            <a:ext cx="33021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/>
              <a:t>Свое Частное </a:t>
            </a:r>
          </a:p>
          <a:p>
            <a:pPr algn="ctr"/>
            <a:r>
              <a:rPr lang="ru-RU" sz="3600" dirty="0"/>
              <a:t>О</a:t>
            </a:r>
            <a:r>
              <a:rPr lang="ru-RU" sz="3600" dirty="0" smtClean="0"/>
              <a:t>блако</a:t>
            </a:r>
            <a:endParaRPr lang="en-US" sz="36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2782919" y="4220022"/>
            <a:ext cx="29601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/>
              <a:t>Выделенный</a:t>
            </a:r>
          </a:p>
          <a:p>
            <a:pPr algn="ctr"/>
            <a:r>
              <a:rPr lang="ru-RU" sz="3600" dirty="0"/>
              <a:t>Х</a:t>
            </a:r>
            <a:r>
              <a:rPr lang="ru-RU" sz="3600" dirty="0" smtClean="0"/>
              <a:t>остинг</a:t>
            </a:r>
            <a:endParaRPr lang="en-US" sz="36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5612421" y="4220022"/>
            <a:ext cx="39283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/>
              <a:t>Хостинг Частного</a:t>
            </a:r>
          </a:p>
          <a:p>
            <a:pPr algn="ctr"/>
            <a:r>
              <a:rPr lang="ru-RU" sz="3600" dirty="0"/>
              <a:t>О</a:t>
            </a:r>
            <a:r>
              <a:rPr lang="ru-RU" sz="3600" dirty="0" smtClean="0"/>
              <a:t>блака</a:t>
            </a:r>
            <a:endParaRPr lang="en-US" sz="36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9663796" y="4220022"/>
            <a:ext cx="28541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/>
              <a:t>Публичное </a:t>
            </a:r>
          </a:p>
          <a:p>
            <a:pPr algn="ctr"/>
            <a:r>
              <a:rPr lang="ru-RU" sz="3600" dirty="0" smtClean="0"/>
              <a:t>Облако </a:t>
            </a:r>
            <a:r>
              <a:rPr lang="en-US" sz="3600" dirty="0" err="1" smtClean="0"/>
              <a:t>IaaS</a:t>
            </a:r>
            <a:endParaRPr lang="en-US" sz="3600" dirty="0" smtClean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971847"/>
              </p:ext>
            </p:extLst>
          </p:nvPr>
        </p:nvGraphicFramePr>
        <p:xfrm>
          <a:off x="1125464" y="5513715"/>
          <a:ext cx="21456543" cy="5623560"/>
        </p:xfrm>
        <a:graphic>
          <a:graphicData uri="http://schemas.openxmlformats.org/drawingml/2006/table">
            <a:tbl>
              <a:tblPr bandRow="1">
                <a:tableStyleId>{0505E3EF-67EA-436B-97B2-0124C06EBD24}</a:tableStyleId>
              </a:tblPr>
              <a:tblGrid>
                <a:gridCol w="4896543"/>
                <a:gridCol w="3312000"/>
                <a:gridCol w="3312000"/>
                <a:gridCol w="3312000"/>
                <a:gridCol w="3312000"/>
                <a:gridCol w="3312000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b="0" dirty="0" smtClean="0"/>
                        <a:t>Внедрение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Месяцы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Месяцы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Дни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Дни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Минуты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b="0" dirty="0" smtClean="0"/>
                        <a:t>Управляемость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b="0" dirty="0" smtClean="0"/>
                        <a:t>Гибкость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b="0" dirty="0" smtClean="0"/>
                        <a:t>Эластичность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b="0" dirty="0" smtClean="0"/>
                        <a:t>Безопасность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b="0" dirty="0" smtClean="0"/>
                        <a:t>Стоимость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$$$$$ </a:t>
                      </a:r>
                      <a:r>
                        <a:rPr lang="en-US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CapEx</a:t>
                      </a:r>
                      <a:endParaRPr 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$$$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CapEx</a:t>
                      </a:r>
                      <a:endParaRPr 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OpEx</a:t>
                      </a:r>
                      <a:endParaRPr 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7782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$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OpEx</a:t>
                      </a:r>
                      <a:endParaRPr lang="en-US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7782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$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OpEx</a:t>
                      </a:r>
                      <a:endParaRPr lang="en-US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b="0" dirty="0" smtClean="0"/>
                        <a:t>Планирование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b="0" dirty="0" err="1" smtClean="0"/>
                        <a:t>Катастрофоустойчивость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b="0" dirty="0" smtClean="0"/>
                        <a:t>Производительность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5-Point Star 9"/>
          <p:cNvSpPr/>
          <p:nvPr/>
        </p:nvSpPr>
        <p:spPr>
          <a:xfrm>
            <a:off x="7524602" y="6850276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11010404" y="6850276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11600597" y="6850276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9838432" y="6850276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10428625" y="6850276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20731484" y="6850276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21321677" y="6850276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/>
          <p:cNvSpPr/>
          <p:nvPr/>
        </p:nvSpPr>
        <p:spPr>
          <a:xfrm>
            <a:off x="19559512" y="6850276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20149705" y="6850276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21911870" y="6850276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17707148" y="6850276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18297341" y="6850276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/>
          <p:cNvSpPr/>
          <p:nvPr/>
        </p:nvSpPr>
        <p:spPr>
          <a:xfrm>
            <a:off x="16535176" y="6850276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5-Point Star 27"/>
          <p:cNvSpPr/>
          <p:nvPr/>
        </p:nvSpPr>
        <p:spPr>
          <a:xfrm>
            <a:off x="17125369" y="6850276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5-Point Star 28"/>
          <p:cNvSpPr/>
          <p:nvPr/>
        </p:nvSpPr>
        <p:spPr>
          <a:xfrm>
            <a:off x="14055954" y="6850276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14646147" y="6850276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5-Point Star 30"/>
          <p:cNvSpPr/>
          <p:nvPr/>
        </p:nvSpPr>
        <p:spPr>
          <a:xfrm>
            <a:off x="13474175" y="6850276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7154719" y="7676406"/>
            <a:ext cx="1142554" cy="0"/>
          </a:xfrm>
          <a:prstGeom prst="straightConnector1">
            <a:avLst/>
          </a:prstGeom>
          <a:ln w="88900">
            <a:headEnd type="triangle" w="med" len="lg"/>
            <a:tailEnd type="triangle" w="med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0126464" y="7676406"/>
            <a:ext cx="1593518" cy="0"/>
          </a:xfrm>
          <a:prstGeom prst="straightConnector1">
            <a:avLst/>
          </a:prstGeom>
          <a:ln w="88900">
            <a:headEnd type="triangle" w="med" len="lg"/>
            <a:tailEnd type="triangle" w="med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13713204" y="7676406"/>
            <a:ext cx="1165788" cy="0"/>
          </a:xfrm>
          <a:prstGeom prst="straightConnector1">
            <a:avLst/>
          </a:prstGeom>
          <a:ln w="88900">
            <a:headEnd type="triangle" w="med" len="lg"/>
            <a:tailEnd type="triangle" w="med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6751200" y="7676406"/>
            <a:ext cx="1574602" cy="0"/>
          </a:xfrm>
          <a:prstGeom prst="straightConnector1">
            <a:avLst/>
          </a:prstGeom>
          <a:ln w="88900">
            <a:headEnd type="triangle" w="med" len="lg"/>
            <a:tailEnd type="triangle" w="med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19487504" y="7676406"/>
            <a:ext cx="2753133" cy="0"/>
          </a:xfrm>
          <a:prstGeom prst="straightConnector1">
            <a:avLst/>
          </a:prstGeom>
          <a:ln w="88900">
            <a:headEnd type="triangle" w="med" len="lg"/>
            <a:tailEnd type="triangle" w="med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050" name="Picture 2" descr="https://encrypted-tbn0.gstatic.com/images?q=tbn:ANd9GcT9Q4D79g_kZN8DA-T7mYVq_fHU9FZhekVtfW9uETM0QTMl6j6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757" y="8029017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https://encrypted-tbn0.gstatic.com/images?q=tbn:ANd9GcT9Q4D79g_kZN8DA-T7mYVq_fHU9FZhekVtfW9uETM0QTMl6j6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262" y="8029017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https://encrypted-tbn0.gstatic.com/images?q=tbn:ANd9GcT9Q4D79g_kZN8DA-T7mYVq_fHU9FZhekVtfW9uETM0QTMl6j6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767" y="8029017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https://encrypted-tbn0.gstatic.com/images?q=tbn:ANd9GcT9Q4D79g_kZN8DA-T7mYVq_fHU9FZhekVtfW9uETM0QTMl6j6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273" y="8029017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https://encrypted-tbn0.gstatic.com/images?q=tbn:ANd9GcT9Q4D79g_kZN8DA-T7mYVq_fHU9FZhekVtfW9uETM0QTMl6j6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97" y="8029017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ttps://encrypted-tbn0.gstatic.com/images?q=tbn:ANd9GcT9Q4D79g_kZN8DA-T7mYVq_fHU9FZhekVtfW9uETM0QTMl6j6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602" y="8029017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https://encrypted-tbn0.gstatic.com/images?q=tbn:ANd9GcT9Q4D79g_kZN8DA-T7mYVq_fHU9FZhekVtfW9uETM0QTMl6j6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107" y="8029017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https://encrypted-tbn0.gstatic.com/images?q=tbn:ANd9GcT9Q4D79g_kZN8DA-T7mYVq_fHU9FZhekVtfW9uETM0QTMl6j6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4613" y="8029017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https://encrypted-tbn0.gstatic.com/images?q=tbn:ANd9GcT9Q4D79g_kZN8DA-T7mYVq_fHU9FZhekVtfW9uETM0QTMl6j6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679" y="8029017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https://encrypted-tbn0.gstatic.com/images?q=tbn:ANd9GcT9Q4D79g_kZN8DA-T7mYVq_fHU9FZhekVtfW9uETM0QTMl6j6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3184" y="8029017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https://encrypted-tbn0.gstatic.com/images?q=tbn:ANd9GcT9Q4D79g_kZN8DA-T7mYVq_fHU9FZhekVtfW9uETM0QTMl6j6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0689" y="8029017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ttps://encrypted-tbn0.gstatic.com/images?q=tbn:ANd9GcT9Q4D79g_kZN8DA-T7mYVq_fHU9FZhekVtfW9uETM0QTMl6j6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8195" y="8029017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https://encrypted-tbn0.gstatic.com/images?q=tbn:ANd9GcT9Q4D79g_kZN8DA-T7mYVq_fHU9FZhekVtfW9uETM0QTMl6j6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4868" y="8029017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https://encrypted-tbn0.gstatic.com/images?q=tbn:ANd9GcT9Q4D79g_kZN8DA-T7mYVq_fHU9FZhekVtfW9uETM0QTMl6j6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2373" y="8029017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https://encrypted-tbn0.gstatic.com/images?q=tbn:ANd9GcT9Q4D79g_kZN8DA-T7mYVq_fHU9FZhekVtfW9uETM0QTMl6j6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9878" y="8029017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https://encrypted-tbn0.gstatic.com/images?q=tbn:ANd9GcT9Q4D79g_kZN8DA-T7mYVq_fHU9FZhekVtfW9uETM0QTMl6j6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7384" y="8029017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https://encrypted-tbn0.gstatic.com/images?q=tbn:ANd9GcT9Q4D79g_kZN8DA-T7mYVq_fHU9FZhekVtfW9uETM0QTMl6j6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6737" y="8029017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https://encrypted-tbn0.gstatic.com/images?q=tbn:ANd9GcT9Q4D79g_kZN8DA-T7mYVq_fHU9FZhekVtfW9uETM0QTMl6j6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4242" y="8029017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https://encrypted-tbn0.gstatic.com/images?q=tbn:ANd9GcT9Q4D79g_kZN8DA-T7mYVq_fHU9FZhekVtfW9uETM0QTMl6j6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1748" y="8029017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5-Point Star 66"/>
          <p:cNvSpPr/>
          <p:nvPr/>
        </p:nvSpPr>
        <p:spPr>
          <a:xfrm>
            <a:off x="7433910" y="10556726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5-Point Star 67"/>
          <p:cNvSpPr/>
          <p:nvPr/>
        </p:nvSpPr>
        <p:spPr>
          <a:xfrm>
            <a:off x="8024103" y="10556726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5-Point Star 68"/>
          <p:cNvSpPr/>
          <p:nvPr/>
        </p:nvSpPr>
        <p:spPr>
          <a:xfrm>
            <a:off x="6261938" y="10556726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5-Point Star 69"/>
          <p:cNvSpPr/>
          <p:nvPr/>
        </p:nvSpPr>
        <p:spPr>
          <a:xfrm>
            <a:off x="6852131" y="10556726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5-Point Star 70"/>
          <p:cNvSpPr/>
          <p:nvPr/>
        </p:nvSpPr>
        <p:spPr>
          <a:xfrm>
            <a:off x="8614296" y="10556726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5-Point Star 71"/>
          <p:cNvSpPr/>
          <p:nvPr/>
        </p:nvSpPr>
        <p:spPr>
          <a:xfrm>
            <a:off x="10715357" y="10556726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5-Point Star 72"/>
          <p:cNvSpPr/>
          <p:nvPr/>
        </p:nvSpPr>
        <p:spPr>
          <a:xfrm>
            <a:off x="11305550" y="10556726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5-Point Star 73"/>
          <p:cNvSpPr/>
          <p:nvPr/>
        </p:nvSpPr>
        <p:spPr>
          <a:xfrm>
            <a:off x="9543385" y="10556726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5-Point Star 74"/>
          <p:cNvSpPr/>
          <p:nvPr/>
        </p:nvSpPr>
        <p:spPr>
          <a:xfrm>
            <a:off x="10133578" y="10556726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5-Point Star 75"/>
          <p:cNvSpPr/>
          <p:nvPr/>
        </p:nvSpPr>
        <p:spPr>
          <a:xfrm>
            <a:off x="11895743" y="10556726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5-Point Star 76"/>
          <p:cNvSpPr/>
          <p:nvPr/>
        </p:nvSpPr>
        <p:spPr>
          <a:xfrm>
            <a:off x="14408978" y="10556726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5-Point Star 77"/>
          <p:cNvSpPr/>
          <p:nvPr/>
        </p:nvSpPr>
        <p:spPr>
          <a:xfrm>
            <a:off x="14999171" y="10556726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5-Point Star 78"/>
          <p:cNvSpPr/>
          <p:nvPr/>
        </p:nvSpPr>
        <p:spPr>
          <a:xfrm>
            <a:off x="13237006" y="10556726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5-Point Star 79"/>
          <p:cNvSpPr/>
          <p:nvPr/>
        </p:nvSpPr>
        <p:spPr>
          <a:xfrm>
            <a:off x="13827199" y="10556726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5-Point Star 80"/>
          <p:cNvSpPr/>
          <p:nvPr/>
        </p:nvSpPr>
        <p:spPr>
          <a:xfrm>
            <a:off x="17707148" y="10574225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5-Point Star 81"/>
          <p:cNvSpPr/>
          <p:nvPr/>
        </p:nvSpPr>
        <p:spPr>
          <a:xfrm>
            <a:off x="18297341" y="10574225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5-Point Star 82"/>
          <p:cNvSpPr/>
          <p:nvPr/>
        </p:nvSpPr>
        <p:spPr>
          <a:xfrm>
            <a:off x="16535176" y="10574225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5-Point Star 83"/>
          <p:cNvSpPr/>
          <p:nvPr/>
        </p:nvSpPr>
        <p:spPr>
          <a:xfrm>
            <a:off x="17125369" y="10574225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5-Point Star 84"/>
          <p:cNvSpPr/>
          <p:nvPr/>
        </p:nvSpPr>
        <p:spPr>
          <a:xfrm>
            <a:off x="21013970" y="10553835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5-Point Star 85"/>
          <p:cNvSpPr/>
          <p:nvPr/>
        </p:nvSpPr>
        <p:spPr>
          <a:xfrm>
            <a:off x="21604163" y="10553835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5-Point Star 86"/>
          <p:cNvSpPr/>
          <p:nvPr/>
        </p:nvSpPr>
        <p:spPr>
          <a:xfrm>
            <a:off x="19841998" y="10553835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5-Point Star 87"/>
          <p:cNvSpPr/>
          <p:nvPr/>
        </p:nvSpPr>
        <p:spPr>
          <a:xfrm>
            <a:off x="20432191" y="10553835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5-Point Star 88"/>
          <p:cNvSpPr/>
          <p:nvPr/>
        </p:nvSpPr>
        <p:spPr>
          <a:xfrm>
            <a:off x="21013970" y="9943728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5-Point Star 89"/>
          <p:cNvSpPr/>
          <p:nvPr/>
        </p:nvSpPr>
        <p:spPr>
          <a:xfrm>
            <a:off x="21604163" y="9943728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5-Point Star 90"/>
          <p:cNvSpPr/>
          <p:nvPr/>
        </p:nvSpPr>
        <p:spPr>
          <a:xfrm>
            <a:off x="19841998" y="9943728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5-Point Star 91"/>
          <p:cNvSpPr/>
          <p:nvPr/>
        </p:nvSpPr>
        <p:spPr>
          <a:xfrm>
            <a:off x="20432191" y="9943728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5-Point Star 92"/>
          <p:cNvSpPr/>
          <p:nvPr/>
        </p:nvSpPr>
        <p:spPr>
          <a:xfrm>
            <a:off x="17707148" y="9943728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5-Point Star 93"/>
          <p:cNvSpPr/>
          <p:nvPr/>
        </p:nvSpPr>
        <p:spPr>
          <a:xfrm>
            <a:off x="18297341" y="9943728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5-Point Star 94"/>
          <p:cNvSpPr/>
          <p:nvPr/>
        </p:nvSpPr>
        <p:spPr>
          <a:xfrm>
            <a:off x="16535176" y="9943728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5-Point Star 95"/>
          <p:cNvSpPr/>
          <p:nvPr/>
        </p:nvSpPr>
        <p:spPr>
          <a:xfrm>
            <a:off x="17125369" y="9943728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5-Point Star 96"/>
          <p:cNvSpPr/>
          <p:nvPr/>
        </p:nvSpPr>
        <p:spPr>
          <a:xfrm>
            <a:off x="14408978" y="9943728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5-Point Star 97"/>
          <p:cNvSpPr/>
          <p:nvPr/>
        </p:nvSpPr>
        <p:spPr>
          <a:xfrm>
            <a:off x="14999171" y="9943728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5-Point Star 98"/>
          <p:cNvSpPr/>
          <p:nvPr/>
        </p:nvSpPr>
        <p:spPr>
          <a:xfrm>
            <a:off x="13237006" y="9943728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5-Point Star 99"/>
          <p:cNvSpPr/>
          <p:nvPr/>
        </p:nvSpPr>
        <p:spPr>
          <a:xfrm>
            <a:off x="13827199" y="9943728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5-Point Star 100"/>
          <p:cNvSpPr/>
          <p:nvPr/>
        </p:nvSpPr>
        <p:spPr>
          <a:xfrm>
            <a:off x="10715357" y="9943728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5-Point Star 101"/>
          <p:cNvSpPr/>
          <p:nvPr/>
        </p:nvSpPr>
        <p:spPr>
          <a:xfrm>
            <a:off x="7433910" y="9943728"/>
            <a:ext cx="432048" cy="4320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utoShape 4" descr="data:image/jpeg;base64,/9j/4AAQSkZJRgABAQAAAQABAAD/2wCEAAkGBhQSEBUUEhQWFRUVFRgYFxcVGBYUGhUaFBYVFxgVFRcXGyYeGRkjGhUVHy8gJCcpLCwsFx4xNTAqNSYsLCkBCQoKDgwOGg8PGiwkHSQqLCwpKSksKSwpLCwsLCksLCwsLCwsLCwpLCwpKSksLCwpKSksKSwsKSwsLCksKSktKf/AABEIAOEA4QMBIgACEQEDEQH/xAAcAAEAAwADAQEAAAAAAAAAAAAABQYHAwQIAQL/xABEEAABAwICBQgIBAUDAwUAAAABAAIDBBEFEgYhMUFRBxMiYXGBkaEyQlJygpKisRQzYsEWIzRD0bLh8BXCw1Njc7Pi/8QAGgEBAAMBAQEAAAAAAAAAAAAAAAECAwUEBv/EADARAAICAQMDAQYEBwAAAAAAAAABAhEDEiExBEFREzJhgZHR8AUiobEUM0JiccHh/9oADAMBAAIRAxEAPwDcUREAREQBERAERdDHMbipIHTTGzW8NridjWje4n/lkB3JZQ0FziAALkk2AA3knYqdi/K1QwEhrnTuH/pC7fncQ09xKyfS3Teevec5yRA9GFp6I4F3tu6z3AKurVY/Jm5+DWJuXTX0KTV+qWx8Aw/dSuGctFI+wmZLCeNucb4s6X0rH4sGnc3M2CYtGvMI3kdtwLLpka7b1bQiNTPTOF6T0tR+TPG8n1Q4ZvlPS8l19JNLYqMNaQ6SZ9+bhZre63rG+prBvcdXavNkjwASd2tWh1Y+ipWFxL6uoGovJdzbQLga/VYCNW9xWco0XUrL7PpNiEpvzkVM3c2OPnnD3nyaiexq+02ltdTnNIW1cY9JoYIZQOLMpyOP6SBfis5wjSOJn9XSsqzvfJJKH9wJLB3NCmYNI6bn4m0omjZK7I6CU52xkgkPhkzE5dVi08dShxaCkmbXheKR1ELJoXZmPFwfuCNxBuCNxC+Yhi8MAvNLHEP/AHHtZfszHWsnoMcqIZqmlpSGNeWSukIzcwXg5wxp1F77Ndr1DWVx4fRiRxfT001W4npTuAdmI2/zpiAfh1KpY1XDtJqWoOWCohkd7LHtcfAG6k1jdVTsc8RVNO+CU62Z2hjjb1oZWEgkdRv1K6aC6QyPc+lqHZ5Ymh8ch2zRE2Bd+tp6JO+4O9AXBERAEUdW6RU0Lss1RBG4bWySxsI7nOBXyj0lpZXZYqmCRx2Bksbz4NddASSIiAIiIAiIgCIiAIiIAiIgCwzla0nNRV8ww/yqc5dWx0nru7vR7ncVq+mekIoqKSb17ZYwd73am9w9I9TSvN7nEkkm5JuSdpJ2k9a0gu5Sb7HdwTBZKudkEIu9537GgbXOO4Af8ut50W5P6aiaC1gkl3yvALr/AKAdTB1DvJVc5G9HhFTvq3izpeiy+6Nh1n4nDwYFaa7FHPNmmzfM9v8AhXpzdIrairZMy1rG7XDs2nwCicTpqKo1TxRydbo7kdjrXHco5FosKKPIyo6caBUMbIZKcOaX1MTCwPLm2JLnXD7uGpnHeoWr0KqcQqJ5YMhEJZEGucWn0BIS3Vba/eQrPpqLQxy7oaiJ7uptyxx7s4X3RXE3U9bPECLTNZM0HeWDmpAPBhWUotTpF1JONmb4nojV09+ep5GgesG52/Oy7fNQc9spLhcDX4fuvTsOOj1mkdY1qs8pOH0suHTyCOIyNDSH5QHi8jATe2bYSpbkuUEk+GZXiRNLQQ07SRJUAvldc3y2BcLnXvazsBXzB9OK2laGxTuDGgAMdaRoA2AB4Nh2WVr/AIObiFe6N0roiymDmEAOB/muDrg2v6mwhdTE+RmsjuYnRzDqPNu8H9H6lWNVuWlZ1ca5UpKml5qphjzZ4nNlYS3my2RpLspv6txcEbVZMCxWEYnSyc7HkdHUMDs7cpJEZAve19WxZpieDTU7ss8T4z+tpAPY7Y7uKjhTNBuAAerV4jYpcL4IUq5PWIKpnKlygNwykJaQaiW7YWnXY75XD2W3HaSBxtjGHaZVNE3NFO9jW+rfMzsyOu3yUQ2Wqx3Ec8xLicoOUWDGDYxg3XN+8uPFZSWk0hc3SOHR7Q2bEM8z3v6Tic2UyOkJJLnHWN+/ebrv1XJe4A5JgXDc9hZr4XBNvBbzg2FxUFNbU0NaMxHVqDW8QNg4k33qm4nW89K6S1sx2cAAAO+wWEpNHSw4cc9q+JV+TflNqcPqm0de5zoC4MvIcxgJ1Ne1x2xbLi9gNY2EH0UvL3KZQjm4pd4cWHrDgXDwIPzLd+TbSJtVhtK4uvJzLWvBOsuj6Dna9ty2/etIu1Z4s2P05uJakRFYyCIiAIiIAiIgCIupi2JNp4JJn+jGxzj15Rew6zs70BkXLNpBzlSymaejAMz+uR42fCy3zlUnAcIdVVMUDNsjwL+y3a53c0E9y61bWOllfI83fI4ucetxJPdrWn8iej+uWrcP/aj8jI4fS35lv7KMuWaBiDGwwMhjGVoAaANzWAAD7KtYtjUVM1rpSQHOyiwLtdr7lN4tNmlPBurw2+aj56dr25Xta4cHAOHgVvjVRMpu2dWixuCb8uVjjwvZ3ymx8l3lXq3QOlk2NMZ4sOr5XXHhZdL+Ga2D+mqs7R6kl/Czszfsr2VLTVUzZGOY8ZmvaWuB3gixCouIUZp8rKkyBsZ/kVcd7tGwNkIByOtqNxldZSP8T1kH9TSEgbXx3t4jM3zCkKHTmkk1F5jPCQWHzC7fEqk4qReLcSBpNMJWvY1tRDV5ntbkawslIcQCQWHLcDXrAGoq5YvhonglhJtzjHNvwJGo9xsV2aZzHjNGWuHFpBHiFzhqRTSpuyG74M/w7F5I3w1LWky05dFUxtF3WIAeA3fZzWvA3jYtDwnTmnnAySRu6muAd2FjrOBUDjOi/Ov56F/Mz2ALrZmSAbGys323OFiFB12hVTMCJBRXItnDJS9t/WaT6w2jWvPoa2qzXVfc1QzxStLXZXA7WvAseog6iqxjXJVQz3LWGB3tQnKO9hu23YAu1TwZWNbcuytAu7WTYAXPWbXWbcsPKC6CM0NO885I3+cQfQY4fl9TnDbwb72pKGlWmFK9mZlj1Nz1caWjeZ2CTJG4DLzh2F1rkZRr132C+q+q54RhlfhUbb0L3NuXc9TuEhcdYuWi52arG2rtU3yQ6AmFrZ5W2mmHRB2xRnX3OcNZ4Cw4rWMUrGsZkABNth2NG4lcPL12pzkmtMdrfeXur77nSxYnCq5f7GTs09bXWZzgzN/tlvNuvvJbvI6ti/b3gAk6gNqmNJtD6esbeRuWQejMzoyNI2G/rDqPdbas7qq2eGQ0lUQXNGZkuwTMGxx6xY37DfZcum6qPUrw/DPdr9P8rXyOhpxXc5Fr1DMMo7L371deSmuH/T4w1wzxufcA623e5wJHXc+ayTE6w1M9h6A1N7N7u0/4U/o5iRpp43t1NBDXDiwmzgfv2gLrQhscjPk1Ts9TYdV87E1/Ea+0aj5hdlQuij/5JHB58w0/5U0hmEREAREQBERAFm3LVjuSnjpmnXM7O/3IyLA9r7H4CtJXnXlBxv8AFYhM8G7GHm2e7HcXHUXZnd6vBWysnsV6KMucGtF3OIAA3kmwA7SvSuA4W2ioo4h/aj6R9px1uPe4nxWN8k+Cc/iDXkXZAOcPvbIx8xzfAtqxiWzA3ifIf72V5bySKrZWVzEK5kLDJK7K0HWdZ1uNtgFzrK/FDisM35UrH9QIv8u3yXbnpGyNLXtDmnaHAEHuKr9dyeUsmtgdEeLDcfK6/lZemzCixZV9DVUf4dxCn/p6kStGxkn2s/MPMJ/GNVB/V0bgPbjuB+7fqCWTRbw1dGu0dp5vzIWOPG2V3zNsV0sP05pJf7nNnhIMn1a2+an4nhwu0hw4tII8RqVbFFQn5OWNOammkhd25h4gh3mVx81itPsLKlo42LvPK7zKu+VfcqWSUqLlDDDlqqeWF3ZceDg0+F1P4fpLTTflzMJPqk5HfK6x8FKSwNcLOaHDg4AjwKrGkeiWHshkmmbzLGNLnOjOW1uDdbSSbAC2skBRZNH70+0xZh1KZDYyvu2Fh9Z1vSI9htwT3Desm5NtFH11S6tqrvY15d0tfPS3uSeLQdZ4mw4qDwrDJcVrhG0vETSTdxzczED4ZjwG1x4L0No/gkccbWMaGQxNt3DdfeTtJ6zvK+f/ABPrJX6GL2n+i8/fCOl0mFfzJ8L9SSoyIYjIfSfqaOr/AJr8FFSyEkkm5O0rsV9Zzjr7ANTRwCjaiey+bnJZGscPYjx733fx/Y6kVpTlLl/dHHVVFlkPKtjDHvjhaAXsu4u9kPFsnfqJ7uKuulmkbaaF0h1nY0e047B2bz1BUXk50edWVTqqfpMjfm1/3JTrA7G6nH4RvXd/D+n31vseHqcm2k+VWACjoYWvH8+d3OPvtYxrSGs6vTueu/BRcbCSANpIA79SmdMsRM1ZIb3aw823sZqPi7Me9d7k6wbn61riOhD/ADD2j0B81j3FfQLZHMe7Nt0SmdGwRybXG9+BtYA+HirQqth7Lys94Hw1/srSsi4REQBERAEREBBab41+FoJpQbOy5We+/otI7Cb9y83rU+W/GelBTA7Lyv77sZ/5D3hZrhlA6eaOFnpSPawdWYgX7tvctoKkZSe5tXI/gnM0HOkdKodn+Bt2sH+p3xKw4i/NIerV/lSNPA2GFrGCzY2BrR1NAAHkFEkJDdtky4o/AavuVQ1FppRymzZmtN/XvHfsLgB5qcYQRcEEHYRrB7wtrM6PzlX0NX7yr7lUWKIiv0VppvzIWXPrNGR3zNsT3qBl5N+bOakqZYXcCbjxblPjdXbKv1lUWTRRecxam2tjqmjhYu8srvIrlpuUqMOy1MMsDt9xmHgQHeRV2yrjqKRkjcsjWvbweA4eBSxR0MOx+nn/ACpmOPs3s75XWPksU5V9NXYhVNoaS74mPy9H+/Le2rixusDdtPC0nyzS0dIGwU8eWpf0n5HENjYeLb2DnbrWsNe8Ll5I9BTG0VUrbyyD+U07WMcPT6nOHg3tK5/XdXHp8d8vsvLPT0+F5JUWzk+0JFJA2JtjI6zpnjeeA/S29h3neVasTqxYRM9Bu3rI/wCeK5ah4gjyNPTd6R4Dq/51qHkfYL5DPOULhdzl7T8f2/X5HaxxTqX9K4+v0PxNLZQmIVtgda7FdV2Wa8oOkuRnMsPSeOl+lv8Ak7Oy69PSdM21FFcuSk5MgccrZMSrmQw625srOH6pD1WF+wLWqeljoKLKz0YYyb73EAkuPW533Va5LdFeYh/ESD+ZMOiD6ke0d7tR7AOtSXKJXZKTINsrw3ub0j9mjvX1WOCilFHGnJybbMzALna9p1k/crWeTDD8lM+S35j7D3Yxb/UXeCy+CKw6z/yy3PAaDmaWKPe1gv7x1u+olbz2RlHksuA09yX8NQ79vl91Nrp4TDlib16/H/ay7iyNAiIgCIiAIigNPMY/DYfPIDZxZkZ70nQBHZe/ciBhWmWMfiq6eUG7S8tZ7jOg3xAv3qy8jWDc7WumI6MDLj35Ltb9POeSoC3jkjwfmcOa8jpTuMh930Wd2Vt/iW8tkZR3ZbMQf0bcf2UflXaqnXd2alWItPKMyOjdLkc1xac7XNBLTY2ds2jfZIrYS5ObENDqSe5fC0E+sz+W7tu21++6g38nD4jmo6qSI+y69u8st5gq6U1QyRuaNzXt4sIcPELmyq1kUUT8bi1N+ZEyqaN7LZvos7xaVz0nKbBmy1EcsDt9xmA8LO+lXXKuGrw+OUZZWMkHB7Q77hLFHVw7G4J/yZmP6g4ZvlPSHgu/lVWxDkypJNbA+F24xuuB8L7+Vl0f4XxKm/pqsStGxkv2s/MPAhRsC8ZVX9OdL48NpHTPs556MTP/AFHkah7o2k8OshQx05rKb+tonBo2yR3A7fWb9QWR6R4xLj2LNZGXNivkiB/txN1vkcBqzGxce4X1BZ5ZrHFylwXgtTpHY5P9FpcWrX1VTeRgkzPv/dk2hnDIBYncBYb9XoWOBtNHmNi86h/gdXFdXRDDKemp2QQC2RtrHad5PXckkniVw4pV55Db0W6h+57/APC+Y6rqIqP8Tdye0F2j7/8APn4I6uLG2/T4Xf3/APDqSykkuJuTrKjK2qsuesqLBVnFMQtdcrpsTb1yPbOXZEfpFjjYo3PcdQHidwHaqHobgTsRrTLMLxsIfJwPsxDtt4ArraSYk+rqGwRXd0g0Aes8m3gNnitf0Y0fbR0zIW2JGt7vbefSPZuHUAvq+kw+nHU+WcnqMmp0uESoCz3lBqc9Sxm6Jlz7zzf/AEhq0mjpTI8MbtO/gN5PYsix6sEtVM9voukdl90GzfpAXQgtzxyex+9GqDnquFm4vBd7rOk7yaVtsUeZwHEgeKzXkwoM00sp9RgaO151+TT4rVsFhvLf2QT+w+6Te4hwWFrbCy+oioXCIiAIiIAso5cMY/IpgeMrx4sZ/wCTyWrrzhp3i/4nEJ5AbtD8jPdj6AI7SC74leC3KyexE4dQummjiZ6Uj2sHa4gX7r37l6ep6dsUTWNFmxsDWjgGgADwAWJ8j2Ec7X86R0YGF3xPuxvkXn4VttS7VbirT3dER4s6dlHYjo3TT/mwscfatld8zbO8135apjXBrnsa53ohzmtLrbcoJue5c1lNkFHqeS6Nrs9LPLA7drzDxBa7zK4+Zxim2Ojq2DjYu88rr95V8svtlOoiiiw8pojdlrKaWB3EC48HBp8LqxYbpXST2Ec7CT6rjkd8r7E9ylpYGvble0OadzgHDwOpV3EuTmimv/K5s8Yjk+nW3yS0TTLHZfbKi/wHWU2uirXW3Ry3A7PWb9IXFU6YYjRML62la+Jgu6WPVYDeS3M0d4CivAs6vLhpl+Fovw0brTVQINtrYhqefi9AdWfgqxyW8mrH0f4mcyxyzG8LopHRPjYNQcLajmOuzgRYN4qq0nOY/jRfL0Y3HM4X/Lhj1NjafaIsNW9xPFehoog1oa0ABoAAGoAAWAA4ALxZ5dj0Y49ymfjqihlbHVv5yF7ssVUBkIcdkdS0amuOwPGo77a7TU0uUKJ04xuN8L6Vtn5xlkO0NHsg+1cDXutx2VrA9Iz+GdHO/p0xyOe42zMteOQk8W6j1tK+d6voYuSnDZd1/tHUw5ZJVL4ExidftWa6X6U5bxxm7zqJHqf/AK+y4tJdN3Su5qlubm2cA3cTqtGNvft4Ke0J5NMhE9YA5+1sR1hu+8nE/p2cb7B1Ol6Oqc/keXN1HaPzPvJZoiWD8XM2znC0IcNYaRrk7xqHVfiFoyKY0cwvnH53DoMPi7cO7b4LqnhOPFj+CwuonOqR0Za3i0yWYwdt3Ans6lgi2LlvxTLBBADrkeXu92MWHi54PwrIIoi5wa3a4gDtJsPMraC2Mpcmq8ntDzdE1x2yuc/u9Fvk2/etCwCGzHO4m3cP9yVXKSmEcbIxsY1rR8IA/ZXCihyxtHAa+06z5rJu2aI50RFBIREQBERAQ+l+MfhaGea9nNYQ333dFn1OC81LXeW/GLRQ0wOt7jI7sZ0Wg9rnE/AsmpaZ0j2sYLue4NaOtxAHmQtoLYyk9zbeRzCOaoDKR0p3l3ws6DfMPPxK5zG5XzDaFsEEcTfRjY1g7GgD9ksqXbsv2ogtItDqetymYOzNFmuY6xAJvaxBBF+IVe/gWtpv6KtdYbI5bgdnrN+kK/WX2ytqaIooH8U4nTf1VHzrRtfD9yWZm+ICkMN5T6OTU9zoXbxI3UPiZceNlcAF0MR0ep6j86GN54lozfMOkPFLRFM5qOtjlbmieyQcWODh5FdiypVZyUQZs9NLLTv3WOcDzDvqXB+Axml/Lljq2Dc+xd9eV31FKXZkl9ssI5ddPudk/wCnU5u1jgZy3XmkB6MQttDTrP6rD1dcxpnyyz00D4HUxgq3t6DiTZgOoyBrhe+o5dZF+yxzPRHBbn8TNxJZmO075HE+XjwUKLk6DaSsm9G8G/DwgEdN2t/Udze773VjGNTc3zfOvycL+V9tuq9lV8Q0vgj1NPOO4M2d7tnhdQjMSra9xZTRuDd/N6re/IdniFtk9Nx0MzhrUtSLDi2kkNPcE5n+w3We87G/fqVMrKqarkL7ZWGzSRfKMtyMx9ZwzHr1q+6PckrGWfVu5w7ebYSG/E7a7ut2lX6GkY1gY1jWsAsGgANA4Zdi8OPEonryZXMp2g2E0MFjHIJKg+s8ZXdYja7YOy5PFXhqj4tGIHSteyEc4DcZARrG/K3UfBXHDdFibGbUPZG09p3dy1ddjJEXh2FvmdZuoDa47B/k9SutJStjYGN2AePEnrX7hhDGhrQABsAX5qqgRsc9xs1jS4ngGgk+QUEmEcrOKc9iT2g3bC1sY7QM7vqeR8KjdBqHna6PhHeQ/ANX1Fqh66sM0r5XelI9zz2vcXH7q9cl1B0ZpjvIjHd0nfdvgt3tEyW7NBooc0jR16+waz5BWtQWAw3eXcBbvP8AsFOrA1CIiAIiIAiKL0nxf8LRzT72MJb1uOpg73FqAwzlHxj8RiUzgbtjPNN7I7g27X5z3ruck2D8/iLXEXbA0yH3vRYPF1/hVNJvrOs7zx61tfIxg3N0b5yOlO/V7kV2j6uc8lvLaJkt2X+U6lBaT6RCiibIYpJQXZTk9QWJzOJ2bLfupx+1fFki7KrhnKRQzW/m80eEoyfVrb5qywTNe3Mxwc072kOHiNSjcT0QpKjXLAwk+s0ZHfMyxVam5KhG7PR1U0DuF7jxaWnxurflZG5e7L7ZUDnMapdojrGDhYut3ZHX7nLlpuVaNrslXTzU7t+rMPAhrvIppfYWi9WXQx/FhS0s1Q5pcIY3PLRtdlF7X3du5ceGaUUtR+TPG4+zfK75HWd5KUc24sRqO471Vljx3X1NXidXJLkfPNI65bGxz7DYGta0GzQLAdQVij5MsRmIFSRCLDVI/MWi2q0bL5dW45V6cpKCOJmSJjY28I2tYNe+wFlxRYLCDfIHHeXdIk8dagHn4cj4bYsmEjhue3KCerKT4G6n6UYlTMDXUWeNuwwsygDqEYsPlC21kQGwAdgA+y/VlKYox7DdLIJHZZSYDv5wFwHyAkd4CvODYTTTDMyds3/xubbvsSR5KbxHBIJxaaJknvNBI7DtHcqtX8k1K45oHyQP3FrswHc7peDgp/KyNy40tIyMWY0NHUNvad6511MKojDDHG6R0pY0Avf6Trbz/wAK7aoWCqXKninM4ZLY2dLaIfGel9Aerasi5cMUvJT04PotdK7tccjPJr/FWirZEuDL1seh9BzVFC3e5uc9snS+xA7lkuF0RmnjiHrva3uJ1nwuVubGbAOwDyAV8j7FIFhwSG0V/aJP7D7KQX4hjytDeAA8F+1kaBERAEREAWY8tuNZYYaZp1yO5x/us1NB7XEn4Fpy878o+KmfEpydkbuaaOAiu0+Ls571eCtlZPYrtPA572sYLue4NaOJcQAPEhensHw1tPTxQt2RsawdeUAE95ue9YjyTYLz+IteRdsDTIfe9Fg8SXfAt6U5H2Igj5lXzKv0izLn4si/aKQfmy4qmkZI3LIxr28HgOHgdS5rJZCCpYnyX0M2sRmI8YnWHyuu3wCiv4IxCl/o64uaNkct7dgBzN8gtCRW1sjSjPf40xGl/rKEvaNr4r+JLczf9KlMM5UaGXU57oTwlbYfM27fEhW6yjMT0Xpaj86CN59q2V3zts7zS4vlCmd2lrGStzRva9vFjg4eIXMqJVck0TXZ6Seanfuscw8QWu+org5jG6T0XR1bBuNi7zyuv3uSk+GLfg0Ky+qgQ8q3NkNraWWB3EAkdtnhpt2XVxwfGoqqISwPzsuRexBBG0EEAg6wocWuSU0zvIiKpIXnPlAxT8RiVQ8G7Wv5tvZF0NXaQ49633H8TFPSzTH+3G5w6yAco7zYd68wlxJudZO08TvK1xruUmWvk3oM9WXnZEwn4ndEeRd4LXMKhzSt6tfh/vZUXkzoMtM+Q7ZH6vdj1D6i9aRo/D6TuwD7n9lWbtkx4JhERULBERAEREAXmPST+tqb7fxEv/2OXpxed+UjCzBic4OyR3OtPES9I/VnHctMfJSZb+Qq16vjaH/yrWV530C0w/6fUF7ml8cjcr2ttfUbhzb6iRr1HiVrWHcquHy7ZjEeErXM+oXb5pNOxFqi3IutR4lFMLxSMkHFjmvH0ldlZlwiIgCIiAIiIAiIgCIiA45oGvaWvaHNO0OAIPaCvxR0McTckTGxtuTlY0NFztNhqXOiAIiICg8s2Kc3QNiB1zyAH3Y+mfMMHesQV/5Z8U5yuZEDqhjF/el6R+kRqqaLUHPVkLN2cOd2M6Z/0271vHaJlLdmt4JQ8zTRR+wxoPba7vqJVzwuHLE3rF/HX9rKuQx5nAcSB4q2gLA1PqIiAIiIAiIgCqmn+gzcQiBaQyeO+Rx2EHax9tdjtvuPaQbWilOhyeYsY0fnpX5aiJ0Z3Ejon3Xjou7io9eqaiAPaWuFw4WIOvaqBimhdM5xEkDAeLAYyeu7LXWiyeTPQYtHIWm7SWniCQfEa1YMO5Qa+H0Kl5HCS0o+sE+BVorOTCF35UsjOp1pB+x81B1nJrUt9B0cg6iWHwdq81bVFkU0TeHct07bCeCOQcWF0R88w+ytGHcstFJYSCWE/qbnb4xknyWP1uj1RF+ZDI0ccpcPmbcKOTSmNTR6Zw3SqkqLczURPJ9UPAd8ps7yUqvKJUnh2k1VB+TUSsHAPJb8pu3yVXjJ1nptFhmHcsddH+ZzUw/U3I7xYQPJWjDuXCF2qeCRnWwtkHnlP3VXBltSNLRVvDuUWgmtlqWNJ3SXiPZ0wB4FWGKZrhdpDgdhBBB7wq0WP2iIoAREQBfCV9Ve0/xkU2HzvvZzmGNnW6QZRbsBLvhKIGB6RYn+Iq5pt0kjiPdvZg+UNVn5L6G8ssp9RoYO15ufJo8VR1rWgFDzdCwnbIXSHsPRb9LQe9bz2RlHdlzwSG8t/ZBPjqH7qwqLwGGzC72j5D/e6lFgahERAEREAREQBERAFw1FK14s4X+47CuZEBEyaPj1XEdov/hdWTA5Bssew2+6sCICqyUT27WuHdfzCjKzBoZfzYo39bmi/jtV9XHJA13pNB7QCgMprOTmlf6OeM/pdceD7/dQdZyXSD8qZrup4LD4jMFtEmDRndbsJ/ddWTR/2X+I/cKykyulGCVmhdXHthc4cY7SeTTfyUPLEWmzgWng4EHwK9EyYJINgB7D/my6NZhtxaWPMP1tzDzFlZZCNBgS56OvkiN4pHxnixzmH6SFq9ZoNRyf2sh4xks8h0fJQVZyWt/tTkdUjQ76m2+yvrRXSyJw7lRxCK387nAN0rWv+oWd5q0Ydy5O2T0wP6on2+l4/wC5VGs5PKtnotbIP0OF/B1ioOrwyWL82N7PeaQPEiyVFi2jcsO5WqCX0pHRHhKwj6m5m+asdJj1PKLxzxP92Rh+xXmBCFHponWz01ielFLTtLpp4223ZgXHsaLuPcFiGn+m5xCYZQWwR35tp2uJ2yO6zsA3DtKqgC7OH4dJO8MiaXOO4bhxcdgHWVKiluQ5WcuC4S6pnZEz1jrPstHpOPYPOy2ungDGNY0Wa1oaBwDRYeQUPorow2jj3OldbO7/ALW/pHnt4AWvCKLO/MfRb5ncFnKVl4qico4csbW8Br7d/muZEVCwREQBERAEREAREQBERAEREAREQBERAEREBxS0jHek0HuC6smCRnYCOw/5uu+iAhZNHz6r/EfuF1ZcGkHqhw6iD5FWREBn2IaI07/zadoPENLD4tsoaXk3pDs5xvY+/wDqBWtLgkoWO2sHhbzCm2RSMsg5OKRpuRI/qc+w+kBWGhw+OFuWJjWN4NFr9ZO0nrKtTsEj4Ed5XLDhkbdjRfidf3RtsUiFocLdJrPRbx49isMMIa0NaLAL9ooJCIiAIiIAiIgCIiAIiIAiIgCIiAIiIAiIgCIiAIiIAiIgCIiAIiIAiIgCIiAIiIAiIgCIiA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6" name="Picture 6" descr="https://encrypted-tbn2.gstatic.com/images?q=tbn:ANd9GcQjSY1gB34u6h9-gRjtkWyumzBRcW6CFRsAEPgT78JwL7e0AZSan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13" r="15352"/>
          <a:stretch/>
        </p:blipFill>
        <p:spPr bwMode="auto">
          <a:xfrm>
            <a:off x="20666753" y="9282163"/>
            <a:ext cx="561509" cy="62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6" descr="https://encrypted-tbn2.gstatic.com/images?q=tbn:ANd9GcQjSY1gB34u6h9-gRjtkWyumzBRcW6CFRsAEPgT78JwL7e0AZSan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13" r="15352"/>
          <a:stretch/>
        </p:blipFill>
        <p:spPr bwMode="auto">
          <a:xfrm>
            <a:off x="17339328" y="9282163"/>
            <a:ext cx="561509" cy="62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https://encrypted-tbn2.gstatic.com/images?q=tbn:ANd9GcQjSY1gB34u6h9-gRjtkWyumzBRcW6CFRsAEPgT78JwL7e0AZSan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13" r="15352"/>
          <a:stretch/>
        </p:blipFill>
        <p:spPr bwMode="auto">
          <a:xfrm>
            <a:off x="14003424" y="9282163"/>
            <a:ext cx="561509" cy="62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6" descr="https://encrypted-tbn2.gstatic.com/images?q=tbn:ANd9GcQjSY1gB34u6h9-gRjtkWyumzBRcW6CFRsAEPgT78JwL7e0AZSan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13" r="15352"/>
          <a:stretch/>
        </p:blipFill>
        <p:spPr bwMode="auto">
          <a:xfrm>
            <a:off x="6902437" y="9282163"/>
            <a:ext cx="561509" cy="62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6" descr="https://encrypted-tbn2.gstatic.com/images?q=tbn:ANd9GcQjSY1gB34u6h9-gRjtkWyumzBRcW6CFRsAEPgT78JwL7e0AZSan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13" r="15352"/>
          <a:stretch/>
        </p:blipFill>
        <p:spPr bwMode="auto">
          <a:xfrm>
            <a:off x="6321195" y="9282163"/>
            <a:ext cx="561509" cy="62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6" descr="https://encrypted-tbn2.gstatic.com/images?q=tbn:ANd9GcQjSY1gB34u6h9-gRjtkWyumzBRcW6CFRsAEPgT78JwL7e0AZSan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13" r="15352"/>
          <a:stretch/>
        </p:blipFill>
        <p:spPr bwMode="auto">
          <a:xfrm>
            <a:off x="7483679" y="9282163"/>
            <a:ext cx="561509" cy="62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6" descr="https://encrypted-tbn2.gstatic.com/images?q=tbn:ANd9GcQjSY1gB34u6h9-gRjtkWyumzBRcW6CFRsAEPgT78JwL7e0AZSan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13" r="15352"/>
          <a:stretch/>
        </p:blipFill>
        <p:spPr bwMode="auto">
          <a:xfrm>
            <a:off x="8064921" y="9282163"/>
            <a:ext cx="561509" cy="62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6" descr="https://encrypted-tbn2.gstatic.com/images?q=tbn:ANd9GcQjSY1gB34u6h9-gRjtkWyumzBRcW6CFRsAEPgT78JwL7e0AZSan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13" r="15352"/>
          <a:stretch/>
        </p:blipFill>
        <p:spPr bwMode="auto">
          <a:xfrm>
            <a:off x="8646162" y="9282163"/>
            <a:ext cx="561509" cy="62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6" descr="https://encrypted-tbn2.gstatic.com/images?q=tbn:ANd9GcQjSY1gB34u6h9-gRjtkWyumzBRcW6CFRsAEPgT78JwL7e0AZSan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13" r="15352"/>
          <a:stretch/>
        </p:blipFill>
        <p:spPr bwMode="auto">
          <a:xfrm>
            <a:off x="10063668" y="9282163"/>
            <a:ext cx="561509" cy="62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6" descr="https://encrypted-tbn2.gstatic.com/images?q=tbn:ANd9GcQjSY1gB34u6h9-gRjtkWyumzBRcW6CFRsAEPgT78JwL7e0AZSan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13" r="15352"/>
          <a:stretch/>
        </p:blipFill>
        <p:spPr bwMode="auto">
          <a:xfrm>
            <a:off x="10644910" y="9282163"/>
            <a:ext cx="561509" cy="62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6" descr="https://encrypted-tbn2.gstatic.com/images?q=tbn:ANd9GcQjSY1gB34u6h9-gRjtkWyumzBRcW6CFRsAEPgT78JwL7e0AZSan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13" r="15352"/>
          <a:stretch/>
        </p:blipFill>
        <p:spPr bwMode="auto">
          <a:xfrm>
            <a:off x="11226151" y="9282163"/>
            <a:ext cx="561509" cy="62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6321195" y="11420822"/>
            <a:ext cx="3833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cap="all" dirty="0" smtClean="0"/>
              <a:t>Управляемость</a:t>
            </a:r>
            <a:endParaRPr lang="en-US" sz="3200" cap="all" dirty="0"/>
          </a:p>
        </p:txBody>
      </p:sp>
      <p:sp>
        <p:nvSpPr>
          <p:cNvPr id="118" name="TextBox 117"/>
          <p:cNvSpPr txBox="1"/>
          <p:nvPr/>
        </p:nvSpPr>
        <p:spPr>
          <a:xfrm>
            <a:off x="19775536" y="11420822"/>
            <a:ext cx="2327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cap="all" dirty="0" smtClean="0"/>
              <a:t>ГИБКОСТЬ</a:t>
            </a:r>
            <a:endParaRPr lang="en-US" sz="3200" cap="all" dirty="0"/>
          </a:p>
        </p:txBody>
      </p:sp>
      <p:pic>
        <p:nvPicPr>
          <p:cNvPr id="125" name="Picture 12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93685" y="6100027"/>
            <a:ext cx="673270" cy="673270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41327" y="6100027"/>
            <a:ext cx="673270" cy="673270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29416" y="6100027"/>
            <a:ext cx="673270" cy="673270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7505" y="6100027"/>
            <a:ext cx="673270" cy="673270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05594" y="6100027"/>
            <a:ext cx="673270" cy="673270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87660" y="6100027"/>
            <a:ext cx="673270" cy="673270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35302" y="6100027"/>
            <a:ext cx="673270" cy="673270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23391" y="6100027"/>
            <a:ext cx="673270" cy="673270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11480" y="6100027"/>
            <a:ext cx="673270" cy="673270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99569" y="6100027"/>
            <a:ext cx="673270" cy="673270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41026" y="6100027"/>
            <a:ext cx="673270" cy="673270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76757" y="6100027"/>
            <a:ext cx="673270" cy="673270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64846" y="6100027"/>
            <a:ext cx="673270" cy="673270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52935" y="6100027"/>
            <a:ext cx="673270" cy="673270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171516" y="6100027"/>
            <a:ext cx="673270" cy="673270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407247" y="6100027"/>
            <a:ext cx="673270" cy="673270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95336" y="6100027"/>
            <a:ext cx="673270" cy="673270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83425" y="6100027"/>
            <a:ext cx="673270" cy="673270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79718" y="6100027"/>
            <a:ext cx="673270" cy="673270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15449" y="6100027"/>
            <a:ext cx="673270" cy="673270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303538" y="6100027"/>
            <a:ext cx="673270" cy="67327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91627" y="6100027"/>
            <a:ext cx="673270" cy="6732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94162" y="3183254"/>
            <a:ext cx="122331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879731" y="3183254"/>
            <a:ext cx="1230930" cy="10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318304" y="3183254"/>
            <a:ext cx="1262400" cy="108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4221" y="3174767"/>
            <a:ext cx="1163550" cy="1080000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819748" y="3404979"/>
            <a:ext cx="719693" cy="668015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64379" y="3143413"/>
            <a:ext cx="1342605" cy="114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006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432" y="1411710"/>
            <a:ext cx="21890432" cy="1584176"/>
          </a:xfrm>
        </p:spPr>
        <p:txBody>
          <a:bodyPr>
            <a:normAutofit/>
          </a:bodyPr>
          <a:lstStyle/>
          <a:p>
            <a:r>
              <a:rPr lang="ru-RU" sz="8800" dirty="0" smtClean="0"/>
              <a:t>ТОП-5 </a:t>
            </a:r>
            <a:r>
              <a:rPr lang="ru-RU" dirty="0"/>
              <a:t>ВЫГОД </a:t>
            </a:r>
            <a:r>
              <a:rPr lang="ru-RU" dirty="0" smtClean="0"/>
              <a:t>ОБЛАЧНОГО дата-центра</a:t>
            </a:r>
            <a:endParaRPr lang="en-US" sz="88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4846114"/>
              </p:ext>
            </p:extLst>
          </p:nvPr>
        </p:nvGraphicFramePr>
        <p:xfrm>
          <a:off x="1125464" y="3008462"/>
          <a:ext cx="10657184" cy="9060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Donut 8"/>
          <p:cNvSpPr/>
          <p:nvPr/>
        </p:nvSpPr>
        <p:spPr bwMode="auto">
          <a:xfrm>
            <a:off x="13034557" y="3325744"/>
            <a:ext cx="8812896" cy="8812896"/>
          </a:xfrm>
          <a:prstGeom prst="donut">
            <a:avLst>
              <a:gd name="adj" fmla="val 7455"/>
            </a:avLst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77821" tIns="88911" rIns="177821" bIns="88911" numCol="1" rtlCol="0" anchor="t" anchorCtr="0" compatLnSpc="1">
            <a:prstTxWarp prst="textNoShape">
              <a:avLst/>
            </a:prstTxWarp>
          </a:bodyPr>
          <a:lstStyle/>
          <a:p>
            <a:pPr defTabSz="1778234" eaLnBrk="1" hangingPunct="1"/>
            <a:endParaRPr lang="en-US" sz="6223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4042669" y="3027909"/>
            <a:ext cx="2276675" cy="2367884"/>
          </a:xfrm>
          <a:prstGeom prst="ellipse">
            <a:avLst/>
          </a:prstGeom>
          <a:gradFill flip="none" rotWithShape="1">
            <a:gsLst>
              <a:gs pos="0">
                <a:srgbClr val="FDC22F">
                  <a:shade val="30000"/>
                  <a:satMod val="115000"/>
                </a:srgbClr>
              </a:gs>
              <a:gs pos="50000">
                <a:srgbClr val="FDC22F">
                  <a:shade val="67500"/>
                  <a:satMod val="115000"/>
                </a:srgbClr>
              </a:gs>
              <a:gs pos="100000">
                <a:srgbClr val="FDC22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77821" tIns="88911" rIns="177821" bIns="88911" numCol="1" rtlCol="0" anchor="t" anchorCtr="0" compatLnSpc="1">
            <a:prstTxWarp prst="textNoShape">
              <a:avLst/>
            </a:prstTxWarp>
          </a:bodyPr>
          <a:lstStyle/>
          <a:p>
            <a:pPr defTabSz="1778234" eaLnBrk="1" hangingPunct="1"/>
            <a:endParaRPr lang="en-US" sz="2334" dirty="0">
              <a:solidFill>
                <a:schemeClr val="bg1"/>
              </a:solidFill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18534746" y="3099917"/>
            <a:ext cx="2276675" cy="2367884"/>
          </a:xfrm>
          <a:prstGeom prst="ellipse">
            <a:avLst/>
          </a:prstGeom>
          <a:gradFill flip="none" rotWithShape="1">
            <a:gsLst>
              <a:gs pos="0">
                <a:srgbClr val="FDC22F">
                  <a:shade val="30000"/>
                  <a:satMod val="115000"/>
                </a:srgbClr>
              </a:gs>
              <a:gs pos="50000">
                <a:srgbClr val="FDC22F">
                  <a:shade val="67500"/>
                  <a:satMod val="115000"/>
                </a:srgbClr>
              </a:gs>
              <a:gs pos="100000">
                <a:srgbClr val="FDC22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77821" tIns="88911" rIns="177821" bIns="88911" numCol="1" rtlCol="0" anchor="t" anchorCtr="0" compatLnSpc="1">
            <a:prstTxWarp prst="textNoShape">
              <a:avLst/>
            </a:prstTxWarp>
          </a:bodyPr>
          <a:lstStyle/>
          <a:p>
            <a:pPr defTabSz="1778234" eaLnBrk="1" hangingPunct="1"/>
            <a:endParaRPr lang="en-US" sz="2334">
              <a:solidFill>
                <a:schemeClr val="bg1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12243516" y="5904261"/>
            <a:ext cx="2276675" cy="2367884"/>
          </a:xfrm>
          <a:prstGeom prst="ellipse">
            <a:avLst/>
          </a:prstGeom>
          <a:gradFill flip="none" rotWithShape="1">
            <a:gsLst>
              <a:gs pos="0">
                <a:srgbClr val="74B230">
                  <a:shade val="30000"/>
                  <a:satMod val="115000"/>
                </a:srgbClr>
              </a:gs>
              <a:gs pos="50000">
                <a:srgbClr val="74B230">
                  <a:shade val="67500"/>
                  <a:satMod val="115000"/>
                </a:srgbClr>
              </a:gs>
              <a:gs pos="100000">
                <a:srgbClr val="74B230">
                  <a:shade val="100000"/>
                  <a:satMod val="115000"/>
                </a:srgbClr>
              </a:gs>
            </a:gsLst>
            <a:lin ang="135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77821" tIns="88911" rIns="177821" bIns="88911" numCol="1" rtlCol="0" anchor="t" anchorCtr="0" compatLnSpc="1">
            <a:prstTxWarp prst="textNoShape">
              <a:avLst/>
            </a:prstTxWarp>
          </a:bodyPr>
          <a:lstStyle/>
          <a:p>
            <a:pPr defTabSz="1778234" eaLnBrk="1" hangingPunct="1"/>
            <a:endParaRPr lang="en-US" sz="6223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3030916" y="9120886"/>
            <a:ext cx="2276675" cy="2367884"/>
          </a:xfrm>
          <a:prstGeom prst="ellipse">
            <a:avLst/>
          </a:prstGeom>
          <a:gradFill flip="none" rotWithShape="1">
            <a:gsLst>
              <a:gs pos="0">
                <a:srgbClr val="74B230">
                  <a:shade val="30000"/>
                  <a:satMod val="115000"/>
                </a:srgbClr>
              </a:gs>
              <a:gs pos="50000">
                <a:srgbClr val="74B230">
                  <a:shade val="67500"/>
                  <a:satMod val="115000"/>
                </a:srgbClr>
              </a:gs>
              <a:gs pos="100000">
                <a:srgbClr val="74B230">
                  <a:shade val="100000"/>
                  <a:satMod val="115000"/>
                </a:srgbClr>
              </a:gs>
            </a:gsLst>
            <a:lin ang="135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77821" tIns="88911" rIns="177821" bIns="88911" numCol="1" rtlCol="0" anchor="t" anchorCtr="0" compatLnSpc="1">
            <a:prstTxWarp prst="textNoShape">
              <a:avLst/>
            </a:prstTxWarp>
          </a:bodyPr>
          <a:lstStyle/>
          <a:p>
            <a:pPr defTabSz="1778234" eaLnBrk="1" hangingPunct="1"/>
            <a:endParaRPr lang="en-US" sz="6223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16307201" y="10506424"/>
            <a:ext cx="2276675" cy="2367884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77821" tIns="88911" rIns="177821" bIns="88911" numCol="1" rtlCol="0" anchor="t" anchorCtr="0" compatLnSpc="1">
            <a:prstTxWarp prst="textNoShape">
              <a:avLst/>
            </a:prstTxWarp>
          </a:bodyPr>
          <a:lstStyle/>
          <a:p>
            <a:pPr defTabSz="1778234" eaLnBrk="1" hangingPunct="1"/>
            <a:endParaRPr lang="en-US" sz="6223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20442681" y="5904261"/>
            <a:ext cx="2276675" cy="2367884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77821" tIns="88911" rIns="177821" bIns="88911" numCol="1" rtlCol="0" anchor="t" anchorCtr="0" compatLnSpc="1">
            <a:prstTxWarp prst="textNoShape">
              <a:avLst/>
            </a:prstTxWarp>
          </a:bodyPr>
          <a:lstStyle/>
          <a:p>
            <a:pPr defTabSz="1778234" eaLnBrk="1" hangingPunct="1"/>
            <a:endParaRPr lang="en-US" sz="6223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9705769" y="9137020"/>
            <a:ext cx="2276675" cy="2367884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77821" tIns="88911" rIns="177821" bIns="88911" numCol="1" rtlCol="0" anchor="t" anchorCtr="0" compatLnSpc="1">
            <a:prstTxWarp prst="textNoShape">
              <a:avLst/>
            </a:prstTxWarp>
          </a:bodyPr>
          <a:lstStyle/>
          <a:p>
            <a:pPr defTabSz="1778234" eaLnBrk="1" hangingPunct="1"/>
            <a:endParaRPr lang="en-US" sz="6223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044521" y="3809734"/>
            <a:ext cx="2298582" cy="810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34" dirty="0" smtClean="0">
                <a:solidFill>
                  <a:schemeClr val="bg1"/>
                </a:solidFill>
              </a:rPr>
              <a:t>Оплата за услуги</a:t>
            </a:r>
            <a:endParaRPr lang="en-US" sz="2334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480820" y="4033211"/>
            <a:ext cx="2298582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34" dirty="0" smtClean="0">
                <a:solidFill>
                  <a:schemeClr val="bg1"/>
                </a:solidFill>
              </a:rPr>
              <a:t>Эластичность</a:t>
            </a:r>
            <a:endParaRPr lang="en-US" sz="2334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420774" y="6682836"/>
            <a:ext cx="2298582" cy="810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34" dirty="0" err="1" smtClean="0">
                <a:solidFill>
                  <a:schemeClr val="bg1"/>
                </a:solidFill>
              </a:rPr>
              <a:t>Виртуали-зация</a:t>
            </a:r>
            <a:endParaRPr lang="en-US" sz="2334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694816" y="9915595"/>
            <a:ext cx="2298582" cy="810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34" dirty="0" err="1" smtClean="0">
                <a:solidFill>
                  <a:schemeClr val="bg1"/>
                </a:solidFill>
              </a:rPr>
              <a:t>Автомати-зация</a:t>
            </a:r>
            <a:endParaRPr lang="en-US" sz="2334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356626" y="11281922"/>
            <a:ext cx="2298582" cy="810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34" dirty="0" err="1" smtClean="0">
                <a:solidFill>
                  <a:schemeClr val="bg1"/>
                </a:solidFill>
              </a:rPr>
              <a:t>Самообслу-живание</a:t>
            </a:r>
            <a:endParaRPr lang="en-US" sz="2334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057713" y="9866080"/>
            <a:ext cx="2298582" cy="810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34" dirty="0" smtClean="0">
                <a:solidFill>
                  <a:schemeClr val="bg1"/>
                </a:solidFill>
              </a:rPr>
              <a:t>Лицензирование 3-х сторон</a:t>
            </a:r>
            <a:endParaRPr lang="en-US" sz="2334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232563" y="6753678"/>
            <a:ext cx="2298582" cy="810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34" dirty="0" smtClean="0">
                <a:solidFill>
                  <a:schemeClr val="bg1"/>
                </a:solidFill>
              </a:rPr>
              <a:t>Управляемые услуги</a:t>
            </a:r>
            <a:endParaRPr lang="en-US" sz="2334" dirty="0">
              <a:solidFill>
                <a:schemeClr val="bg1"/>
              </a:solidFill>
            </a:endParaRPr>
          </a:p>
        </p:txBody>
      </p:sp>
      <p:pic>
        <p:nvPicPr>
          <p:cNvPr id="29" name="Picture 4" descr="http://telesolin.net/wp-content/uploads/2012/06/Cloud_computing-Telesoli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3771" y="5705410"/>
            <a:ext cx="4741898" cy="331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39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Современный ЦОД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Требования к современному коммерческому ЦОД</a:t>
            </a:r>
            <a:endParaRPr lang="en-US" dirty="0" smtClean="0"/>
          </a:p>
          <a:p>
            <a:pPr lvl="1"/>
            <a:r>
              <a:rPr lang="ru-RU" dirty="0" smtClean="0"/>
              <a:t>Надежная инженерная инфраструктура (</a:t>
            </a:r>
            <a:r>
              <a:rPr lang="en-US" dirty="0" smtClean="0"/>
              <a:t>Uptime Institute, TIA-942, </a:t>
            </a:r>
            <a:r>
              <a:rPr lang="ru-RU" dirty="0" smtClean="0"/>
              <a:t>НБУ</a:t>
            </a:r>
            <a:r>
              <a:rPr lang="en-US" dirty="0" smtClean="0"/>
              <a:t>)</a:t>
            </a:r>
            <a:endParaRPr lang="ru-RU" dirty="0" smtClean="0"/>
          </a:p>
          <a:p>
            <a:pPr lvl="1"/>
            <a:r>
              <a:rPr lang="ru-RU" dirty="0" smtClean="0"/>
              <a:t>Служба технической эксплуатации  и поддержка в режиме 24х7</a:t>
            </a:r>
          </a:p>
          <a:p>
            <a:pPr lvl="1"/>
            <a:r>
              <a:rPr lang="ru-RU" dirty="0" smtClean="0"/>
              <a:t>Развитая телекоммуникационная инфраструктура</a:t>
            </a:r>
          </a:p>
          <a:p>
            <a:pPr lvl="1"/>
            <a:r>
              <a:rPr lang="ru-RU" dirty="0" smtClean="0"/>
              <a:t>Аренда облачных ресурсов</a:t>
            </a:r>
            <a:endParaRPr lang="en-US" dirty="0" smtClean="0"/>
          </a:p>
          <a:p>
            <a:pPr lvl="1"/>
            <a:r>
              <a:rPr lang="ru-RU" dirty="0" smtClean="0"/>
              <a:t>Возможность аутсорсинга ИТ-процессов</a:t>
            </a:r>
          </a:p>
          <a:p>
            <a:pPr lvl="1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Перечень услуг</a:t>
            </a: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Аренда машинного зала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Аренда отдельного шкафа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Аренда каналов</a:t>
            </a:r>
            <a:endParaRPr lang="de-DE" dirty="0"/>
          </a:p>
          <a:p>
            <a:pPr lvl="1"/>
            <a:r>
              <a:rPr lang="ru-RU" dirty="0" smtClean="0"/>
              <a:t>Инфраструктура-как-Услуга</a:t>
            </a:r>
          </a:p>
          <a:p>
            <a:pPr lvl="1"/>
            <a:r>
              <a:rPr lang="ru-RU" dirty="0" smtClean="0"/>
              <a:t>Платформа-как-Услуга</a:t>
            </a:r>
          </a:p>
          <a:p>
            <a:pPr lvl="1"/>
            <a:r>
              <a:rPr lang="ru-RU" dirty="0" smtClean="0"/>
              <a:t>Программное обеспечение-как-Услуга</a:t>
            </a:r>
          </a:p>
          <a:p>
            <a:pPr lvl="1"/>
            <a:r>
              <a:rPr lang="ru-RU" dirty="0" smtClean="0"/>
              <a:t>Управляемые услуги</a:t>
            </a:r>
          </a:p>
          <a:p>
            <a:pPr lvl="1"/>
            <a:r>
              <a:rPr lang="ru-RU" dirty="0" smtClean="0"/>
              <a:t>Аутсорсинг процессов эксплуатации ИТ</a:t>
            </a:r>
          </a:p>
          <a:p>
            <a:pPr lvl="1"/>
            <a:r>
              <a:rPr lang="ru-RU" dirty="0" smtClean="0"/>
              <a:t>Специализация в корпоративных решениях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11024432" y="7028334"/>
            <a:ext cx="978408" cy="1008112"/>
          </a:xfrm>
          <a:prstGeom prst="rightArrow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4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837432" y="1411710"/>
            <a:ext cx="21890432" cy="1580849"/>
          </a:xfrm>
        </p:spPr>
        <p:txBody>
          <a:bodyPr>
            <a:normAutofit/>
          </a:bodyPr>
          <a:lstStyle/>
          <a:p>
            <a:r>
              <a:rPr lang="ru-RU" sz="8000" dirty="0" smtClean="0"/>
              <a:t>ДАТАЦЕНТР «ПАРКОВЫЙ»</a:t>
            </a:r>
            <a:endParaRPr lang="en-US" sz="8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20649492" y="10488466"/>
            <a:ext cx="1439173" cy="1449755"/>
            <a:chOff x="18586617" y="10106832"/>
            <a:chExt cx="1295400" cy="130492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586617" y="10106832"/>
              <a:ext cx="1295400" cy="130492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807342" y="10477394"/>
              <a:ext cx="853951" cy="522251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2747817" y="10522063"/>
            <a:ext cx="1439173" cy="1449755"/>
            <a:chOff x="11474316" y="10137073"/>
            <a:chExt cx="1295400" cy="13049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474316" y="10137073"/>
              <a:ext cx="1295400" cy="130492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864841" y="10451397"/>
              <a:ext cx="514350" cy="676275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5381709" y="10488466"/>
            <a:ext cx="1439173" cy="1449755"/>
            <a:chOff x="13622709" y="10106832"/>
            <a:chExt cx="1295400" cy="130492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622709" y="10106832"/>
              <a:ext cx="1295400" cy="130492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984659" y="10421156"/>
              <a:ext cx="571500" cy="676275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18015601" y="10488466"/>
            <a:ext cx="1439173" cy="1449755"/>
            <a:chOff x="16104663" y="10106832"/>
            <a:chExt cx="1295400" cy="130492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104663" y="10106832"/>
              <a:ext cx="1295400" cy="130492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371540" y="10508546"/>
              <a:ext cx="752475" cy="561975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42778" y="3156508"/>
            <a:ext cx="9719477" cy="686862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4" name="Straight Connector 23"/>
          <p:cNvCxnSpPr/>
          <p:nvPr/>
        </p:nvCxnSpPr>
        <p:spPr>
          <a:xfrm flipH="1">
            <a:off x="21071680" y="11406534"/>
            <a:ext cx="583408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1" y="1292714"/>
            <a:ext cx="2485660" cy="26339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37432" y="3156509"/>
            <a:ext cx="10869041" cy="8855684"/>
          </a:xfrm>
        </p:spPr>
        <p:txBody>
          <a:bodyPr>
            <a:normAutofit/>
          </a:bodyPr>
          <a:lstStyle/>
          <a:p>
            <a:r>
              <a:rPr lang="ru-RU" sz="4888" dirty="0"/>
              <a:t>Крупнейший коммерческий ЦОД в Украине </a:t>
            </a:r>
            <a:endParaRPr lang="en-US" sz="4888" dirty="0"/>
          </a:p>
          <a:p>
            <a:pPr lvl="1"/>
            <a:r>
              <a:rPr lang="ru-RU" sz="4000" dirty="0"/>
              <a:t>Общая площадь </a:t>
            </a:r>
            <a:r>
              <a:rPr lang="ru-RU" sz="4000" dirty="0" smtClean="0"/>
              <a:t>3</a:t>
            </a:r>
            <a:r>
              <a:rPr lang="en-US" sz="4000" dirty="0" smtClean="0"/>
              <a:t>000 </a:t>
            </a:r>
            <a:r>
              <a:rPr lang="ru-RU" sz="4000" dirty="0"/>
              <a:t>м</a:t>
            </a:r>
            <a:r>
              <a:rPr lang="ru-RU" sz="4000" baseline="30000" dirty="0"/>
              <a:t>2</a:t>
            </a:r>
            <a:endParaRPr lang="en-US" sz="4000" baseline="30000" dirty="0"/>
          </a:p>
          <a:p>
            <a:pPr lvl="1"/>
            <a:r>
              <a:rPr lang="ru-RU" sz="4000" dirty="0"/>
              <a:t>Полезная площадь – </a:t>
            </a:r>
            <a:r>
              <a:rPr lang="ru-RU" sz="4000" dirty="0" smtClean="0"/>
              <a:t>1</a:t>
            </a:r>
            <a:r>
              <a:rPr lang="en-US" sz="4000" dirty="0" smtClean="0"/>
              <a:t>000</a:t>
            </a:r>
            <a:r>
              <a:rPr lang="ru-RU" sz="4000" dirty="0" smtClean="0"/>
              <a:t> </a:t>
            </a:r>
            <a:r>
              <a:rPr lang="ru-RU" sz="4000" dirty="0"/>
              <a:t>м</a:t>
            </a:r>
            <a:r>
              <a:rPr lang="ru-RU" sz="4000" baseline="30000" dirty="0"/>
              <a:t>2</a:t>
            </a:r>
          </a:p>
          <a:p>
            <a:pPr lvl="1"/>
            <a:r>
              <a:rPr lang="ru-RU" sz="4000" dirty="0"/>
              <a:t>Количество стоек - 400 шт.</a:t>
            </a:r>
          </a:p>
          <a:p>
            <a:pPr lvl="1"/>
            <a:r>
              <a:rPr lang="ru-RU" sz="4000" dirty="0"/>
              <a:t>Мощность ИТ-нагрузки – 2,4 МВт</a:t>
            </a:r>
            <a:endParaRPr lang="en-US" sz="4000" dirty="0"/>
          </a:p>
          <a:p>
            <a:r>
              <a:rPr lang="ru-RU" sz="4888" dirty="0"/>
              <a:t>Сертифицирован по уровню надежности  </a:t>
            </a:r>
            <a:r>
              <a:rPr lang="en-US" sz="4888" b="1" dirty="0"/>
              <a:t>Tier</a:t>
            </a:r>
            <a:r>
              <a:rPr lang="ru-RU" sz="4888" b="1" dirty="0"/>
              <a:t> </a:t>
            </a:r>
            <a:r>
              <a:rPr lang="en-US" sz="4888" b="1" dirty="0"/>
              <a:t>III</a:t>
            </a:r>
            <a:r>
              <a:rPr lang="ru-RU" sz="4888" dirty="0"/>
              <a:t>,</a:t>
            </a:r>
            <a:r>
              <a:rPr lang="ru-RU" sz="4888" b="1" dirty="0"/>
              <a:t> </a:t>
            </a:r>
            <a:r>
              <a:rPr lang="en-US" sz="4888" dirty="0"/>
              <a:t>Uptime institute</a:t>
            </a:r>
            <a:r>
              <a:rPr lang="ru-RU" sz="4888" dirty="0"/>
              <a:t> (США)</a:t>
            </a:r>
            <a:endParaRPr lang="en-US" sz="4888" dirty="0"/>
          </a:p>
          <a:p>
            <a:r>
              <a:rPr lang="ru-RU" sz="4888" dirty="0"/>
              <a:t>Соответствует требованиям для использования государственными и коммерческими организациями</a:t>
            </a:r>
            <a:endParaRPr lang="en-US" sz="4888" dirty="0"/>
          </a:p>
          <a:p>
            <a:pPr lvl="1"/>
            <a:r>
              <a:rPr lang="ru-RU" sz="4110" dirty="0"/>
              <a:t>Требования </a:t>
            </a:r>
            <a:r>
              <a:rPr lang="ru-RU" sz="4110" dirty="0" err="1"/>
              <a:t>Госспецсвязи</a:t>
            </a:r>
            <a:r>
              <a:rPr lang="ru-RU" sz="4110" dirty="0"/>
              <a:t> Украины</a:t>
            </a:r>
          </a:p>
          <a:p>
            <a:pPr lvl="1"/>
            <a:r>
              <a:rPr lang="ru-RU" sz="4110" dirty="0"/>
              <a:t>Требования НБУ </a:t>
            </a:r>
            <a:r>
              <a:rPr lang="ru-RU" sz="3600" dirty="0"/>
              <a:t>(приказ №243 04.06.07)</a:t>
            </a:r>
            <a:endParaRPr lang="en-US" sz="4110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41393</TotalTime>
  <Words>1284</Words>
  <Application>Microsoft Office PowerPoint</Application>
  <PresentationFormat>Custom</PresentationFormat>
  <Paragraphs>395</Paragraphs>
  <Slides>24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Adobe Fangsong Std R</vt:lpstr>
      <vt:lpstr>SimSun</vt:lpstr>
      <vt:lpstr>Arial</vt:lpstr>
      <vt:lpstr>Calibri</vt:lpstr>
      <vt:lpstr>Calibri Light</vt:lpstr>
      <vt:lpstr>Franklin Gothic Book</vt:lpstr>
      <vt:lpstr>Franklin Gothic Medium</vt:lpstr>
      <vt:lpstr>Franklin Gothic Medium Cond</vt:lpstr>
      <vt:lpstr>Futura Hv</vt:lpstr>
      <vt:lpstr>Wingdings</vt:lpstr>
      <vt:lpstr>Оформление по умолчанию</vt:lpstr>
      <vt:lpstr>НОВЫЕ Возможности Развития ИТ Банка  НА ОСНОВЕ КОММЕРЧЕСКОГО ЦОД</vt:lpstr>
      <vt:lpstr>Данные. ТЕХНОЛОГИИ. ПРОЦЕССЫ.</vt:lpstr>
      <vt:lpstr>Выбор стратегии в отношении ЦОД</vt:lpstr>
      <vt:lpstr>Стоимость владения дата-центром</vt:lpstr>
      <vt:lpstr>ПЕРЕХОД К МОДЕЛИ Операционных расходов</vt:lpstr>
      <vt:lpstr>Консолидация. Виртуализация. ОБЛАКА</vt:lpstr>
      <vt:lpstr>ТОП-5 ВЫГОД ОБЛАЧНОГО дата-центра</vt:lpstr>
      <vt:lpstr>Современный ЦОД</vt:lpstr>
      <vt:lpstr>ДАТАЦЕНТР «ПАРКОВЫЙ»</vt:lpstr>
      <vt:lpstr>ЦОД «Датацентр «Парковый». Дизайн</vt:lpstr>
      <vt:lpstr>ЦОД «Датацентр «Парковый». Электроснабжение</vt:lpstr>
      <vt:lpstr>ЦОД «Датацентр «Парковый». ОХЛАЖДЕНИЕ</vt:lpstr>
      <vt:lpstr>Энергоэффективность</vt:lpstr>
      <vt:lpstr>Энергоэффективность</vt:lpstr>
      <vt:lpstr>ЦОД «Датацентр «Парковый». ПОЖАРОТУШЕНИЕ </vt:lpstr>
      <vt:lpstr>ЦОД «Датацентр «Парковый». Управление</vt:lpstr>
      <vt:lpstr>стандарт надежности TIER III</vt:lpstr>
      <vt:lpstr>Первый сертифицированный ЦОД в УКРАИНЕ</vt:lpstr>
      <vt:lpstr>PowerPoint Presentation</vt:lpstr>
      <vt:lpstr>Облачные Сценарии</vt:lpstr>
      <vt:lpstr>PowerPoint Presentation</vt:lpstr>
      <vt:lpstr>Экосистема</vt:lpstr>
      <vt:lpstr>Датацентр «Парковый»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Dasha</dc:creator>
  <cp:lastModifiedBy>Alexander Karichensky</cp:lastModifiedBy>
  <cp:revision>315</cp:revision>
  <cp:lastPrinted>2013-07-08T13:31:01Z</cp:lastPrinted>
  <dcterms:created xsi:type="dcterms:W3CDTF">2012-09-18T10:22:54Z</dcterms:created>
  <dcterms:modified xsi:type="dcterms:W3CDTF">2013-09-26T05:31:25Z</dcterms:modified>
</cp:coreProperties>
</file>