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9" r:id="rId3"/>
    <p:sldId id="257" r:id="rId4"/>
    <p:sldId id="259" r:id="rId5"/>
    <p:sldId id="260" r:id="rId6"/>
    <p:sldId id="263" r:id="rId7"/>
    <p:sldId id="261" r:id="rId8"/>
    <p:sldId id="265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0AC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B5804-83D2-482D-90B3-4324C1726AFC}" type="doc">
      <dgm:prSet loTypeId="urn:microsoft.com/office/officeart/2005/8/layout/chevron2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7725813-1A3C-433A-80F3-23FD01E30740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1</a:t>
          </a:r>
          <a:endParaRPr lang="ru-RU" sz="1800" b="1" dirty="0">
            <a:solidFill>
              <a:schemeClr val="tx1"/>
            </a:solidFill>
          </a:endParaRPr>
        </a:p>
      </dgm:t>
    </dgm:pt>
    <dgm:pt modelId="{4FA6E5D7-EBEE-4078-B26F-071C783A172B}" type="parTrans" cxnId="{B6159C94-FC32-4161-ADE9-A3C9F5E62E1F}">
      <dgm:prSet/>
      <dgm:spPr/>
      <dgm:t>
        <a:bodyPr/>
        <a:lstStyle/>
        <a:p>
          <a:endParaRPr lang="ru-RU" sz="1800"/>
        </a:p>
      </dgm:t>
    </dgm:pt>
    <dgm:pt modelId="{EB987835-F71D-4EA7-961F-321BB45B0655}" type="sibTrans" cxnId="{B6159C94-FC32-4161-ADE9-A3C9F5E62E1F}">
      <dgm:prSet/>
      <dgm:spPr/>
      <dgm:t>
        <a:bodyPr/>
        <a:lstStyle/>
        <a:p>
          <a:endParaRPr lang="ru-RU" sz="1800"/>
        </a:p>
      </dgm:t>
    </dgm:pt>
    <dgm:pt modelId="{E01DC49A-7315-40C4-8D4D-88E763B0F233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chemeClr val="tx1"/>
              </a:solidFill>
            </a:rPr>
            <a:t>Пакет документів (Інструкція НБУ № 492)</a:t>
          </a:r>
          <a:endParaRPr lang="ru-RU" sz="1800" b="1" dirty="0">
            <a:solidFill>
              <a:schemeClr val="tx1"/>
            </a:solidFill>
          </a:endParaRPr>
        </a:p>
      </dgm:t>
    </dgm:pt>
    <dgm:pt modelId="{F38540B0-CD75-42DC-945F-F2825230161A}" type="parTrans" cxnId="{D40B20E6-944A-4F77-9F50-62CA54B07B47}">
      <dgm:prSet/>
      <dgm:spPr/>
      <dgm:t>
        <a:bodyPr/>
        <a:lstStyle/>
        <a:p>
          <a:endParaRPr lang="ru-RU" sz="1800"/>
        </a:p>
      </dgm:t>
    </dgm:pt>
    <dgm:pt modelId="{1F9DF8A6-BF7A-4D94-B3AB-AE16703F86CF}" type="sibTrans" cxnId="{D40B20E6-944A-4F77-9F50-62CA54B07B47}">
      <dgm:prSet/>
      <dgm:spPr/>
      <dgm:t>
        <a:bodyPr/>
        <a:lstStyle/>
        <a:p>
          <a:endParaRPr lang="ru-RU" sz="1800"/>
        </a:p>
      </dgm:t>
    </dgm:pt>
    <dgm:pt modelId="{1E2B9CE2-7968-461E-A0CA-810A39EDCD6B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2</a:t>
          </a:r>
          <a:endParaRPr lang="ru-RU" sz="1800" b="1" dirty="0">
            <a:solidFill>
              <a:schemeClr val="tx1"/>
            </a:solidFill>
          </a:endParaRPr>
        </a:p>
      </dgm:t>
    </dgm:pt>
    <dgm:pt modelId="{F060D180-B99B-4C9B-B16D-280D830AD292}" type="parTrans" cxnId="{2665249D-1D95-42CA-BF5D-3E11B012960D}">
      <dgm:prSet/>
      <dgm:spPr/>
      <dgm:t>
        <a:bodyPr/>
        <a:lstStyle/>
        <a:p>
          <a:endParaRPr lang="ru-RU" sz="1800"/>
        </a:p>
      </dgm:t>
    </dgm:pt>
    <dgm:pt modelId="{AA472485-EBF8-4862-B70E-02437E153A25}" type="sibTrans" cxnId="{2665249D-1D95-42CA-BF5D-3E11B012960D}">
      <dgm:prSet/>
      <dgm:spPr/>
      <dgm:t>
        <a:bodyPr/>
        <a:lstStyle/>
        <a:p>
          <a:endParaRPr lang="ru-RU" sz="1800"/>
        </a:p>
      </dgm:t>
    </dgm:pt>
    <dgm:pt modelId="{66DB36A3-4102-425A-B496-7E70CB065E3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C00000"/>
              </a:solidFill>
            </a:rPr>
            <a:t>Відкриття поточного рахунку торговцю ЦП/клієнту торговця ЦП</a:t>
          </a:r>
          <a:endParaRPr lang="ru-RU" sz="1800" b="1" dirty="0">
            <a:solidFill>
              <a:schemeClr val="tx1"/>
            </a:solidFill>
          </a:endParaRPr>
        </a:p>
      </dgm:t>
    </dgm:pt>
    <dgm:pt modelId="{42EB6277-D4DB-41DC-9ED7-7A8281CF0A90}" type="parTrans" cxnId="{64C3159C-195E-4804-97C9-AFD7ED3135A1}">
      <dgm:prSet/>
      <dgm:spPr/>
      <dgm:t>
        <a:bodyPr/>
        <a:lstStyle/>
        <a:p>
          <a:endParaRPr lang="ru-RU" sz="1800"/>
        </a:p>
      </dgm:t>
    </dgm:pt>
    <dgm:pt modelId="{8A95DCEC-8F8A-4815-8E40-ECDA8F556935}" type="sibTrans" cxnId="{64C3159C-195E-4804-97C9-AFD7ED3135A1}">
      <dgm:prSet/>
      <dgm:spPr/>
      <dgm:t>
        <a:bodyPr/>
        <a:lstStyle/>
        <a:p>
          <a:endParaRPr lang="ru-RU" sz="1800"/>
        </a:p>
      </dgm:t>
    </dgm:pt>
    <dgm:pt modelId="{9845FF03-0909-44C6-AB79-BC2FF7BD9703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3</a:t>
          </a:r>
          <a:endParaRPr lang="ru-RU" sz="1800" b="1" dirty="0">
            <a:solidFill>
              <a:schemeClr val="tx1"/>
            </a:solidFill>
          </a:endParaRPr>
        </a:p>
      </dgm:t>
    </dgm:pt>
    <dgm:pt modelId="{6E6D3FCE-0B0B-46EA-AC90-DDE9E0B416F0}" type="parTrans" cxnId="{E5566714-3D0E-42A3-B0DC-D222EE12B972}">
      <dgm:prSet/>
      <dgm:spPr/>
      <dgm:t>
        <a:bodyPr/>
        <a:lstStyle/>
        <a:p>
          <a:endParaRPr lang="ru-RU" sz="1800"/>
        </a:p>
      </dgm:t>
    </dgm:pt>
    <dgm:pt modelId="{38B6155A-86B4-4803-92A8-1BE91694432D}" type="sibTrans" cxnId="{E5566714-3D0E-42A3-B0DC-D222EE12B972}">
      <dgm:prSet/>
      <dgm:spPr/>
      <dgm:t>
        <a:bodyPr/>
        <a:lstStyle/>
        <a:p>
          <a:endParaRPr lang="ru-RU" sz="1800"/>
        </a:p>
      </dgm:t>
    </dgm:pt>
    <dgm:pt modelId="{8D9AE731-820B-4470-8D50-23574D39D28E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4</a:t>
          </a:r>
          <a:endParaRPr lang="ru-RU" sz="1800" b="1" dirty="0">
            <a:solidFill>
              <a:schemeClr val="tx1"/>
            </a:solidFill>
          </a:endParaRPr>
        </a:p>
      </dgm:t>
    </dgm:pt>
    <dgm:pt modelId="{77896B5A-E50A-42C1-A29C-B4B8A1C489A2}" type="parTrans" cxnId="{321C2CB9-5A62-4D7C-AC9D-66577B765101}">
      <dgm:prSet/>
      <dgm:spPr/>
      <dgm:t>
        <a:bodyPr/>
        <a:lstStyle/>
        <a:p>
          <a:endParaRPr lang="ru-RU" sz="1800"/>
        </a:p>
      </dgm:t>
    </dgm:pt>
    <dgm:pt modelId="{42444731-90CC-47BD-862E-7F5BA53BE601}" type="sibTrans" cxnId="{321C2CB9-5A62-4D7C-AC9D-66577B765101}">
      <dgm:prSet/>
      <dgm:spPr/>
      <dgm:t>
        <a:bodyPr/>
        <a:lstStyle/>
        <a:p>
          <a:endParaRPr lang="ru-RU" sz="1800"/>
        </a:p>
      </dgm:t>
    </dgm:pt>
    <dgm:pt modelId="{DD4AC5FC-A424-484C-80A7-D3003338F33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C00000"/>
              </a:solidFill>
            </a:rPr>
            <a:t>Відкриття клірингового рахунку та </a:t>
          </a:r>
          <a:r>
            <a:rPr lang="uk-UA" sz="2000" b="1" u="sng" dirty="0" smtClean="0">
              <a:solidFill>
                <a:srgbClr val="C00000"/>
              </a:solidFill>
            </a:rPr>
            <a:t>субрахунку</a:t>
          </a:r>
          <a:r>
            <a:rPr lang="uk-UA" sz="2000" b="1" dirty="0" smtClean="0">
              <a:solidFill>
                <a:srgbClr val="C00000"/>
              </a:solidFill>
            </a:rPr>
            <a:t>* торговцю ЦП</a:t>
          </a:r>
          <a:endParaRPr lang="ru-RU" sz="2000" b="1" dirty="0">
            <a:solidFill>
              <a:srgbClr val="C00000"/>
            </a:solidFill>
          </a:endParaRPr>
        </a:p>
      </dgm:t>
    </dgm:pt>
    <dgm:pt modelId="{FC06172D-8C3C-4344-8A52-E52A9442641A}" type="parTrans" cxnId="{EB802718-8466-4651-A89B-DEE66401F996}">
      <dgm:prSet/>
      <dgm:spPr/>
      <dgm:t>
        <a:bodyPr/>
        <a:lstStyle/>
        <a:p>
          <a:endParaRPr lang="ru-RU" sz="1800"/>
        </a:p>
      </dgm:t>
    </dgm:pt>
    <dgm:pt modelId="{134EF8C7-EEA6-43F0-B3AE-C33981F90133}" type="sibTrans" cxnId="{EB802718-8466-4651-A89B-DEE66401F996}">
      <dgm:prSet/>
      <dgm:spPr/>
      <dgm:t>
        <a:bodyPr/>
        <a:lstStyle/>
        <a:p>
          <a:endParaRPr lang="ru-RU" sz="1800"/>
        </a:p>
      </dgm:t>
    </dgm:pt>
    <dgm:pt modelId="{E69E6BCE-C680-428B-BCC8-E536995EE10F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5</a:t>
          </a:r>
          <a:endParaRPr lang="ru-RU" sz="1800" b="1" dirty="0">
            <a:solidFill>
              <a:schemeClr val="tx1"/>
            </a:solidFill>
          </a:endParaRPr>
        </a:p>
      </dgm:t>
    </dgm:pt>
    <dgm:pt modelId="{36E7BB0D-55F6-4F04-B83E-D7F896540E2B}" type="parTrans" cxnId="{C3F2E6EF-E50B-423C-AAAE-557552177192}">
      <dgm:prSet/>
      <dgm:spPr/>
      <dgm:t>
        <a:bodyPr/>
        <a:lstStyle/>
        <a:p>
          <a:endParaRPr lang="ru-RU" sz="1800"/>
        </a:p>
      </dgm:t>
    </dgm:pt>
    <dgm:pt modelId="{038B746A-52AE-45F5-AF0C-BC6330C33CA9}" type="sibTrans" cxnId="{C3F2E6EF-E50B-423C-AAAE-557552177192}">
      <dgm:prSet/>
      <dgm:spPr/>
      <dgm:t>
        <a:bodyPr/>
        <a:lstStyle/>
        <a:p>
          <a:endParaRPr lang="ru-RU" sz="1800"/>
        </a:p>
      </dgm:t>
    </dgm:pt>
    <dgm:pt modelId="{808F4A4F-9679-4F1C-8179-F7AB803E313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u="sng" dirty="0" smtClean="0"/>
            <a:t>Розпорядження торговця ЦП</a:t>
          </a:r>
          <a:endParaRPr lang="ru-RU" sz="2000" b="1" dirty="0"/>
        </a:p>
      </dgm:t>
    </dgm:pt>
    <dgm:pt modelId="{8A198B81-60DC-4954-8DB7-B13B02623F2F}" type="parTrans" cxnId="{138EE079-071D-4629-B6E6-5F7CBBD730F7}">
      <dgm:prSet/>
      <dgm:spPr/>
      <dgm:t>
        <a:bodyPr/>
        <a:lstStyle/>
        <a:p>
          <a:endParaRPr lang="ru-RU" sz="1800"/>
        </a:p>
      </dgm:t>
    </dgm:pt>
    <dgm:pt modelId="{8A01880D-DAC8-4C40-9388-963EBA3F8B0B}" type="sibTrans" cxnId="{138EE079-071D-4629-B6E6-5F7CBBD730F7}">
      <dgm:prSet/>
      <dgm:spPr/>
      <dgm:t>
        <a:bodyPr/>
        <a:lstStyle/>
        <a:p>
          <a:endParaRPr lang="ru-RU" sz="1800"/>
        </a:p>
      </dgm:t>
    </dgm:pt>
    <dgm:pt modelId="{A98FE763-5238-4191-9C2A-D9828F4A6F82}">
      <dgm:prSet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</a:rPr>
            <a:t>6</a:t>
          </a:r>
          <a:endParaRPr lang="ru-RU" sz="1800" b="1" dirty="0">
            <a:solidFill>
              <a:schemeClr val="tx1"/>
            </a:solidFill>
          </a:endParaRPr>
        </a:p>
      </dgm:t>
    </dgm:pt>
    <dgm:pt modelId="{C1E9A323-1D79-434D-BCF8-0D147EA3970B}" type="parTrans" cxnId="{6D8B2281-37BB-4ABB-9BBA-7D3DE46934CF}">
      <dgm:prSet/>
      <dgm:spPr/>
      <dgm:t>
        <a:bodyPr/>
        <a:lstStyle/>
        <a:p>
          <a:endParaRPr lang="ru-RU" sz="1800"/>
        </a:p>
      </dgm:t>
    </dgm:pt>
    <dgm:pt modelId="{51C21669-0C9A-4216-B51C-304A22AB0E1B}" type="sibTrans" cxnId="{6D8B2281-37BB-4ABB-9BBA-7D3DE46934CF}">
      <dgm:prSet/>
      <dgm:spPr/>
      <dgm:t>
        <a:bodyPr/>
        <a:lstStyle/>
        <a:p>
          <a:endParaRPr lang="ru-RU" sz="1800"/>
        </a:p>
      </dgm:t>
    </dgm:pt>
    <dgm:pt modelId="{7B7EEFEF-B594-47F9-9CDD-CC60DCA2CE49}">
      <dgm:prSet custT="1"/>
      <dgm:spPr/>
      <dgm:t>
        <a:bodyPr/>
        <a:lstStyle/>
        <a:p>
          <a:pPr marL="90488" marR="0" indent="-90488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C00000"/>
              </a:solidFill>
            </a:rPr>
            <a:t>Відкриття клірингового субрахунку клієнту торговця ЦП</a:t>
          </a:r>
          <a:endParaRPr lang="ru-RU" sz="1800" b="1" u="sng" dirty="0" smtClean="0">
            <a:solidFill>
              <a:srgbClr val="C00000"/>
            </a:solidFill>
          </a:endParaRPr>
        </a:p>
      </dgm:t>
    </dgm:pt>
    <dgm:pt modelId="{030CE035-B225-4C42-9461-9833E8D13C13}" type="parTrans" cxnId="{5ED2112D-33D2-4DE4-AF83-278337F609B0}">
      <dgm:prSet/>
      <dgm:spPr/>
      <dgm:t>
        <a:bodyPr/>
        <a:lstStyle/>
        <a:p>
          <a:endParaRPr lang="ru-RU" sz="1800"/>
        </a:p>
      </dgm:t>
    </dgm:pt>
    <dgm:pt modelId="{52A4C047-1A2C-4D4B-A93E-9BEE28696B3A}" type="sibTrans" cxnId="{5ED2112D-33D2-4DE4-AF83-278337F609B0}">
      <dgm:prSet/>
      <dgm:spPr/>
      <dgm:t>
        <a:bodyPr/>
        <a:lstStyle/>
        <a:p>
          <a:endParaRPr lang="ru-RU" sz="1800"/>
        </a:p>
      </dgm:t>
    </dgm:pt>
    <dgm:pt modelId="{86C4DC61-8905-43CF-A0AD-459CBF37469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chemeClr val="tx1"/>
              </a:solidFill>
            </a:rPr>
            <a:t>Додаткові документи (Положення  НКЦПФР № 429)</a:t>
          </a:r>
          <a:endParaRPr lang="ru-RU" sz="1800" b="1" dirty="0">
            <a:solidFill>
              <a:srgbClr val="C00000"/>
            </a:solidFill>
          </a:endParaRPr>
        </a:p>
      </dgm:t>
    </dgm:pt>
    <dgm:pt modelId="{F9BDE16A-820B-4CD9-B61A-36535C40497B}" type="sibTrans" cxnId="{2C8CCCED-E19B-4228-8A3E-90409FA85028}">
      <dgm:prSet/>
      <dgm:spPr/>
      <dgm:t>
        <a:bodyPr/>
        <a:lstStyle/>
        <a:p>
          <a:endParaRPr lang="ru-RU" sz="1800"/>
        </a:p>
      </dgm:t>
    </dgm:pt>
    <dgm:pt modelId="{FEC5E022-6514-4A65-8739-5F461755429E}" type="parTrans" cxnId="{2C8CCCED-E19B-4228-8A3E-90409FA85028}">
      <dgm:prSet/>
      <dgm:spPr/>
      <dgm:t>
        <a:bodyPr/>
        <a:lstStyle/>
        <a:p>
          <a:endParaRPr lang="ru-RU" sz="1800"/>
        </a:p>
      </dgm:t>
    </dgm:pt>
    <dgm:pt modelId="{6EF4B898-CEE8-4A1A-8FF7-1FAAE38DB0B7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rgbClr val="C00000"/>
              </a:solidFill>
            </a:rPr>
            <a:t>Відкриття рахунку для здійснення розрахунків торговцю ЦП</a:t>
          </a:r>
          <a:endParaRPr lang="ru-RU" sz="2000" b="1" dirty="0">
            <a:solidFill>
              <a:srgbClr val="C00000"/>
            </a:solidFill>
          </a:endParaRPr>
        </a:p>
      </dgm:t>
    </dgm:pt>
    <dgm:pt modelId="{67748E25-53D0-4F13-82E7-B9DF1448DEB9}" type="parTrans" cxnId="{7F45547C-E8DA-4716-A334-D6EAFD0442BA}">
      <dgm:prSet/>
      <dgm:spPr/>
      <dgm:t>
        <a:bodyPr/>
        <a:lstStyle/>
        <a:p>
          <a:endParaRPr lang="ru-RU"/>
        </a:p>
      </dgm:t>
    </dgm:pt>
    <dgm:pt modelId="{5F008805-30B5-4D68-962F-DEC228818A45}" type="sibTrans" cxnId="{7F45547C-E8DA-4716-A334-D6EAFD0442BA}">
      <dgm:prSet/>
      <dgm:spPr/>
      <dgm:t>
        <a:bodyPr/>
        <a:lstStyle/>
        <a:p>
          <a:endParaRPr lang="ru-RU"/>
        </a:p>
      </dgm:t>
    </dgm:pt>
    <dgm:pt modelId="{3F43E59D-1760-431D-AB0A-4087D96DA5D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/>
            <a:t>договір банківського рахунку</a:t>
          </a:r>
          <a:endParaRPr lang="ru-RU" sz="1800" b="1" dirty="0">
            <a:solidFill>
              <a:schemeClr val="tx1"/>
            </a:solidFill>
          </a:endParaRPr>
        </a:p>
      </dgm:t>
    </dgm:pt>
    <dgm:pt modelId="{CC98C4A1-B20E-4FEB-9C90-DC50B1C0AF69}" type="parTrans" cxnId="{A4A52456-A16C-4F1A-A25C-A3A14FB9602F}">
      <dgm:prSet/>
      <dgm:spPr/>
      <dgm:t>
        <a:bodyPr/>
        <a:lstStyle/>
        <a:p>
          <a:endParaRPr lang="ru-RU"/>
        </a:p>
      </dgm:t>
    </dgm:pt>
    <dgm:pt modelId="{8606E4B7-30DE-49EB-A2A8-8A8F1C306D43}" type="sibTrans" cxnId="{A4A52456-A16C-4F1A-A25C-A3A14FB9602F}">
      <dgm:prSet/>
      <dgm:spPr/>
      <dgm:t>
        <a:bodyPr/>
        <a:lstStyle/>
        <a:p>
          <a:endParaRPr lang="ru-RU"/>
        </a:p>
      </dgm:t>
    </dgm:pt>
    <dgm:pt modelId="{A9FA154F-9F45-48F6-B63C-9BCF04007DD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/>
            <a:t>договір про клірингове обслуговування </a:t>
          </a:r>
          <a:r>
            <a:rPr lang="uk-UA" sz="1800" b="1" u="sng" dirty="0" smtClean="0"/>
            <a:t>(для торговців ЦП)</a:t>
          </a:r>
          <a:endParaRPr lang="ru-RU" sz="1800" b="1" u="sng" dirty="0">
            <a:solidFill>
              <a:srgbClr val="C00000"/>
            </a:solidFill>
          </a:endParaRPr>
        </a:p>
      </dgm:t>
    </dgm:pt>
    <dgm:pt modelId="{768A96D4-6142-44DB-B531-9E61FC3695EB}" type="parTrans" cxnId="{801491B0-9699-4E81-A7DD-26D25D8DE6F5}">
      <dgm:prSet/>
      <dgm:spPr/>
      <dgm:t>
        <a:bodyPr/>
        <a:lstStyle/>
        <a:p>
          <a:endParaRPr lang="ru-RU"/>
        </a:p>
      </dgm:t>
    </dgm:pt>
    <dgm:pt modelId="{C3947AB5-45C5-453F-9546-A0936EC1A3D7}" type="sibTrans" cxnId="{801491B0-9699-4E81-A7DD-26D25D8DE6F5}">
      <dgm:prSet/>
      <dgm:spPr/>
      <dgm:t>
        <a:bodyPr/>
        <a:lstStyle/>
        <a:p>
          <a:endParaRPr lang="ru-RU"/>
        </a:p>
      </dgm:t>
    </dgm:pt>
    <dgm:pt modelId="{52150369-ECB3-4796-A0B6-40EA90E5E06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rgbClr val="C00000"/>
              </a:solidFill>
            </a:rPr>
            <a:t>Відкриття рахунку для здійснення розрахунків клієнту торговця ЦП</a:t>
          </a:r>
          <a:endParaRPr lang="ru-RU" sz="1800" b="1" dirty="0" smtClean="0">
            <a:solidFill>
              <a:srgbClr val="C00000"/>
            </a:solidFill>
          </a:endParaRPr>
        </a:p>
      </dgm:t>
    </dgm:pt>
    <dgm:pt modelId="{9B12A267-C4B6-4067-9D65-9AD98712F6A5}" type="parTrans" cxnId="{CCCAF5B6-7D54-442B-A7E7-01DC131CE699}">
      <dgm:prSet/>
      <dgm:spPr/>
      <dgm:t>
        <a:bodyPr/>
        <a:lstStyle/>
        <a:p>
          <a:endParaRPr lang="ru-RU"/>
        </a:p>
      </dgm:t>
    </dgm:pt>
    <dgm:pt modelId="{5BF7947A-26DD-42DA-ACE8-8371BD3C18F3}" type="sibTrans" cxnId="{CCCAF5B6-7D54-442B-A7E7-01DC131CE699}">
      <dgm:prSet/>
      <dgm:spPr/>
      <dgm:t>
        <a:bodyPr/>
        <a:lstStyle/>
        <a:p>
          <a:endParaRPr lang="ru-RU"/>
        </a:p>
      </dgm:t>
    </dgm:pt>
    <dgm:pt modelId="{0F8EF3D0-9EC8-4C33-8D1C-A8CC06E557B7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b="1" dirty="0" smtClean="0">
              <a:solidFill>
                <a:schemeClr val="tx1"/>
              </a:solidFill>
            </a:rPr>
            <a:t>Додаткові документи (Правила провадження клірингової діяльності)</a:t>
          </a:r>
          <a:endParaRPr lang="ru-RU" sz="1800" b="1" dirty="0"/>
        </a:p>
      </dgm:t>
    </dgm:pt>
    <dgm:pt modelId="{38916625-4C50-44A5-9A73-295C0066777B}" type="parTrans" cxnId="{09947A56-15C3-4575-8A96-A35A50B6FD60}">
      <dgm:prSet/>
      <dgm:spPr/>
      <dgm:t>
        <a:bodyPr/>
        <a:lstStyle/>
        <a:p>
          <a:endParaRPr lang="ru-RU"/>
        </a:p>
      </dgm:t>
    </dgm:pt>
    <dgm:pt modelId="{06094911-F711-4561-B821-F486AD37103E}" type="sibTrans" cxnId="{09947A56-15C3-4575-8A96-A35A50B6FD60}">
      <dgm:prSet/>
      <dgm:spPr/>
      <dgm:t>
        <a:bodyPr/>
        <a:lstStyle/>
        <a:p>
          <a:endParaRPr lang="ru-RU"/>
        </a:p>
      </dgm:t>
    </dgm:pt>
    <dgm:pt modelId="{6208F9EE-9E3E-4AFD-9B4C-C6A33359176C}" type="pres">
      <dgm:prSet presAssocID="{998B5804-83D2-482D-90B3-4324C1726AF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E09D780-2342-415B-AE0D-157C46666B05}" type="pres">
      <dgm:prSet presAssocID="{17725813-1A3C-433A-80F3-23FD01E30740}" presName="composite" presStyleCnt="0"/>
      <dgm:spPr/>
      <dgm:t>
        <a:bodyPr/>
        <a:lstStyle/>
        <a:p>
          <a:endParaRPr lang="ru-RU"/>
        </a:p>
      </dgm:t>
    </dgm:pt>
    <dgm:pt modelId="{56D2DA28-F10C-4FD2-AE43-E03D631AD25B}" type="pres">
      <dgm:prSet presAssocID="{17725813-1A3C-433A-80F3-23FD01E30740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708C897-07B3-47E4-AF00-BB0FB1F1BA26}" type="pres">
      <dgm:prSet presAssocID="{17725813-1A3C-433A-80F3-23FD01E30740}" presName="descendantText" presStyleLbl="alignAcc1" presStyleIdx="0" presStyleCnt="6" custScaleX="980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40C222-6329-4DFF-8A8D-92E212977267}" type="pres">
      <dgm:prSet presAssocID="{EB987835-F71D-4EA7-961F-321BB45B0655}" presName="sp" presStyleCnt="0"/>
      <dgm:spPr/>
      <dgm:t>
        <a:bodyPr/>
        <a:lstStyle/>
        <a:p>
          <a:endParaRPr lang="ru-RU"/>
        </a:p>
      </dgm:t>
    </dgm:pt>
    <dgm:pt modelId="{9CB15C75-44A3-4248-BA12-3F7902F72063}" type="pres">
      <dgm:prSet presAssocID="{1E2B9CE2-7968-461E-A0CA-810A39EDCD6B}" presName="composite" presStyleCnt="0"/>
      <dgm:spPr/>
      <dgm:t>
        <a:bodyPr/>
        <a:lstStyle/>
        <a:p>
          <a:endParaRPr lang="ru-RU"/>
        </a:p>
      </dgm:t>
    </dgm:pt>
    <dgm:pt modelId="{7B820F13-C4E0-4781-BD89-36B8CB2845DF}" type="pres">
      <dgm:prSet presAssocID="{1E2B9CE2-7968-461E-A0CA-810A39EDCD6B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CF76AB-D1C5-461D-B961-01914143BBB7}" type="pres">
      <dgm:prSet presAssocID="{1E2B9CE2-7968-461E-A0CA-810A39EDCD6B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D3649-1F14-4CD7-9EE9-0DF71243610F}" type="pres">
      <dgm:prSet presAssocID="{AA472485-EBF8-4862-B70E-02437E153A25}" presName="sp" presStyleCnt="0"/>
      <dgm:spPr/>
      <dgm:t>
        <a:bodyPr/>
        <a:lstStyle/>
        <a:p>
          <a:endParaRPr lang="ru-RU"/>
        </a:p>
      </dgm:t>
    </dgm:pt>
    <dgm:pt modelId="{C75A38B9-C740-4C74-B7A5-38CADEC149E6}" type="pres">
      <dgm:prSet presAssocID="{9845FF03-0909-44C6-AB79-BC2FF7BD9703}" presName="composite" presStyleCnt="0"/>
      <dgm:spPr/>
      <dgm:t>
        <a:bodyPr/>
        <a:lstStyle/>
        <a:p>
          <a:endParaRPr lang="ru-RU"/>
        </a:p>
      </dgm:t>
    </dgm:pt>
    <dgm:pt modelId="{0F2622BB-F00E-4E63-A950-F5DD95A7CEC4}" type="pres">
      <dgm:prSet presAssocID="{9845FF03-0909-44C6-AB79-BC2FF7BD9703}" presName="parentText" presStyleLbl="alignNode1" presStyleIdx="2" presStyleCnt="6" custScaleY="10361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3D3BCE3-02D1-43EC-A536-E5CC58F4FEF8}" type="pres">
      <dgm:prSet presAssocID="{9845FF03-0909-44C6-AB79-BC2FF7BD9703}" presName="descendantText" presStyleLbl="alignAcc1" presStyleIdx="2" presStyleCnt="6" custScaleY="1250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43549-86CE-405E-96E3-BA3153514B21}" type="pres">
      <dgm:prSet presAssocID="{38B6155A-86B4-4803-92A8-1BE91694432D}" presName="sp" presStyleCnt="0"/>
      <dgm:spPr/>
      <dgm:t>
        <a:bodyPr/>
        <a:lstStyle/>
        <a:p>
          <a:endParaRPr lang="ru-RU"/>
        </a:p>
      </dgm:t>
    </dgm:pt>
    <dgm:pt modelId="{E826A15E-FB9A-495A-814D-565FF55182F1}" type="pres">
      <dgm:prSet presAssocID="{8D9AE731-820B-4470-8D50-23574D39D28E}" presName="composite" presStyleCnt="0"/>
      <dgm:spPr/>
      <dgm:t>
        <a:bodyPr/>
        <a:lstStyle/>
        <a:p>
          <a:endParaRPr lang="ru-RU"/>
        </a:p>
      </dgm:t>
    </dgm:pt>
    <dgm:pt modelId="{A3F5A0C9-F7D1-42B5-8145-887CF4F0CA68}" type="pres">
      <dgm:prSet presAssocID="{8D9AE731-820B-4470-8D50-23574D39D28E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D4938C-4BC8-47E6-B07F-FF6757E84781}" type="pres">
      <dgm:prSet presAssocID="{8D9AE731-820B-4470-8D50-23574D39D28E}" presName="descendantText" presStyleLbl="alignAcc1" presStyleIdx="3" presStyleCnt="6" custScaleY="11996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410C71-10ED-4C2D-AD8F-B5AA9E57D0D0}" type="pres">
      <dgm:prSet presAssocID="{42444731-90CC-47BD-862E-7F5BA53BE601}" presName="sp" presStyleCnt="0"/>
      <dgm:spPr/>
      <dgm:t>
        <a:bodyPr/>
        <a:lstStyle/>
        <a:p>
          <a:endParaRPr lang="ru-RU"/>
        </a:p>
      </dgm:t>
    </dgm:pt>
    <dgm:pt modelId="{1A6DD8FF-C9D8-438C-9CB1-5D0C64CD7EF1}" type="pres">
      <dgm:prSet presAssocID="{E69E6BCE-C680-428B-BCC8-E536995EE10F}" presName="composite" presStyleCnt="0"/>
      <dgm:spPr/>
      <dgm:t>
        <a:bodyPr/>
        <a:lstStyle/>
        <a:p>
          <a:endParaRPr lang="ru-RU"/>
        </a:p>
      </dgm:t>
    </dgm:pt>
    <dgm:pt modelId="{B0CD99BD-A7E6-426A-B88D-F5563FF9E497}" type="pres">
      <dgm:prSet presAssocID="{E69E6BCE-C680-428B-BCC8-E536995EE10F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0FD90B2-EC90-4F4B-906B-409EA0435E00}" type="pres">
      <dgm:prSet presAssocID="{E69E6BCE-C680-428B-BCC8-E536995EE10F}" presName="descendantText" presStyleLbl="alignAcc1" presStyleIdx="4" presStyleCnt="6" custScaleY="131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3CB570-9FF5-450C-82D5-90BADBF52E1F}" type="pres">
      <dgm:prSet presAssocID="{038B746A-52AE-45F5-AF0C-BC6330C33CA9}" presName="sp" presStyleCnt="0"/>
      <dgm:spPr/>
    </dgm:pt>
    <dgm:pt modelId="{06DAC4EA-D6A9-483D-B4DD-DFE84FCBB58F}" type="pres">
      <dgm:prSet presAssocID="{A98FE763-5238-4191-9C2A-D9828F4A6F82}" presName="composite" presStyleCnt="0"/>
      <dgm:spPr/>
    </dgm:pt>
    <dgm:pt modelId="{FE2090CD-AFFE-4FF9-8CD3-7BDAB2DEA0B8}" type="pres">
      <dgm:prSet presAssocID="{A98FE763-5238-4191-9C2A-D9828F4A6F82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521333-B10F-42E3-BD60-95B0660076B2}" type="pres">
      <dgm:prSet presAssocID="{A98FE763-5238-4191-9C2A-D9828F4A6F82}" presName="descendantText" presStyleLbl="alignAcc1" presStyleIdx="5" presStyleCnt="6" custScaleY="130145" custLinFactNeighborX="-307" custLinFactNeighborY="95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8E6189-5376-4B6F-9B20-31BF2108198A}" type="presOf" srcId="{86C4DC61-8905-43CF-A0AD-459CBF374690}" destId="{13D3BCE3-02D1-43EC-A536-E5CC58F4FEF8}" srcOrd="0" destOrd="0" presId="urn:microsoft.com/office/officeart/2005/8/layout/chevron2"/>
    <dgm:cxn modelId="{A8A150DB-4307-4A3B-9C57-703E9B92F7CE}" type="presOf" srcId="{17725813-1A3C-433A-80F3-23FD01E30740}" destId="{56D2DA28-F10C-4FD2-AE43-E03D631AD25B}" srcOrd="0" destOrd="0" presId="urn:microsoft.com/office/officeart/2005/8/layout/chevron2"/>
    <dgm:cxn modelId="{5ED2112D-33D2-4DE4-AF83-278337F609B0}" srcId="{A98FE763-5238-4191-9C2A-D9828F4A6F82}" destId="{7B7EEFEF-B594-47F9-9CDD-CC60DCA2CE49}" srcOrd="0" destOrd="0" parTransId="{030CE035-B225-4C42-9461-9833E8D13C13}" sibTransId="{52A4C047-1A2C-4D4B-A93E-9BEE28696B3A}"/>
    <dgm:cxn modelId="{D40B20E6-944A-4F77-9F50-62CA54B07B47}" srcId="{17725813-1A3C-433A-80F3-23FD01E30740}" destId="{E01DC49A-7315-40C4-8D4D-88E763B0F233}" srcOrd="0" destOrd="0" parTransId="{F38540B0-CD75-42DC-945F-F2825230161A}" sibTransId="{1F9DF8A6-BF7A-4D94-B3AB-AE16703F86CF}"/>
    <dgm:cxn modelId="{64C3159C-195E-4804-97C9-AFD7ED3135A1}" srcId="{1E2B9CE2-7968-461E-A0CA-810A39EDCD6B}" destId="{66DB36A3-4102-425A-B496-7E70CB065E34}" srcOrd="0" destOrd="0" parTransId="{42EB6277-D4DB-41DC-9ED7-7A8281CF0A90}" sibTransId="{8A95DCEC-8F8A-4815-8E40-ECDA8F556935}"/>
    <dgm:cxn modelId="{5184B830-8E4B-4480-A5BB-A38ECBB0E0D9}" type="presOf" srcId="{8D9AE731-820B-4470-8D50-23574D39D28E}" destId="{A3F5A0C9-F7D1-42B5-8145-887CF4F0CA68}" srcOrd="0" destOrd="0" presId="urn:microsoft.com/office/officeart/2005/8/layout/chevron2"/>
    <dgm:cxn modelId="{2665249D-1D95-42CA-BF5D-3E11B012960D}" srcId="{998B5804-83D2-482D-90B3-4324C1726AFC}" destId="{1E2B9CE2-7968-461E-A0CA-810A39EDCD6B}" srcOrd="1" destOrd="0" parTransId="{F060D180-B99B-4C9B-B16D-280D830AD292}" sibTransId="{AA472485-EBF8-4862-B70E-02437E153A25}"/>
    <dgm:cxn modelId="{E5566714-3D0E-42A3-B0DC-D222EE12B972}" srcId="{998B5804-83D2-482D-90B3-4324C1726AFC}" destId="{9845FF03-0909-44C6-AB79-BC2FF7BD9703}" srcOrd="2" destOrd="0" parTransId="{6E6D3FCE-0B0B-46EA-AC90-DDE9E0B416F0}" sibTransId="{38B6155A-86B4-4803-92A8-1BE91694432D}"/>
    <dgm:cxn modelId="{54FFB123-EDD5-49D3-8BF5-5F324F6A3D1C}" type="presOf" srcId="{E69E6BCE-C680-428B-BCC8-E536995EE10F}" destId="{B0CD99BD-A7E6-426A-B88D-F5563FF9E497}" srcOrd="0" destOrd="0" presId="urn:microsoft.com/office/officeart/2005/8/layout/chevron2"/>
    <dgm:cxn modelId="{382CE11A-86D7-4289-BD79-278160F7E2ED}" type="presOf" srcId="{998B5804-83D2-482D-90B3-4324C1726AFC}" destId="{6208F9EE-9E3E-4AFD-9B4C-C6A33359176C}" srcOrd="0" destOrd="0" presId="urn:microsoft.com/office/officeart/2005/8/layout/chevron2"/>
    <dgm:cxn modelId="{5EECCC8E-4534-488F-BE0E-DA3B4983D78D}" type="presOf" srcId="{808F4A4F-9679-4F1C-8179-F7AB803E3132}" destId="{F0FD90B2-EC90-4F4B-906B-409EA0435E00}" srcOrd="0" destOrd="0" presId="urn:microsoft.com/office/officeart/2005/8/layout/chevron2"/>
    <dgm:cxn modelId="{ACC6D268-AA0E-4E4A-8A60-E1AEB4549B32}" type="presOf" srcId="{A9FA154F-9F45-48F6-B63C-9BCF04007DDB}" destId="{13D3BCE3-02D1-43EC-A536-E5CC58F4FEF8}" srcOrd="0" destOrd="1" presId="urn:microsoft.com/office/officeart/2005/8/layout/chevron2"/>
    <dgm:cxn modelId="{C3F2E6EF-E50B-423C-AAAE-557552177192}" srcId="{998B5804-83D2-482D-90B3-4324C1726AFC}" destId="{E69E6BCE-C680-428B-BCC8-E536995EE10F}" srcOrd="4" destOrd="0" parTransId="{36E7BB0D-55F6-4F04-B83E-D7F896540E2B}" sibTransId="{038B746A-52AE-45F5-AF0C-BC6330C33CA9}"/>
    <dgm:cxn modelId="{81EFF2CF-9EC2-46AC-B005-30B604F5E92B}" type="presOf" srcId="{0F8EF3D0-9EC8-4C33-8D1C-A8CC06E557B7}" destId="{F0FD90B2-EC90-4F4B-906B-409EA0435E00}" srcOrd="0" destOrd="1" presId="urn:microsoft.com/office/officeart/2005/8/layout/chevron2"/>
    <dgm:cxn modelId="{2C8CCCED-E19B-4228-8A3E-90409FA85028}" srcId="{9845FF03-0909-44C6-AB79-BC2FF7BD9703}" destId="{86C4DC61-8905-43CF-A0AD-459CBF374690}" srcOrd="0" destOrd="0" parTransId="{FEC5E022-6514-4A65-8739-5F461755429E}" sibTransId="{F9BDE16A-820B-4CD9-B61A-36535C40497B}"/>
    <dgm:cxn modelId="{C2A95953-869A-405D-A80D-567903F5DF8B}" type="presOf" srcId="{A98FE763-5238-4191-9C2A-D9828F4A6F82}" destId="{FE2090CD-AFFE-4FF9-8CD3-7BDAB2DEA0B8}" srcOrd="0" destOrd="0" presId="urn:microsoft.com/office/officeart/2005/8/layout/chevron2"/>
    <dgm:cxn modelId="{12E920FA-75C3-48B9-ADFC-34E7613D1BA2}" type="presOf" srcId="{52150369-ECB3-4796-A0B6-40EA90E5E06D}" destId="{38521333-B10F-42E3-BD60-95B0660076B2}" srcOrd="0" destOrd="1" presId="urn:microsoft.com/office/officeart/2005/8/layout/chevron2"/>
    <dgm:cxn modelId="{5B7E8F67-84A5-4752-B47B-ACA0F9D0EBEA}" type="presOf" srcId="{6EF4B898-CEE8-4A1A-8FF7-1FAAE38DB0B7}" destId="{47D4938C-4BC8-47E6-B07F-FF6757E84781}" srcOrd="0" destOrd="1" presId="urn:microsoft.com/office/officeart/2005/8/layout/chevron2"/>
    <dgm:cxn modelId="{6F59345D-2786-42C9-A1A6-C28D04929630}" type="presOf" srcId="{E01DC49A-7315-40C4-8D4D-88E763B0F233}" destId="{C708C897-07B3-47E4-AF00-BB0FB1F1BA26}" srcOrd="0" destOrd="0" presId="urn:microsoft.com/office/officeart/2005/8/layout/chevron2"/>
    <dgm:cxn modelId="{436F3C6D-EC33-439C-ABBF-0D79A31C21F5}" type="presOf" srcId="{1E2B9CE2-7968-461E-A0CA-810A39EDCD6B}" destId="{7B820F13-C4E0-4781-BD89-36B8CB2845DF}" srcOrd="0" destOrd="0" presId="urn:microsoft.com/office/officeart/2005/8/layout/chevron2"/>
    <dgm:cxn modelId="{312A7F25-8C86-4D6C-8524-735CDD1C9D18}" type="presOf" srcId="{9845FF03-0909-44C6-AB79-BC2FF7BD9703}" destId="{0F2622BB-F00E-4E63-A950-F5DD95A7CEC4}" srcOrd="0" destOrd="0" presId="urn:microsoft.com/office/officeart/2005/8/layout/chevron2"/>
    <dgm:cxn modelId="{321C2CB9-5A62-4D7C-AC9D-66577B765101}" srcId="{998B5804-83D2-482D-90B3-4324C1726AFC}" destId="{8D9AE731-820B-4470-8D50-23574D39D28E}" srcOrd="3" destOrd="0" parTransId="{77896B5A-E50A-42C1-A29C-B4B8A1C489A2}" sibTransId="{42444731-90CC-47BD-862E-7F5BA53BE601}"/>
    <dgm:cxn modelId="{09947A56-15C3-4575-8A96-A35A50B6FD60}" srcId="{E69E6BCE-C680-428B-BCC8-E536995EE10F}" destId="{0F8EF3D0-9EC8-4C33-8D1C-A8CC06E557B7}" srcOrd="1" destOrd="0" parTransId="{38916625-4C50-44A5-9A73-295C0066777B}" sibTransId="{06094911-F711-4561-B821-F486AD37103E}"/>
    <dgm:cxn modelId="{A4A52456-A16C-4F1A-A25C-A3A14FB9602F}" srcId="{17725813-1A3C-433A-80F3-23FD01E30740}" destId="{3F43E59D-1760-431D-AB0A-4087D96DA5D1}" srcOrd="1" destOrd="0" parTransId="{CC98C4A1-B20E-4FEB-9C90-DC50B1C0AF69}" sibTransId="{8606E4B7-30DE-49EB-A2A8-8A8F1C306D43}"/>
    <dgm:cxn modelId="{EFEB2579-5654-4321-8E5D-58B18F52EE5B}" type="presOf" srcId="{66DB36A3-4102-425A-B496-7E70CB065E34}" destId="{E2CF76AB-D1C5-461D-B961-01914143BBB7}" srcOrd="0" destOrd="0" presId="urn:microsoft.com/office/officeart/2005/8/layout/chevron2"/>
    <dgm:cxn modelId="{4658CE9C-5785-4486-AA6B-35F73D699080}" type="presOf" srcId="{3F43E59D-1760-431D-AB0A-4087D96DA5D1}" destId="{C708C897-07B3-47E4-AF00-BB0FB1F1BA26}" srcOrd="0" destOrd="1" presId="urn:microsoft.com/office/officeart/2005/8/layout/chevron2"/>
    <dgm:cxn modelId="{CCCAF5B6-7D54-442B-A7E7-01DC131CE699}" srcId="{A98FE763-5238-4191-9C2A-D9828F4A6F82}" destId="{52150369-ECB3-4796-A0B6-40EA90E5E06D}" srcOrd="1" destOrd="0" parTransId="{9B12A267-C4B6-4067-9D65-9AD98712F6A5}" sibTransId="{5BF7947A-26DD-42DA-ACE8-8371BD3C18F3}"/>
    <dgm:cxn modelId="{1E48FE25-CDBC-4777-BFD1-6FEED7F013C7}" type="presOf" srcId="{DD4AC5FC-A424-484C-80A7-D3003338F33A}" destId="{47D4938C-4BC8-47E6-B07F-FF6757E84781}" srcOrd="0" destOrd="0" presId="urn:microsoft.com/office/officeart/2005/8/layout/chevron2"/>
    <dgm:cxn modelId="{801491B0-9699-4E81-A7DD-26D25D8DE6F5}" srcId="{9845FF03-0909-44C6-AB79-BC2FF7BD9703}" destId="{A9FA154F-9F45-48F6-B63C-9BCF04007DDB}" srcOrd="1" destOrd="0" parTransId="{768A96D4-6142-44DB-B531-9E61FC3695EB}" sibTransId="{C3947AB5-45C5-453F-9546-A0936EC1A3D7}"/>
    <dgm:cxn modelId="{7F45547C-E8DA-4716-A334-D6EAFD0442BA}" srcId="{8D9AE731-820B-4470-8D50-23574D39D28E}" destId="{6EF4B898-CEE8-4A1A-8FF7-1FAAE38DB0B7}" srcOrd="1" destOrd="0" parTransId="{67748E25-53D0-4F13-82E7-B9DF1448DEB9}" sibTransId="{5F008805-30B5-4D68-962F-DEC228818A45}"/>
    <dgm:cxn modelId="{B6159C94-FC32-4161-ADE9-A3C9F5E62E1F}" srcId="{998B5804-83D2-482D-90B3-4324C1726AFC}" destId="{17725813-1A3C-433A-80F3-23FD01E30740}" srcOrd="0" destOrd="0" parTransId="{4FA6E5D7-EBEE-4078-B26F-071C783A172B}" sibTransId="{EB987835-F71D-4EA7-961F-321BB45B0655}"/>
    <dgm:cxn modelId="{6D8B2281-37BB-4ABB-9BBA-7D3DE46934CF}" srcId="{998B5804-83D2-482D-90B3-4324C1726AFC}" destId="{A98FE763-5238-4191-9C2A-D9828F4A6F82}" srcOrd="5" destOrd="0" parTransId="{C1E9A323-1D79-434D-BCF8-0D147EA3970B}" sibTransId="{51C21669-0C9A-4216-B51C-304A22AB0E1B}"/>
    <dgm:cxn modelId="{6F19C8D8-B1EE-448B-A50D-E2CD9AE1AA75}" type="presOf" srcId="{7B7EEFEF-B594-47F9-9CDD-CC60DCA2CE49}" destId="{38521333-B10F-42E3-BD60-95B0660076B2}" srcOrd="0" destOrd="0" presId="urn:microsoft.com/office/officeart/2005/8/layout/chevron2"/>
    <dgm:cxn modelId="{EB802718-8466-4651-A89B-DEE66401F996}" srcId="{8D9AE731-820B-4470-8D50-23574D39D28E}" destId="{DD4AC5FC-A424-484C-80A7-D3003338F33A}" srcOrd="0" destOrd="0" parTransId="{FC06172D-8C3C-4344-8A52-E52A9442641A}" sibTransId="{134EF8C7-EEA6-43F0-B3AE-C33981F90133}"/>
    <dgm:cxn modelId="{138EE079-071D-4629-B6E6-5F7CBBD730F7}" srcId="{E69E6BCE-C680-428B-BCC8-E536995EE10F}" destId="{808F4A4F-9679-4F1C-8179-F7AB803E3132}" srcOrd="0" destOrd="0" parTransId="{8A198B81-60DC-4954-8DB7-B13B02623F2F}" sibTransId="{8A01880D-DAC8-4C40-9388-963EBA3F8B0B}"/>
    <dgm:cxn modelId="{218A4DB2-77AC-40E9-9869-3DBA88350F54}" type="presParOf" srcId="{6208F9EE-9E3E-4AFD-9B4C-C6A33359176C}" destId="{EE09D780-2342-415B-AE0D-157C46666B05}" srcOrd="0" destOrd="0" presId="urn:microsoft.com/office/officeart/2005/8/layout/chevron2"/>
    <dgm:cxn modelId="{2374FD0A-CE11-49CE-9ED3-06E7ECA01671}" type="presParOf" srcId="{EE09D780-2342-415B-AE0D-157C46666B05}" destId="{56D2DA28-F10C-4FD2-AE43-E03D631AD25B}" srcOrd="0" destOrd="0" presId="urn:microsoft.com/office/officeart/2005/8/layout/chevron2"/>
    <dgm:cxn modelId="{C4FB4EB8-B56D-4A2E-9116-3FABEFBBA9FF}" type="presParOf" srcId="{EE09D780-2342-415B-AE0D-157C46666B05}" destId="{C708C897-07B3-47E4-AF00-BB0FB1F1BA26}" srcOrd="1" destOrd="0" presId="urn:microsoft.com/office/officeart/2005/8/layout/chevron2"/>
    <dgm:cxn modelId="{F184CD87-8020-43D2-969F-BEDAEE9896CA}" type="presParOf" srcId="{6208F9EE-9E3E-4AFD-9B4C-C6A33359176C}" destId="{7840C222-6329-4DFF-8A8D-92E212977267}" srcOrd="1" destOrd="0" presId="urn:microsoft.com/office/officeart/2005/8/layout/chevron2"/>
    <dgm:cxn modelId="{6D5C6381-3980-4628-AEFA-63AE15F110FE}" type="presParOf" srcId="{6208F9EE-9E3E-4AFD-9B4C-C6A33359176C}" destId="{9CB15C75-44A3-4248-BA12-3F7902F72063}" srcOrd="2" destOrd="0" presId="urn:microsoft.com/office/officeart/2005/8/layout/chevron2"/>
    <dgm:cxn modelId="{4F741D21-5EDA-4507-98AE-29D6228DFE8F}" type="presParOf" srcId="{9CB15C75-44A3-4248-BA12-3F7902F72063}" destId="{7B820F13-C4E0-4781-BD89-36B8CB2845DF}" srcOrd="0" destOrd="0" presId="urn:microsoft.com/office/officeart/2005/8/layout/chevron2"/>
    <dgm:cxn modelId="{0E409917-8C9A-483B-B61D-6A5BA3BCCB54}" type="presParOf" srcId="{9CB15C75-44A3-4248-BA12-3F7902F72063}" destId="{E2CF76AB-D1C5-461D-B961-01914143BBB7}" srcOrd="1" destOrd="0" presId="urn:microsoft.com/office/officeart/2005/8/layout/chevron2"/>
    <dgm:cxn modelId="{971BD364-192B-40F0-8BC4-5308CF472015}" type="presParOf" srcId="{6208F9EE-9E3E-4AFD-9B4C-C6A33359176C}" destId="{EB3D3649-1F14-4CD7-9EE9-0DF71243610F}" srcOrd="3" destOrd="0" presId="urn:microsoft.com/office/officeart/2005/8/layout/chevron2"/>
    <dgm:cxn modelId="{01C6608D-2864-431E-AF49-3472AF850E4A}" type="presParOf" srcId="{6208F9EE-9E3E-4AFD-9B4C-C6A33359176C}" destId="{C75A38B9-C740-4C74-B7A5-38CADEC149E6}" srcOrd="4" destOrd="0" presId="urn:microsoft.com/office/officeart/2005/8/layout/chevron2"/>
    <dgm:cxn modelId="{5502B5C0-6B21-4FA2-A05E-BCF0B21E21A4}" type="presParOf" srcId="{C75A38B9-C740-4C74-B7A5-38CADEC149E6}" destId="{0F2622BB-F00E-4E63-A950-F5DD95A7CEC4}" srcOrd="0" destOrd="0" presId="urn:microsoft.com/office/officeart/2005/8/layout/chevron2"/>
    <dgm:cxn modelId="{73B3560A-A904-4853-8DF2-938EB1CF9E74}" type="presParOf" srcId="{C75A38B9-C740-4C74-B7A5-38CADEC149E6}" destId="{13D3BCE3-02D1-43EC-A536-E5CC58F4FEF8}" srcOrd="1" destOrd="0" presId="urn:microsoft.com/office/officeart/2005/8/layout/chevron2"/>
    <dgm:cxn modelId="{117A1CD1-4EAE-4F30-BDDD-39FBE6D7D434}" type="presParOf" srcId="{6208F9EE-9E3E-4AFD-9B4C-C6A33359176C}" destId="{5F343549-86CE-405E-96E3-BA3153514B21}" srcOrd="5" destOrd="0" presId="urn:microsoft.com/office/officeart/2005/8/layout/chevron2"/>
    <dgm:cxn modelId="{4B9FB102-C30C-4D89-AF8E-4E2922D766BA}" type="presParOf" srcId="{6208F9EE-9E3E-4AFD-9B4C-C6A33359176C}" destId="{E826A15E-FB9A-495A-814D-565FF55182F1}" srcOrd="6" destOrd="0" presId="urn:microsoft.com/office/officeart/2005/8/layout/chevron2"/>
    <dgm:cxn modelId="{AD2C191D-C606-4DC9-8571-308E9F942E8B}" type="presParOf" srcId="{E826A15E-FB9A-495A-814D-565FF55182F1}" destId="{A3F5A0C9-F7D1-42B5-8145-887CF4F0CA68}" srcOrd="0" destOrd="0" presId="urn:microsoft.com/office/officeart/2005/8/layout/chevron2"/>
    <dgm:cxn modelId="{36DDDE1E-D169-426A-B8DB-07866DD16EDD}" type="presParOf" srcId="{E826A15E-FB9A-495A-814D-565FF55182F1}" destId="{47D4938C-4BC8-47E6-B07F-FF6757E84781}" srcOrd="1" destOrd="0" presId="urn:microsoft.com/office/officeart/2005/8/layout/chevron2"/>
    <dgm:cxn modelId="{65C4D192-6372-42B6-B9F0-ED6CF6125154}" type="presParOf" srcId="{6208F9EE-9E3E-4AFD-9B4C-C6A33359176C}" destId="{CC410C71-10ED-4C2D-AD8F-B5AA9E57D0D0}" srcOrd="7" destOrd="0" presId="urn:microsoft.com/office/officeart/2005/8/layout/chevron2"/>
    <dgm:cxn modelId="{541A5D56-D0DA-4256-8ADC-6528C58FDD89}" type="presParOf" srcId="{6208F9EE-9E3E-4AFD-9B4C-C6A33359176C}" destId="{1A6DD8FF-C9D8-438C-9CB1-5D0C64CD7EF1}" srcOrd="8" destOrd="0" presId="urn:microsoft.com/office/officeart/2005/8/layout/chevron2"/>
    <dgm:cxn modelId="{9207A45A-0FAB-4D5A-9DB9-ED8D799417EE}" type="presParOf" srcId="{1A6DD8FF-C9D8-438C-9CB1-5D0C64CD7EF1}" destId="{B0CD99BD-A7E6-426A-B88D-F5563FF9E497}" srcOrd="0" destOrd="0" presId="urn:microsoft.com/office/officeart/2005/8/layout/chevron2"/>
    <dgm:cxn modelId="{F912C0DD-5C6F-4EA0-A9A2-B7D9131BD4E5}" type="presParOf" srcId="{1A6DD8FF-C9D8-438C-9CB1-5D0C64CD7EF1}" destId="{F0FD90B2-EC90-4F4B-906B-409EA0435E00}" srcOrd="1" destOrd="0" presId="urn:microsoft.com/office/officeart/2005/8/layout/chevron2"/>
    <dgm:cxn modelId="{3FB1D904-C57E-4311-83AE-97B5B910677A}" type="presParOf" srcId="{6208F9EE-9E3E-4AFD-9B4C-C6A33359176C}" destId="{A33CB570-9FF5-450C-82D5-90BADBF52E1F}" srcOrd="9" destOrd="0" presId="urn:microsoft.com/office/officeart/2005/8/layout/chevron2"/>
    <dgm:cxn modelId="{11167431-8A13-487A-A68F-C2105F4B67FC}" type="presParOf" srcId="{6208F9EE-9E3E-4AFD-9B4C-C6A33359176C}" destId="{06DAC4EA-D6A9-483D-B4DD-DFE84FCBB58F}" srcOrd="10" destOrd="0" presId="urn:microsoft.com/office/officeart/2005/8/layout/chevron2"/>
    <dgm:cxn modelId="{6D0B8E57-F81A-4AF4-B81E-D9F131142B4A}" type="presParOf" srcId="{06DAC4EA-D6A9-483D-B4DD-DFE84FCBB58F}" destId="{FE2090CD-AFFE-4FF9-8CD3-7BDAB2DEA0B8}" srcOrd="0" destOrd="0" presId="urn:microsoft.com/office/officeart/2005/8/layout/chevron2"/>
    <dgm:cxn modelId="{160CBC11-D24F-44F7-9B34-43FCF1E258A7}" type="presParOf" srcId="{06DAC4EA-D6A9-483D-B4DD-DFE84FCBB58F}" destId="{38521333-B10F-42E3-BD60-95B0660076B2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D2DA28-F10C-4FD2-AE43-E03D631AD25B}">
      <dsp:nvSpPr>
        <dsp:cNvPr id="0" name=""/>
        <dsp:cNvSpPr/>
      </dsp:nvSpPr>
      <dsp:spPr>
        <a:xfrm rot="5400000">
          <a:off x="-142879" y="159165"/>
          <a:ext cx="952528" cy="66677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1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-142879" y="159165"/>
        <a:ext cx="952528" cy="666770"/>
      </dsp:txXfrm>
    </dsp:sp>
    <dsp:sp modelId="{C708C897-07B3-47E4-AF00-BB0FB1F1BA26}">
      <dsp:nvSpPr>
        <dsp:cNvPr id="0" name=""/>
        <dsp:cNvSpPr/>
      </dsp:nvSpPr>
      <dsp:spPr>
        <a:xfrm rot="5400000">
          <a:off x="4238655" y="-3481113"/>
          <a:ext cx="619143" cy="761394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>
              <a:solidFill>
                <a:schemeClr val="tx1"/>
              </a:solidFill>
            </a:rPr>
            <a:t>Пакет документів (Інструкція НБУ № 492)</a:t>
          </a:r>
          <a:endParaRPr lang="ru-RU" sz="1800" b="1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/>
            <a:t>договір банківського рахунку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4238655" y="-3481113"/>
        <a:ext cx="619143" cy="7613943"/>
      </dsp:txXfrm>
    </dsp:sp>
    <dsp:sp modelId="{7B820F13-C4E0-4781-BD89-36B8CB2845DF}">
      <dsp:nvSpPr>
        <dsp:cNvPr id="0" name=""/>
        <dsp:cNvSpPr/>
      </dsp:nvSpPr>
      <dsp:spPr>
        <a:xfrm rot="5400000">
          <a:off x="-142879" y="1021282"/>
          <a:ext cx="952528" cy="66677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2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-142879" y="1021282"/>
        <a:ext cx="952528" cy="666770"/>
      </dsp:txXfrm>
    </dsp:sp>
    <dsp:sp modelId="{E2CF76AB-D1C5-461D-B961-01914143BBB7}">
      <dsp:nvSpPr>
        <dsp:cNvPr id="0" name=""/>
        <dsp:cNvSpPr/>
      </dsp:nvSpPr>
      <dsp:spPr>
        <a:xfrm rot="5400000">
          <a:off x="4238655" y="-2693482"/>
          <a:ext cx="619143" cy="77629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000" b="1" kern="1200" dirty="0" smtClean="0">
              <a:solidFill>
                <a:srgbClr val="C00000"/>
              </a:solidFill>
            </a:rPr>
            <a:t>Відкриття поточного рахунку торговцю ЦП/клієнту торговця ЦП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4238655" y="-2693482"/>
        <a:ext cx="619143" cy="7762913"/>
      </dsp:txXfrm>
    </dsp:sp>
    <dsp:sp modelId="{0F2622BB-F00E-4E63-A950-F5DD95A7CEC4}">
      <dsp:nvSpPr>
        <dsp:cNvPr id="0" name=""/>
        <dsp:cNvSpPr/>
      </dsp:nvSpPr>
      <dsp:spPr>
        <a:xfrm rot="5400000">
          <a:off x="-160086" y="1960949"/>
          <a:ext cx="986943" cy="666770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3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-160086" y="1960949"/>
        <a:ext cx="986943" cy="666770"/>
      </dsp:txXfrm>
    </dsp:sp>
    <dsp:sp modelId="{13D3BCE3-02D1-43EC-A536-E5CC58F4FEF8}">
      <dsp:nvSpPr>
        <dsp:cNvPr id="0" name=""/>
        <dsp:cNvSpPr/>
      </dsp:nvSpPr>
      <dsp:spPr>
        <a:xfrm rot="5400000">
          <a:off x="4161104" y="-1753814"/>
          <a:ext cx="774245" cy="77629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>
              <a:solidFill>
                <a:schemeClr val="tx1"/>
              </a:solidFill>
            </a:rPr>
            <a:t>Додаткові документи (Положення  НКЦПФР № 429)</a:t>
          </a:r>
          <a:endParaRPr lang="ru-RU" sz="1800" b="1" kern="1200" dirty="0">
            <a:solidFill>
              <a:srgbClr val="C0000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/>
            <a:t>договір про клірингове обслуговування </a:t>
          </a:r>
          <a:r>
            <a:rPr lang="uk-UA" sz="1800" b="1" u="sng" kern="1200" dirty="0" smtClean="0"/>
            <a:t>(для торговців ЦП)</a:t>
          </a:r>
          <a:endParaRPr lang="ru-RU" sz="1800" b="1" u="sng" kern="1200" dirty="0">
            <a:solidFill>
              <a:srgbClr val="C00000"/>
            </a:solidFill>
          </a:endParaRPr>
        </a:p>
      </dsp:txBody>
      <dsp:txXfrm rot="5400000">
        <a:off x="4161104" y="-1753814"/>
        <a:ext cx="774245" cy="7762913"/>
      </dsp:txXfrm>
    </dsp:sp>
    <dsp:sp modelId="{A3F5A0C9-F7D1-42B5-8145-887CF4F0CA68}">
      <dsp:nvSpPr>
        <dsp:cNvPr id="0" name=""/>
        <dsp:cNvSpPr/>
      </dsp:nvSpPr>
      <dsp:spPr>
        <a:xfrm rot="5400000">
          <a:off x="-142879" y="2902076"/>
          <a:ext cx="952528" cy="666770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4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-142879" y="2902076"/>
        <a:ext cx="952528" cy="666770"/>
      </dsp:txXfrm>
    </dsp:sp>
    <dsp:sp modelId="{47D4938C-4BC8-47E6-B07F-FF6757E84781}">
      <dsp:nvSpPr>
        <dsp:cNvPr id="0" name=""/>
        <dsp:cNvSpPr/>
      </dsp:nvSpPr>
      <dsp:spPr>
        <a:xfrm rot="5400000">
          <a:off x="4176852" y="-812687"/>
          <a:ext cx="742749" cy="77629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000" b="1" kern="1200" dirty="0" smtClean="0">
              <a:solidFill>
                <a:srgbClr val="C00000"/>
              </a:solidFill>
            </a:rPr>
            <a:t>Відкриття клірингового рахунку та </a:t>
          </a:r>
          <a:r>
            <a:rPr lang="uk-UA" sz="2000" b="1" u="sng" kern="1200" dirty="0" smtClean="0">
              <a:solidFill>
                <a:srgbClr val="C00000"/>
              </a:solidFill>
            </a:rPr>
            <a:t>субрахунку</a:t>
          </a:r>
          <a:r>
            <a:rPr lang="uk-UA" sz="2000" b="1" kern="1200" dirty="0" smtClean="0">
              <a:solidFill>
                <a:srgbClr val="C00000"/>
              </a:solidFill>
            </a:rPr>
            <a:t>* торговцю ЦП</a:t>
          </a:r>
          <a:endParaRPr lang="ru-RU" sz="2000" b="1" kern="1200" dirty="0">
            <a:solidFill>
              <a:srgbClr val="C0000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000" b="1" kern="1200" dirty="0" smtClean="0">
              <a:solidFill>
                <a:srgbClr val="C00000"/>
              </a:solidFill>
            </a:rPr>
            <a:t>Відкриття рахунку для здійснення розрахунків торговцю ЦП</a:t>
          </a:r>
          <a:endParaRPr lang="ru-RU" sz="2000" b="1" kern="1200" dirty="0">
            <a:solidFill>
              <a:srgbClr val="C00000"/>
            </a:solidFill>
          </a:endParaRPr>
        </a:p>
      </dsp:txBody>
      <dsp:txXfrm rot="5400000">
        <a:off x="4176852" y="-812687"/>
        <a:ext cx="742749" cy="7762913"/>
      </dsp:txXfrm>
    </dsp:sp>
    <dsp:sp modelId="{B0CD99BD-A7E6-426A-B88D-F5563FF9E497}">
      <dsp:nvSpPr>
        <dsp:cNvPr id="0" name=""/>
        <dsp:cNvSpPr/>
      </dsp:nvSpPr>
      <dsp:spPr>
        <a:xfrm rot="5400000">
          <a:off x="-142879" y="3862228"/>
          <a:ext cx="952528" cy="666770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5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-142879" y="3862228"/>
        <a:ext cx="952528" cy="666770"/>
      </dsp:txXfrm>
    </dsp:sp>
    <dsp:sp modelId="{F0FD90B2-EC90-4F4B-906B-409EA0435E00}">
      <dsp:nvSpPr>
        <dsp:cNvPr id="0" name=""/>
        <dsp:cNvSpPr/>
      </dsp:nvSpPr>
      <dsp:spPr>
        <a:xfrm rot="5400000">
          <a:off x="4140619" y="147464"/>
          <a:ext cx="815214" cy="77629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000" b="1" u="sng" kern="1200" dirty="0" smtClean="0"/>
            <a:t>Розпорядження торговця ЦП</a:t>
          </a:r>
          <a:endParaRPr lang="ru-RU" sz="2000" b="1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>
              <a:solidFill>
                <a:schemeClr val="tx1"/>
              </a:solidFill>
            </a:rPr>
            <a:t>Додаткові документи (Правила провадження клірингової діяльності)</a:t>
          </a:r>
          <a:endParaRPr lang="ru-RU" sz="1800" b="1" kern="1200" dirty="0"/>
        </a:p>
      </dsp:txBody>
      <dsp:txXfrm rot="5400000">
        <a:off x="4140619" y="147464"/>
        <a:ext cx="815214" cy="7762913"/>
      </dsp:txXfrm>
    </dsp:sp>
    <dsp:sp modelId="{FE2090CD-AFFE-4FF9-8CD3-7BDAB2DEA0B8}">
      <dsp:nvSpPr>
        <dsp:cNvPr id="0" name=""/>
        <dsp:cNvSpPr/>
      </dsp:nvSpPr>
      <dsp:spPr>
        <a:xfrm rot="5400000">
          <a:off x="-142879" y="4817666"/>
          <a:ext cx="952528" cy="66677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</a:rPr>
            <a:t>6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-142879" y="4817666"/>
        <a:ext cx="952528" cy="666770"/>
      </dsp:txXfrm>
    </dsp:sp>
    <dsp:sp modelId="{38521333-B10F-42E3-BD60-95B0660076B2}">
      <dsp:nvSpPr>
        <dsp:cNvPr id="0" name=""/>
        <dsp:cNvSpPr/>
      </dsp:nvSpPr>
      <dsp:spPr>
        <a:xfrm rot="5400000">
          <a:off x="4121502" y="1162030"/>
          <a:ext cx="805784" cy="77629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90488" marR="0" lvl="1" indent="-90488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>
              <a:solidFill>
                <a:srgbClr val="C00000"/>
              </a:solidFill>
            </a:rPr>
            <a:t>Відкриття клірингового субрахунку клієнту торговця ЦП</a:t>
          </a:r>
          <a:endParaRPr lang="ru-RU" sz="1800" b="1" u="sng" kern="1200" dirty="0" smtClean="0">
            <a:solidFill>
              <a:srgbClr val="C0000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800" b="1" kern="1200" dirty="0" smtClean="0">
              <a:solidFill>
                <a:srgbClr val="C00000"/>
              </a:solidFill>
            </a:rPr>
            <a:t>Відкриття рахунку для здійснення розрахунків клієнту торговця ЦП</a:t>
          </a:r>
          <a:endParaRPr lang="ru-RU" sz="1800" b="1" kern="1200" dirty="0" smtClean="0">
            <a:solidFill>
              <a:srgbClr val="C00000"/>
            </a:solidFill>
          </a:endParaRPr>
        </a:p>
      </dsp:txBody>
      <dsp:txXfrm rot="5400000">
        <a:off x="4121502" y="1162030"/>
        <a:ext cx="805784" cy="7762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49D87-0916-4252-A7BF-E07F3EAB266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08B68-49AD-4C79-92DF-19B4E20EA7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08B68-49AD-4C79-92DF-19B4E20EA7C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DBEFA-8B07-43B5-B835-7AF405E93055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B9F0B-A8BB-4484-B456-83B86472EC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мка 6"/>
          <p:cNvSpPr/>
          <p:nvPr/>
        </p:nvSpPr>
        <p:spPr>
          <a:xfrm>
            <a:off x="714348" y="714356"/>
            <a:ext cx="7786742" cy="5286412"/>
          </a:xfrm>
          <a:prstGeom prst="frame">
            <a:avLst/>
          </a:prstGeom>
          <a:solidFill>
            <a:schemeClr val="accent3">
              <a:lumMod val="75000"/>
            </a:schemeClr>
          </a:solidFill>
          <a:ln cmpd="tri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1640" y="1643050"/>
            <a:ext cx="6552728" cy="358046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lnSpc>
                <a:spcPts val="5280"/>
              </a:lnSpc>
              <a:spcBef>
                <a:spcPts val="1200"/>
              </a:spcBef>
              <a:spcAft>
                <a:spcPts val="1200"/>
              </a:spcAft>
            </a:pPr>
            <a:r>
              <a:rPr lang="uk-UA" sz="4400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Діяльність</a:t>
            </a:r>
          </a:p>
          <a:p>
            <a:pPr algn="ctr">
              <a:lnSpc>
                <a:spcPts val="5280"/>
              </a:lnSpc>
              <a:spcBef>
                <a:spcPts val="1200"/>
              </a:spcBef>
              <a:spcAft>
                <a:spcPts val="1200"/>
              </a:spcAft>
            </a:pPr>
            <a:r>
              <a:rPr lang="uk-UA" sz="4400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 Розрахункового центру</a:t>
            </a:r>
            <a:endParaRPr lang="en-US" sz="4400" b="1" dirty="0" smtClean="0">
              <a:ln/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lnSpc>
                <a:spcPts val="5280"/>
              </a:lnSpc>
              <a:spcBef>
                <a:spcPts val="800"/>
              </a:spcBef>
              <a:spcAft>
                <a:spcPts val="800"/>
              </a:spcAft>
            </a:pPr>
            <a:r>
              <a:rPr lang="uk-UA" sz="4000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з обслуговування </a:t>
            </a:r>
            <a:r>
              <a:rPr lang="ru-RU" sz="4000" b="1" dirty="0" err="1" smtClean="0">
                <a:ln/>
                <a:solidFill>
                  <a:schemeClr val="accent3">
                    <a:lumMod val="50000"/>
                  </a:schemeClr>
                </a:solidFill>
              </a:rPr>
              <a:t>д</a:t>
            </a:r>
            <a:r>
              <a:rPr lang="uk-UA" sz="4000" b="1" dirty="0" err="1" smtClean="0">
                <a:ln/>
                <a:solidFill>
                  <a:schemeClr val="accent3">
                    <a:lumMod val="50000"/>
                  </a:schemeClr>
                </a:solidFill>
              </a:rPr>
              <a:t>оговорів</a:t>
            </a:r>
            <a:r>
              <a:rPr lang="uk-UA" sz="4000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>
              <a:lnSpc>
                <a:spcPts val="5280"/>
              </a:lnSpc>
              <a:spcBef>
                <a:spcPts val="800"/>
              </a:spcBef>
              <a:spcAft>
                <a:spcPts val="800"/>
              </a:spcAft>
            </a:pPr>
            <a:r>
              <a:rPr lang="uk-UA" sz="4000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на фінансових ринках</a:t>
            </a:r>
            <a:endParaRPr lang="ru-RU" sz="4000" b="1" dirty="0">
              <a:ln/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F36C-9447-4DC5-A1D9-53371FC6C31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214290"/>
            <a:ext cx="7715304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Учасники розрахунків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071802" y="785794"/>
            <a:ext cx="2714644" cy="10001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Фондова біржа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488" y="2071678"/>
            <a:ext cx="3143272" cy="24288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Розрахунковий центр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2786058"/>
            <a:ext cx="1303308" cy="156702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b="1" dirty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Грошові рахунки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7686" y="2786058"/>
            <a:ext cx="1571636" cy="156702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uk-UA" b="1" dirty="0">
              <a:solidFill>
                <a:schemeClr val="tx1"/>
              </a:solidFill>
            </a:endParaRP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Клірингові рахунки/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субрахунки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2198423"/>
            <a:ext cx="1993294" cy="180208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Центральний депозитарій</a:t>
            </a:r>
          </a:p>
          <a:p>
            <a:pPr algn="ctr"/>
            <a:endParaRPr lang="uk-UA" sz="20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29388" y="2269861"/>
            <a:ext cx="1993294" cy="180208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Національний банк України</a:t>
            </a:r>
          </a:p>
          <a:p>
            <a:pPr algn="ctr"/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488" y="4968374"/>
            <a:ext cx="3143272" cy="11752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Торговці ЦП*/клієнти торговців ЦП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>
            <a:endCxn id="11" idx="1"/>
          </p:cNvCxnSpPr>
          <p:nvPr/>
        </p:nvCxnSpPr>
        <p:spPr>
          <a:xfrm flipV="1">
            <a:off x="1857356" y="5556009"/>
            <a:ext cx="1000132" cy="16131"/>
          </a:xfrm>
          <a:prstGeom prst="line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000760" y="5572140"/>
            <a:ext cx="1143008" cy="1742"/>
          </a:xfrm>
          <a:prstGeom prst="line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3143241" y="4572009"/>
            <a:ext cx="857257" cy="1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 flipH="1" flipV="1">
            <a:off x="4786315" y="4572009"/>
            <a:ext cx="857257" cy="1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5400000">
            <a:off x="4250530" y="1964520"/>
            <a:ext cx="357189" cy="2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6000760" y="3000372"/>
            <a:ext cx="428628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 rot="10800000">
            <a:off x="2357422" y="3000372"/>
            <a:ext cx="500066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ая прямоугольная выноска 21"/>
          <p:cNvSpPr/>
          <p:nvPr/>
        </p:nvSpPr>
        <p:spPr>
          <a:xfrm>
            <a:off x="142844" y="4572008"/>
            <a:ext cx="1500198" cy="1428760"/>
          </a:xfrm>
          <a:prstGeom prst="wedgeRoundRectCallout">
            <a:avLst>
              <a:gd name="adj1" fmla="val 63873"/>
              <a:gd name="adj2" fmla="val -71783"/>
              <a:gd name="adj3" fmla="val 16667"/>
            </a:avLst>
          </a:prstGeom>
          <a:noFill/>
          <a:ln w="15875">
            <a:solidFill>
              <a:schemeClr val="bg2">
                <a:lumMod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Рахунки у ЦП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 </a:t>
            </a:r>
            <a:r>
              <a:rPr lang="uk-UA" sz="1200" b="1" dirty="0" smtClean="0">
                <a:solidFill>
                  <a:srgbClr val="0070C0"/>
                </a:solidFill>
              </a:rPr>
              <a:t>Акції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uk-UA" sz="1200" b="1" dirty="0" smtClean="0">
                <a:solidFill>
                  <a:srgbClr val="0070C0"/>
                </a:solidFill>
              </a:rPr>
              <a:t>Корпоративні облігації</a:t>
            </a:r>
          </a:p>
          <a:p>
            <a:pPr>
              <a:buFont typeface="Arial" pitchFamily="34" charset="0"/>
              <a:buChar char="•"/>
            </a:pPr>
            <a:r>
              <a:rPr lang="uk-UA" sz="1200" b="1" dirty="0" smtClean="0">
                <a:solidFill>
                  <a:srgbClr val="0070C0"/>
                </a:solidFill>
              </a:rPr>
              <a:t>Іноземні ЦП</a:t>
            </a:r>
            <a:endParaRPr lang="ru-RU" sz="1200" b="1" dirty="0">
              <a:solidFill>
                <a:srgbClr val="0070C0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42910" y="3143248"/>
            <a:ext cx="1428760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Депозитарні установи</a:t>
            </a:r>
            <a:endParaRPr lang="ru-RU" sz="1200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715140" y="3143248"/>
            <a:ext cx="1428760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Депозитарні установи</a:t>
            </a:r>
            <a:endParaRPr lang="ru-RU" sz="12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 flipH="1" flipV="1">
            <a:off x="928663" y="4643445"/>
            <a:ext cx="1857387" cy="1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 flipH="1" flipV="1">
            <a:off x="6215075" y="4643445"/>
            <a:ext cx="1857387" cy="1"/>
          </a:xfrm>
          <a:prstGeom prst="straightConnector1">
            <a:avLst/>
          </a:prstGeom>
          <a:ln w="190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214282" y="857232"/>
            <a:ext cx="2714644" cy="10001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Біржа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6000760" y="857232"/>
            <a:ext cx="2714644" cy="10001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Біржа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928794" y="1857366"/>
            <a:ext cx="1428760" cy="214311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0800000" flipV="1">
            <a:off x="5572132" y="1857363"/>
            <a:ext cx="1357322" cy="214313"/>
          </a:xfrm>
          <a:prstGeom prst="straightConnector1">
            <a:avLst/>
          </a:prstGeom>
          <a:ln w="19050">
            <a:solidFill>
              <a:schemeClr val="accent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кругленная прямоугольная выноска 40"/>
          <p:cNvSpPr/>
          <p:nvPr/>
        </p:nvSpPr>
        <p:spPr>
          <a:xfrm>
            <a:off x="7358082" y="4572008"/>
            <a:ext cx="1500198" cy="1428760"/>
          </a:xfrm>
          <a:prstGeom prst="wedgeRoundRectCallout">
            <a:avLst>
              <a:gd name="adj1" fmla="val -63298"/>
              <a:gd name="adj2" fmla="val -74656"/>
              <a:gd name="adj3" fmla="val 16667"/>
            </a:avLst>
          </a:prstGeom>
          <a:noFill/>
          <a:ln w="15875">
            <a:solidFill>
              <a:schemeClr val="bg2">
                <a:lumMod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2">
                    <a:lumMod val="50000"/>
                  </a:schemeClr>
                </a:solidFill>
              </a:rPr>
              <a:t>Рахунки у ЦП</a:t>
            </a:r>
          </a:p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</a:rPr>
              <a:t> </a:t>
            </a:r>
            <a:r>
              <a:rPr lang="uk-UA" sz="1200" b="1" dirty="0" smtClean="0">
                <a:solidFill>
                  <a:srgbClr val="0070C0"/>
                </a:solidFill>
              </a:rPr>
              <a:t>ОВДП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uk-UA" sz="1200" b="1" dirty="0" smtClean="0">
                <a:solidFill>
                  <a:srgbClr val="0070C0"/>
                </a:solidFill>
              </a:rPr>
              <a:t>Муніципальні цінні папери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5720" y="6286520"/>
            <a:ext cx="3628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solidFill>
                  <a:schemeClr val="tx2">
                    <a:lumMod val="75000"/>
                  </a:schemeClr>
                </a:solidFill>
              </a:rPr>
              <a:t>*Торговець ЦП – учасник клірингу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214290"/>
            <a:ext cx="7715304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Порядок відкриття рахунків у Розрахунковому центрі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500034" y="928670"/>
          <a:ext cx="8429684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1538" y="6429396"/>
            <a:ext cx="44375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dirty="0" smtClean="0">
                <a:solidFill>
                  <a:srgbClr val="FF0000"/>
                </a:solidFill>
              </a:rPr>
              <a:t>*для колективного обліку клієнтів торговця ЦП 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785786" y="214290"/>
            <a:ext cx="7715304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Облік активів на клірингових рахунках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71472" y="2143116"/>
            <a:ext cx="2214578" cy="92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Поточні рахунки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14678" y="2143116"/>
            <a:ext cx="2571768" cy="19288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Клірингові рахунки/субрахунки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357950" y="1643050"/>
            <a:ext cx="2428892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Центральний депозитарій</a:t>
            </a:r>
          </a:p>
          <a:p>
            <a:pPr algn="ctr"/>
            <a:endParaRPr lang="uk-UA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71472" y="3286124"/>
            <a:ext cx="2214578" cy="11430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для здійснення розрахунків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3143240" y="4714884"/>
            <a:ext cx="2786082" cy="135732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Фондова біржа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357950" y="3429000"/>
            <a:ext cx="2428892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Національний банк України</a:t>
            </a:r>
          </a:p>
          <a:p>
            <a:pPr algn="ctr"/>
            <a:endParaRPr lang="uk-UA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571472" y="1571612"/>
            <a:ext cx="5214974" cy="5715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Розрахунковий центр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3" name="Прямая со стрелкой 72"/>
          <p:cNvCxnSpPr/>
          <p:nvPr/>
        </p:nvCxnSpPr>
        <p:spPr>
          <a:xfrm rot="16200000" flipH="1">
            <a:off x="1393010" y="3178967"/>
            <a:ext cx="500065" cy="1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Скругленный прямоугольник 73"/>
          <p:cNvSpPr/>
          <p:nvPr/>
        </p:nvSpPr>
        <p:spPr>
          <a:xfrm>
            <a:off x="6500826" y="4214818"/>
            <a:ext cx="2143140" cy="35719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у цінних паперах</a:t>
            </a:r>
            <a:endParaRPr lang="ru-RU" sz="1200" dirty="0" smtClean="0"/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6500826" y="2428868"/>
            <a:ext cx="2143140" cy="35719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у цінних паперах</a:t>
            </a:r>
            <a:endParaRPr lang="ru-RU" sz="1200" dirty="0" smtClean="0"/>
          </a:p>
        </p:txBody>
      </p:sp>
      <p:sp>
        <p:nvSpPr>
          <p:cNvPr id="84" name="Прямоугольник 83"/>
          <p:cNvSpPr/>
          <p:nvPr/>
        </p:nvSpPr>
        <p:spPr>
          <a:xfrm>
            <a:off x="3286116" y="2786058"/>
            <a:ext cx="1143008" cy="857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Інформація про кошти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4572000" y="2786058"/>
            <a:ext cx="1143008" cy="857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Інформація про цінні папери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86" name="Прямая со стрелкой 85"/>
          <p:cNvCxnSpPr/>
          <p:nvPr/>
        </p:nvCxnSpPr>
        <p:spPr>
          <a:xfrm rot="5400000" flipH="1" flipV="1">
            <a:off x="2786050" y="3571876"/>
            <a:ext cx="428628" cy="428628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>
            <a:endCxn id="50" idx="3"/>
          </p:cNvCxnSpPr>
          <p:nvPr/>
        </p:nvCxnSpPr>
        <p:spPr>
          <a:xfrm rot="10800000" flipV="1">
            <a:off x="5786446" y="2643181"/>
            <a:ext cx="571504" cy="464347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 rot="16200000" flipV="1">
            <a:off x="5715008" y="3500438"/>
            <a:ext cx="714380" cy="571504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rot="16200000" flipH="1">
            <a:off x="3786185" y="4429132"/>
            <a:ext cx="714379" cy="1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/>
          <p:nvPr/>
        </p:nvCxnSpPr>
        <p:spPr>
          <a:xfrm rot="5400000" flipH="1" flipV="1">
            <a:off x="4679157" y="4393413"/>
            <a:ext cx="642942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 flipV="1">
            <a:off x="5786446" y="2357430"/>
            <a:ext cx="571504" cy="42862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rot="16200000" flipH="1">
            <a:off x="5715008" y="3786190"/>
            <a:ext cx="714380" cy="57150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rot="5400000">
            <a:off x="2786050" y="3286124"/>
            <a:ext cx="428628" cy="42862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500166" y="2643182"/>
            <a:ext cx="4392488" cy="79208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Розрахунковий центр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908720"/>
            <a:ext cx="4464496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Фондова  Біржа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403648" y="4077072"/>
            <a:ext cx="4680520" cy="79208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2">
                    <a:lumMod val="25000"/>
                  </a:schemeClr>
                </a:solidFill>
              </a:rPr>
              <a:t>Депозитарій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858016" y="2996952"/>
            <a:ext cx="2106472" cy="9321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</a:rPr>
              <a:t>Торговець ЦП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03648" y="5445224"/>
            <a:ext cx="4680520" cy="7200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ДЕПОЗИТАРНА УСТАНОВА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85786" y="214290"/>
            <a:ext cx="7715304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Порядок блокування цінних паперів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74" name="Прямая со стрелкой 73"/>
          <p:cNvCxnSpPr/>
          <p:nvPr/>
        </p:nvCxnSpPr>
        <p:spPr>
          <a:xfrm rot="16200000" flipV="1">
            <a:off x="3239628" y="2241092"/>
            <a:ext cx="799152" cy="66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>
            <a:stCxn id="5" idx="6"/>
          </p:cNvCxnSpPr>
          <p:nvPr/>
        </p:nvCxnSpPr>
        <p:spPr>
          <a:xfrm>
            <a:off x="5892654" y="3039226"/>
            <a:ext cx="965362" cy="461212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rot="5400000">
            <a:off x="5893603" y="4536289"/>
            <a:ext cx="1143008" cy="78581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rot="5400000" flipH="1" flipV="1">
            <a:off x="3283836" y="5145792"/>
            <a:ext cx="576858" cy="79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>
            <a:endCxn id="5" idx="4"/>
          </p:cNvCxnSpPr>
          <p:nvPr/>
        </p:nvCxnSpPr>
        <p:spPr>
          <a:xfrm rot="16200000" flipV="1">
            <a:off x="3381256" y="3750424"/>
            <a:ext cx="641802" cy="11494"/>
          </a:xfrm>
          <a:prstGeom prst="straightConnector1">
            <a:avLst/>
          </a:prstGeom>
          <a:ln w="1905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F36C-9447-4DC5-A1D9-53371FC6C31E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858016" y="3929066"/>
            <a:ext cx="2155680" cy="114300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</a:rPr>
              <a:t>Клієнт Торговця ЦП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>
            <a:off x="5500694" y="4071942"/>
            <a:ext cx="1714512" cy="1000132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3783902" y="5145792"/>
            <a:ext cx="576858" cy="794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071538" y="2143116"/>
            <a:ext cx="25566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200" b="1" dirty="0" smtClean="0"/>
              <a:t>4. Інформація про  заблоковані ЦП </a:t>
            </a:r>
            <a:endParaRPr lang="ru-RU" sz="1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214910" y="2357430"/>
            <a:ext cx="39290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b="1" dirty="0" smtClean="0"/>
              <a:t>4.1. Підтвердження про надання до ФБ інформації про заблоковані  ЦП</a:t>
            </a:r>
            <a:endParaRPr lang="ru-RU" sz="12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142976" y="3643314"/>
            <a:ext cx="24861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200" b="1" dirty="0" smtClean="0"/>
              <a:t>3. Інформація про заблоковані ЦП</a:t>
            </a:r>
            <a:endParaRPr lang="ru-RU" sz="12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14348" y="5000636"/>
            <a:ext cx="27526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200" b="1" dirty="0" smtClean="0"/>
              <a:t>2. Розпорядження про блокування ЦП</a:t>
            </a:r>
            <a:endParaRPr lang="ru-RU" sz="12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143636" y="5286388"/>
            <a:ext cx="27526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200" b="1" dirty="0" smtClean="0"/>
              <a:t>1. Розпорядження про блокування ЦП</a:t>
            </a:r>
            <a:endParaRPr lang="ru-RU" sz="1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42852"/>
            <a:ext cx="7715304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Зарахування/списання </a:t>
            </a:r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коштів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214422"/>
            <a:ext cx="7715304" cy="1428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Клірингова система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2643182"/>
            <a:ext cx="7715304" cy="25717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1357354" y="2786058"/>
            <a:ext cx="4000528" cy="8572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bg2">
                    <a:lumMod val="10000"/>
                  </a:schemeClr>
                </a:solidFill>
              </a:rPr>
              <a:t>Розрахунковий центр</a:t>
            </a:r>
            <a:endParaRPr lang="ru-RU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85852" y="1571612"/>
            <a:ext cx="1571636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</a:rPr>
              <a:t>Кліринговий рахунок торговця ЦП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71802" y="1571612"/>
            <a:ext cx="1785950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</a:rPr>
              <a:t>Кліринговий субрахунок торговця ЦП </a:t>
            </a: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uk-UA" sz="1200" b="1" u="sng" dirty="0" smtClean="0">
                <a:solidFill>
                  <a:srgbClr val="FF0000"/>
                </a:solidFill>
              </a:rPr>
              <a:t>колективний облік</a:t>
            </a: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00826" y="1500174"/>
            <a:ext cx="2000264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</a:rPr>
              <a:t>Кліринговий субрахунок клієнта торговця ЦП</a:t>
            </a:r>
            <a:endParaRPr lang="en-US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uk-UA" sz="1200" b="1" u="sng" dirty="0" smtClean="0">
                <a:solidFill>
                  <a:srgbClr val="FF0000"/>
                </a:solidFill>
              </a:rPr>
              <a:t>відокремлений облік</a:t>
            </a:r>
            <a:r>
              <a:rPr lang="uk-UA" sz="1200" b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214414" y="4214818"/>
            <a:ext cx="3643338" cy="7858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Поточний рахунок торговця ЦП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14414" y="2928934"/>
            <a:ext cx="1714512" cy="10001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accent4">
                    <a:lumMod val="50000"/>
                  </a:schemeClr>
                </a:solidFill>
              </a:rPr>
              <a:t>Рахунок для здійснення розрахунків торговця ЦП </a:t>
            </a:r>
            <a:r>
              <a:rPr lang="uk-UA" sz="1200" b="1" u="sng" dirty="0" smtClean="0">
                <a:solidFill>
                  <a:schemeClr val="accent4">
                    <a:lumMod val="50000"/>
                  </a:schemeClr>
                </a:solidFill>
              </a:rPr>
              <a:t>за власними операціями</a:t>
            </a:r>
            <a:endParaRPr lang="ru-RU" sz="1200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43240" y="2928934"/>
            <a:ext cx="1714512" cy="10001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accent4">
                    <a:lumMod val="50000"/>
                  </a:schemeClr>
                </a:solidFill>
              </a:rPr>
              <a:t>Рахунок для здійснення розрахунків торговця ЦП </a:t>
            </a:r>
            <a:r>
              <a:rPr lang="uk-UA" sz="1200" b="1" u="sng" dirty="0" smtClean="0">
                <a:solidFill>
                  <a:schemeClr val="accent4">
                    <a:lumMod val="50000"/>
                  </a:schemeClr>
                </a:solidFill>
              </a:rPr>
              <a:t>за операціями клієнтів</a:t>
            </a:r>
            <a:endParaRPr lang="ru-RU" sz="1200" b="1" u="sng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72264" y="4214818"/>
            <a:ext cx="1785950" cy="8572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4">
                    <a:lumMod val="50000"/>
                  </a:schemeClr>
                </a:solidFill>
              </a:rPr>
              <a:t>Поточний рахунок клієнта торговця ЦП</a:t>
            </a:r>
            <a:endParaRPr lang="ru-RU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72264" y="2928934"/>
            <a:ext cx="1785950" cy="107157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accent4">
                    <a:lumMod val="50000"/>
                  </a:schemeClr>
                </a:solidFill>
              </a:rPr>
              <a:t>Рахунок для здійснення розрахунків </a:t>
            </a:r>
            <a:r>
              <a:rPr lang="uk-UA" sz="1200" b="1" u="sng" dirty="0" smtClean="0">
                <a:solidFill>
                  <a:schemeClr val="accent4">
                    <a:lumMod val="50000"/>
                  </a:schemeClr>
                </a:solidFill>
              </a:rPr>
              <a:t>клієнта торговця ЦП</a:t>
            </a:r>
            <a:endParaRPr lang="ru-RU" sz="1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6" name="Рисунок 15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0166" y="5572140"/>
            <a:ext cx="100829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7" name="Рисунок 16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5500702"/>
            <a:ext cx="1085859" cy="10001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cxnSp>
        <p:nvCxnSpPr>
          <p:cNvPr id="19" name="Прямая со стрелкой 18"/>
          <p:cNvCxnSpPr/>
          <p:nvPr/>
        </p:nvCxnSpPr>
        <p:spPr>
          <a:xfrm rot="5400000" flipH="1" flipV="1">
            <a:off x="1785918" y="5286388"/>
            <a:ext cx="571504" cy="158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5572140"/>
            <a:ext cx="100829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3" name="TextBox 22"/>
          <p:cNvSpPr txBox="1"/>
          <p:nvPr/>
        </p:nvSpPr>
        <p:spPr>
          <a:xfrm>
            <a:off x="1500166" y="6429396"/>
            <a:ext cx="10001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Торговця</a:t>
            </a:r>
            <a:endParaRPr lang="ru-RU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3214678" y="6429396"/>
            <a:ext cx="1357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Клієнта торговця</a:t>
            </a:r>
            <a:endParaRPr lang="ru-RU" sz="1100" dirty="0"/>
          </a:p>
        </p:txBody>
      </p:sp>
      <p:cxnSp>
        <p:nvCxnSpPr>
          <p:cNvPr id="26" name="Прямая со стрелкой 25"/>
          <p:cNvCxnSpPr>
            <a:stCxn id="22" idx="0"/>
          </p:cNvCxnSpPr>
          <p:nvPr/>
        </p:nvCxnSpPr>
        <p:spPr>
          <a:xfrm rot="16200000" flipV="1">
            <a:off x="3645348" y="5284346"/>
            <a:ext cx="571504" cy="4083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1929588" y="4071148"/>
            <a:ext cx="285752" cy="158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3786182" y="4071942"/>
            <a:ext cx="285752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2" idx="0"/>
          </p:cNvCxnSpPr>
          <p:nvPr/>
        </p:nvCxnSpPr>
        <p:spPr>
          <a:xfrm rot="5400000" flipH="1" flipV="1">
            <a:off x="1893869" y="2749545"/>
            <a:ext cx="357190" cy="158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5400000" flipH="1" flipV="1">
            <a:off x="3822695" y="2749545"/>
            <a:ext cx="357190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5400000" flipH="1" flipV="1">
            <a:off x="7179487" y="5322107"/>
            <a:ext cx="500067" cy="1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 flipH="1" flipV="1">
            <a:off x="7251719" y="4106867"/>
            <a:ext cx="357190" cy="15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endCxn id="10" idx="2"/>
          </p:cNvCxnSpPr>
          <p:nvPr/>
        </p:nvCxnSpPr>
        <p:spPr>
          <a:xfrm rot="5400000" flipH="1" flipV="1">
            <a:off x="7285850" y="2714620"/>
            <a:ext cx="429422" cy="794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786578" y="6429396"/>
            <a:ext cx="1357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Клієнта торговця</a:t>
            </a:r>
            <a:endParaRPr lang="ru-RU" sz="1100" dirty="0"/>
          </a:p>
        </p:txBody>
      </p:sp>
      <p:sp>
        <p:nvSpPr>
          <p:cNvPr id="33" name="TextBox 32"/>
          <p:cNvSpPr txBox="1"/>
          <p:nvPr/>
        </p:nvSpPr>
        <p:spPr>
          <a:xfrm>
            <a:off x="5357818" y="3286124"/>
            <a:ext cx="667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Банк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214290"/>
            <a:ext cx="7715304" cy="46166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2">
                    <a:lumMod val="75000"/>
                  </a:schemeClr>
                </a:solidFill>
              </a:rPr>
              <a:t>Порядок блокування коштів на ФБ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214546" y="2285992"/>
            <a:ext cx="4392488" cy="144519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Розрахунковий центр</a:t>
            </a:r>
          </a:p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Клірингові рахунки/субрахунки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857232"/>
            <a:ext cx="5112568" cy="9104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2225"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Фондова Біржа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57356" y="4286256"/>
            <a:ext cx="5400600" cy="9104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</a:rPr>
              <a:t>Торговці ЦП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H="1">
            <a:off x="4575135" y="3997369"/>
            <a:ext cx="571504" cy="6270"/>
          </a:xfrm>
          <a:prstGeom prst="straightConnector1">
            <a:avLst/>
          </a:prstGeom>
          <a:ln w="19050">
            <a:solidFill>
              <a:schemeClr val="accent3">
                <a:lumMod val="50000"/>
              </a:schemeClr>
            </a:solidFill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4179885" y="2035165"/>
            <a:ext cx="500066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3857050" y="4001074"/>
            <a:ext cx="576634" cy="3990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ая прямоугольная выноска 19"/>
          <p:cNvSpPr/>
          <p:nvPr/>
        </p:nvSpPr>
        <p:spPr>
          <a:xfrm>
            <a:off x="5500694" y="3714752"/>
            <a:ext cx="2763852" cy="407348"/>
          </a:xfrm>
          <a:prstGeom prst="wedgeRoundRectCallout">
            <a:avLst>
              <a:gd name="adj1" fmla="val -72195"/>
              <a:gd name="adj2" fmla="val 26536"/>
              <a:gd name="adj3" fmla="val 16667"/>
            </a:avLst>
          </a:prstGeom>
          <a:noFill/>
          <a:ln w="158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3. Підтвердження про надання до ФБ інформації про заблоковані  ГК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2" name="Скругленная прямоугольная выноска 21"/>
          <p:cNvSpPr/>
          <p:nvPr/>
        </p:nvSpPr>
        <p:spPr>
          <a:xfrm>
            <a:off x="5214942" y="1857364"/>
            <a:ext cx="2478100" cy="407348"/>
          </a:xfrm>
          <a:prstGeom prst="wedgeRoundRectCallout">
            <a:avLst>
              <a:gd name="adj1" fmla="val -82390"/>
              <a:gd name="adj2" fmla="val 7137"/>
              <a:gd name="adj3" fmla="val 16667"/>
            </a:avLst>
          </a:prstGeom>
          <a:noFill/>
          <a:ln w="158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2. Надання ФБ інформації про заблоковані  ГК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3" name="Скругленная прямоугольная выноска 22"/>
          <p:cNvSpPr/>
          <p:nvPr/>
        </p:nvSpPr>
        <p:spPr>
          <a:xfrm>
            <a:off x="1214414" y="3714752"/>
            <a:ext cx="2308246" cy="407348"/>
          </a:xfrm>
          <a:prstGeom prst="wedgeRoundRectCallout">
            <a:avLst>
              <a:gd name="adj1" fmla="val 77592"/>
              <a:gd name="adj2" fmla="val 39760"/>
              <a:gd name="adj3" fmla="val 16667"/>
            </a:avLst>
          </a:prstGeom>
          <a:noFill/>
          <a:ln w="158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1. Розпорядження  торговця на блокування  ГК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13" name="Содержимое 9" descr="12.jpg"/>
          <p:cNvPicPr>
            <a:picLocks noChangeAspect="1"/>
          </p:cNvPicPr>
          <p:nvPr/>
        </p:nvPicPr>
        <p:blipFill>
          <a:blip r:embed="rId2" cstate="print"/>
          <a:srcRect l="83194" t="8434" r="5041" b="59036"/>
          <a:stretch>
            <a:fillRect/>
          </a:stretch>
        </p:blipFill>
        <p:spPr>
          <a:xfrm>
            <a:off x="1428728" y="5643578"/>
            <a:ext cx="428628" cy="8266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4" name="Содержимое 9" descr="12.jpg"/>
          <p:cNvPicPr>
            <a:picLocks noChangeAspect="1"/>
          </p:cNvPicPr>
          <p:nvPr/>
        </p:nvPicPr>
        <p:blipFill>
          <a:blip r:embed="rId2" cstate="print"/>
          <a:srcRect l="83194" t="8434" r="5041" b="59036"/>
          <a:stretch>
            <a:fillRect/>
          </a:stretch>
        </p:blipFill>
        <p:spPr>
          <a:xfrm>
            <a:off x="3214678" y="5643578"/>
            <a:ext cx="428628" cy="8266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5" name="Содержимое 9" descr="12.jpg"/>
          <p:cNvPicPr>
            <a:picLocks noChangeAspect="1"/>
          </p:cNvPicPr>
          <p:nvPr/>
        </p:nvPicPr>
        <p:blipFill>
          <a:blip r:embed="rId2" cstate="print"/>
          <a:srcRect l="83194" t="8434" r="5041" b="59036"/>
          <a:stretch>
            <a:fillRect/>
          </a:stretch>
        </p:blipFill>
        <p:spPr>
          <a:xfrm>
            <a:off x="5357818" y="5643578"/>
            <a:ext cx="428628" cy="8266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6" name="Содержимое 9" descr="12.jpg"/>
          <p:cNvPicPr>
            <a:picLocks noChangeAspect="1"/>
          </p:cNvPicPr>
          <p:nvPr/>
        </p:nvPicPr>
        <p:blipFill>
          <a:blip r:embed="rId2" cstate="print"/>
          <a:srcRect l="83194" t="8434" r="5041" b="59036"/>
          <a:stretch>
            <a:fillRect/>
          </a:stretch>
        </p:blipFill>
        <p:spPr>
          <a:xfrm>
            <a:off x="7286644" y="5643578"/>
            <a:ext cx="428628" cy="8266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cxnSp>
        <p:nvCxnSpPr>
          <p:cNvPr id="17" name="Прямая со стрелкой 16"/>
          <p:cNvCxnSpPr/>
          <p:nvPr/>
        </p:nvCxnSpPr>
        <p:spPr>
          <a:xfrm flipV="1">
            <a:off x="1714480" y="5214950"/>
            <a:ext cx="642942" cy="43375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 flipH="1" flipV="1">
            <a:off x="3247832" y="5396110"/>
            <a:ext cx="433758" cy="7143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5" idx="0"/>
          </p:cNvCxnSpPr>
          <p:nvPr/>
        </p:nvCxnSpPr>
        <p:spPr>
          <a:xfrm rot="16200000" flipV="1">
            <a:off x="5322099" y="5393545"/>
            <a:ext cx="428628" cy="7143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6" idx="0"/>
          </p:cNvCxnSpPr>
          <p:nvPr/>
        </p:nvCxnSpPr>
        <p:spPr>
          <a:xfrm rot="16200000" flipV="1">
            <a:off x="7036611" y="5179231"/>
            <a:ext cx="428628" cy="500066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000100" y="6429396"/>
            <a:ext cx="1357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Клієнт торговця</a:t>
            </a:r>
            <a:endParaRPr lang="ru-RU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2714612" y="6429396"/>
            <a:ext cx="1357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Клієнт торговця</a:t>
            </a:r>
            <a:endParaRPr lang="ru-RU" sz="1100" dirty="0"/>
          </a:p>
        </p:txBody>
      </p:sp>
      <p:sp>
        <p:nvSpPr>
          <p:cNvPr id="33" name="TextBox 32"/>
          <p:cNvSpPr txBox="1"/>
          <p:nvPr/>
        </p:nvSpPr>
        <p:spPr>
          <a:xfrm>
            <a:off x="4929190" y="6429396"/>
            <a:ext cx="1357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Клієнт торговця</a:t>
            </a:r>
            <a:endParaRPr lang="ru-RU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6858016" y="6429396"/>
            <a:ext cx="13573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dirty="0" smtClean="0"/>
              <a:t>Клієнт торговця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BF36C-9447-4DC5-A1D9-53371FC6C31E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14290"/>
            <a:ext cx="7929618" cy="461665"/>
          </a:xfrm>
          <a:prstGeom prst="rect">
            <a:avLst/>
          </a:prstGeom>
          <a:solidFill>
            <a:srgbClr val="D1D59F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Розрахунки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на фондовому ринку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України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928670"/>
            <a:ext cx="192882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Торговець ЦП 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7884" y="928670"/>
            <a:ext cx="192882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Торговець ЦП 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785794"/>
            <a:ext cx="1928826" cy="12144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Фондова біржа</a:t>
            </a:r>
          </a:p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Укладання  угод</a:t>
            </a:r>
          </a:p>
        </p:txBody>
      </p:sp>
      <p:cxnSp>
        <p:nvCxnSpPr>
          <p:cNvPr id="9" name="Прямая со стрелкой 8"/>
          <p:cNvCxnSpPr>
            <a:stCxn id="6" idx="3"/>
          </p:cNvCxnSpPr>
          <p:nvPr/>
        </p:nvCxnSpPr>
        <p:spPr>
          <a:xfrm>
            <a:off x="3214678" y="1071546"/>
            <a:ext cx="35719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7" idx="1"/>
          </p:cNvCxnSpPr>
          <p:nvPr/>
        </p:nvCxnSpPr>
        <p:spPr>
          <a:xfrm rot="10800000">
            <a:off x="5500694" y="1071546"/>
            <a:ext cx="35719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2428860" y="1500174"/>
            <a:ext cx="1143008" cy="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>
            <a:off x="5500694" y="1500174"/>
            <a:ext cx="1143008" cy="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2285984" y="1357298"/>
            <a:ext cx="285752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6501620" y="1356504"/>
            <a:ext cx="285752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2"/>
          </p:cNvCxnSpPr>
          <p:nvPr/>
        </p:nvCxnSpPr>
        <p:spPr>
          <a:xfrm rot="5400000">
            <a:off x="4393405" y="2143116"/>
            <a:ext cx="285752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86050" y="1285860"/>
            <a:ext cx="425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 smtClean="0"/>
              <a:t>Звіт</a:t>
            </a:r>
            <a:endParaRPr lang="ru-RU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857884" y="1285860"/>
            <a:ext cx="425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 smtClean="0"/>
              <a:t>Звіт</a:t>
            </a:r>
            <a:endParaRPr lang="ru-RU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4500562" y="2000240"/>
            <a:ext cx="1776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 smtClean="0"/>
              <a:t>Реєстр : Угода за угодою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214414" y="2285992"/>
            <a:ext cx="6572296" cy="27860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Розрахунковий центр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00430" y="3000372"/>
            <a:ext cx="2214578" cy="5000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Кліринг</a:t>
            </a:r>
          </a:p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Реєстр проводок за ЦП/ГК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28992" y="4000504"/>
            <a:ext cx="2214578" cy="92869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Здійснення розрахунків по ГК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28728" y="2571744"/>
            <a:ext cx="1428760" cy="24288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Учасник клірингу</a:t>
            </a:r>
            <a:r>
              <a:rPr lang="en-US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sz="1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15074" y="2571744"/>
            <a:ext cx="1428760" cy="24288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Учасник клірингу</a:t>
            </a:r>
            <a:endParaRPr lang="ru-RU" sz="1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571604" y="2928934"/>
            <a:ext cx="1143008" cy="5000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Кліринговий рахунок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500166" y="3714752"/>
            <a:ext cx="1214446" cy="6429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Рахунок для здійснення розрахунків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57950" y="2928934"/>
            <a:ext cx="1071570" cy="5000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Кліринговий рахунок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286512" y="3714752"/>
            <a:ext cx="1214446" cy="64294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Рахунок для здійснення розрахунків  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29" name="Рисунок 28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4653136"/>
            <a:ext cx="642942" cy="73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0" name="Рисунок 29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24" y="4671188"/>
            <a:ext cx="642942" cy="7204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cxnSp>
        <p:nvCxnSpPr>
          <p:cNvPr id="32" name="Прямая соединительная линия 31"/>
          <p:cNvCxnSpPr/>
          <p:nvPr/>
        </p:nvCxnSpPr>
        <p:spPr>
          <a:xfrm>
            <a:off x="2643174" y="4786322"/>
            <a:ext cx="785818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643570" y="4786322"/>
            <a:ext cx="64294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429786" y="5071280"/>
            <a:ext cx="284958" cy="7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5358612" y="5071280"/>
            <a:ext cx="284958" cy="79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5500694" y="5214950"/>
            <a:ext cx="2428892" cy="1"/>
          </a:xfrm>
          <a:prstGeom prst="line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928662" y="5214950"/>
            <a:ext cx="2643206" cy="1"/>
          </a:xfrm>
          <a:prstGeom prst="line">
            <a:avLst/>
          </a:prstGeom>
          <a:ln>
            <a:prstDash val="sys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2714612" y="3143248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5715008" y="3143248"/>
            <a:ext cx="642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2714612" y="4286256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5643570" y="4286256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5400000">
            <a:off x="1178695" y="1893083"/>
            <a:ext cx="135732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rot="5400000">
            <a:off x="6537339" y="1892289"/>
            <a:ext cx="135732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1285852" y="5429264"/>
            <a:ext cx="6500858" cy="12858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Депозитарій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428728" y="5831902"/>
            <a:ext cx="1643074" cy="7403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у ЦП торговців ЦП/клієнтів торговців ЦП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714744" y="5831902"/>
            <a:ext cx="1643074" cy="7403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Рахунок у ЦП Розрахункового центру</a:t>
            </a:r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6000760" y="5831902"/>
            <a:ext cx="1643074" cy="7403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у ЦП торговців  ЦП/клієнтів торговців ЦП</a:t>
            </a:r>
            <a:endParaRPr lang="ru-RU" sz="1200" b="1" dirty="0"/>
          </a:p>
        </p:txBody>
      </p:sp>
      <p:cxnSp>
        <p:nvCxnSpPr>
          <p:cNvPr id="68" name="Прямая со стрелкой 67"/>
          <p:cNvCxnSpPr/>
          <p:nvPr/>
        </p:nvCxnSpPr>
        <p:spPr>
          <a:xfrm>
            <a:off x="3071802" y="5929522"/>
            <a:ext cx="642942" cy="137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5357818" y="6429588"/>
            <a:ext cx="642942" cy="137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5357818" y="5929522"/>
            <a:ext cx="642942" cy="1372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3071802" y="6429588"/>
            <a:ext cx="642942" cy="1372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rot="5400000">
            <a:off x="4322762" y="5321312"/>
            <a:ext cx="500063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500430" y="5214950"/>
            <a:ext cx="2077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 smtClean="0"/>
              <a:t>Реєстр нетто проводок за ЦП</a:t>
            </a:r>
            <a:endParaRPr lang="ru-RU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714612" y="2928934"/>
            <a:ext cx="7825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</a:t>
            </a:r>
            <a:endParaRPr lang="ru-RU" sz="1050" dirty="0"/>
          </a:p>
        </p:txBody>
      </p:sp>
      <p:sp>
        <p:nvSpPr>
          <p:cNvPr id="53" name="TextBox 52"/>
          <p:cNvSpPr txBox="1"/>
          <p:nvPr/>
        </p:nvSpPr>
        <p:spPr>
          <a:xfrm>
            <a:off x="5643570" y="2928934"/>
            <a:ext cx="7825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</a:t>
            </a:r>
            <a:endParaRPr lang="ru-RU" sz="1050" dirty="0"/>
          </a:p>
        </p:txBody>
      </p:sp>
      <p:sp>
        <p:nvSpPr>
          <p:cNvPr id="56" name="TextBox 55"/>
          <p:cNvSpPr txBox="1"/>
          <p:nvPr/>
        </p:nvSpPr>
        <p:spPr>
          <a:xfrm>
            <a:off x="2786050" y="4000504"/>
            <a:ext cx="7825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</a:t>
            </a:r>
            <a:endParaRPr lang="ru-RU" sz="1050" dirty="0"/>
          </a:p>
        </p:txBody>
      </p:sp>
      <p:sp>
        <p:nvSpPr>
          <p:cNvPr id="59" name="TextBox 58"/>
          <p:cNvSpPr txBox="1"/>
          <p:nvPr/>
        </p:nvSpPr>
        <p:spPr>
          <a:xfrm>
            <a:off x="5643570" y="4000504"/>
            <a:ext cx="7825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</a:t>
            </a:r>
            <a:endParaRPr lang="ru-RU" sz="1050" dirty="0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rot="5400000">
            <a:off x="4315897" y="3757113"/>
            <a:ext cx="512207" cy="0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14282" y="5357826"/>
            <a:ext cx="9733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/>
              <a:t>Торговця ЦП/клієнта торговця ЦП </a:t>
            </a:r>
            <a:endParaRPr lang="ru-RU" sz="1000" dirty="0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1214414" y="3643314"/>
            <a:ext cx="6572296" cy="158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571868" y="2643182"/>
            <a:ext cx="215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Клірингова система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214678" y="364331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Операційний день банку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7786710" y="5357826"/>
            <a:ext cx="9733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/>
              <a:t>Торговця ЦП/клієнта торговця ЦП </a:t>
            </a:r>
            <a:endParaRPr lang="ru-RU" sz="1000" dirty="0"/>
          </a:p>
        </p:txBody>
      </p:sp>
      <p:sp>
        <p:nvSpPr>
          <p:cNvPr id="90" name="TextBox 89"/>
          <p:cNvSpPr txBox="1"/>
          <p:nvPr/>
        </p:nvSpPr>
        <p:spPr>
          <a:xfrm>
            <a:off x="3000364" y="6072206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Переказ ЦП</a:t>
            </a:r>
            <a:endParaRPr lang="ru-RU" sz="1050" dirty="0"/>
          </a:p>
        </p:txBody>
      </p:sp>
      <p:sp>
        <p:nvSpPr>
          <p:cNvPr id="91" name="TextBox 90"/>
          <p:cNvSpPr txBox="1"/>
          <p:nvPr/>
        </p:nvSpPr>
        <p:spPr>
          <a:xfrm>
            <a:off x="5214942" y="6072206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Переказ ЦП</a:t>
            </a:r>
            <a:endParaRPr lang="ru-RU" sz="1050" dirty="0"/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1500166" y="4572008"/>
            <a:ext cx="1214446" cy="42862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Поточний рахунок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6286512" y="4572008"/>
            <a:ext cx="1143008" cy="42862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Поточний рахунок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99" name="Прямая соединительная линия 98"/>
          <p:cNvCxnSpPr>
            <a:stCxn id="26" idx="2"/>
            <a:endCxn id="95" idx="0"/>
          </p:cNvCxnSpPr>
          <p:nvPr/>
        </p:nvCxnSpPr>
        <p:spPr>
          <a:xfrm rot="5400000">
            <a:off x="2000232" y="4464851"/>
            <a:ext cx="21431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5400000">
            <a:off x="6751653" y="4464057"/>
            <a:ext cx="21431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1428728" y="5214950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Списання коштів</a:t>
            </a:r>
            <a:endParaRPr lang="ru-RU" sz="1050" dirty="0"/>
          </a:p>
        </p:txBody>
      </p:sp>
      <p:sp>
        <p:nvSpPr>
          <p:cNvPr id="104" name="TextBox 103"/>
          <p:cNvSpPr txBox="1"/>
          <p:nvPr/>
        </p:nvSpPr>
        <p:spPr>
          <a:xfrm>
            <a:off x="6143636" y="5214950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Списання коштів</a:t>
            </a:r>
            <a:endParaRPr lang="ru-RU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72264" y="6072206"/>
            <a:ext cx="2133600" cy="365125"/>
          </a:xfrm>
        </p:spPr>
        <p:txBody>
          <a:bodyPr/>
          <a:lstStyle/>
          <a:p>
            <a:fld id="{583BF36C-9447-4DC5-A1D9-53371FC6C31E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8501122" cy="461665"/>
          </a:xfrm>
          <a:prstGeom prst="rect">
            <a:avLst/>
          </a:prstGeom>
          <a:solidFill>
            <a:srgbClr val="D1D59F"/>
          </a:solidFill>
          <a:ln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Розрахунки на позабіржовому ринку – поставка проти оплати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688" y="1785926"/>
            <a:ext cx="100013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Торговець ЦП 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28696" y="1214422"/>
            <a:ext cx="6572296" cy="278608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Розрахунковий центр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714712" y="1928802"/>
            <a:ext cx="2214578" cy="50006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Кліринг</a:t>
            </a:r>
          </a:p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Реєстр проводок за ЦП/ГК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643274" y="2928934"/>
            <a:ext cx="2214578" cy="92869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Здійснення розрахунків по ГК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43010" y="1500174"/>
            <a:ext cx="1428760" cy="24288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Учасник клірингу</a:t>
            </a:r>
            <a:r>
              <a:rPr lang="en-US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u-RU" sz="1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429356" y="1500174"/>
            <a:ext cx="1428760" cy="24288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Учасник клірингу</a:t>
            </a:r>
            <a:endParaRPr lang="ru-RU" sz="1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785886" y="1857364"/>
            <a:ext cx="1143008" cy="5000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Кліринговий рахунок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714448" y="2643182"/>
            <a:ext cx="1214446" cy="6429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Рахунок для здійснення розрахунків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572232" y="1857364"/>
            <a:ext cx="1071570" cy="5000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Кліринговий рахунок 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500794" y="2643182"/>
            <a:ext cx="1214446" cy="64294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Рахунок для здійснення розрахунків  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29" name="Рисунок 28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02" y="3581566"/>
            <a:ext cx="642942" cy="73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0" name="Рисунок 29" descr="BA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15306" y="3599618"/>
            <a:ext cx="642942" cy="7204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cxnSp>
        <p:nvCxnSpPr>
          <p:cNvPr id="32" name="Прямая соединительная линия 31"/>
          <p:cNvCxnSpPr/>
          <p:nvPr/>
        </p:nvCxnSpPr>
        <p:spPr>
          <a:xfrm>
            <a:off x="2857456" y="3714752"/>
            <a:ext cx="92869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714976" y="3714752"/>
            <a:ext cx="785818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3536117" y="3964785"/>
            <a:ext cx="500066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5464943" y="3964785"/>
            <a:ext cx="500066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5714976" y="4214818"/>
            <a:ext cx="2428892" cy="1"/>
          </a:xfrm>
          <a:prstGeom prst="line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142944" y="4214818"/>
            <a:ext cx="2643206" cy="1"/>
          </a:xfrm>
          <a:prstGeom prst="line">
            <a:avLst/>
          </a:prstGeom>
          <a:ln>
            <a:prstDash val="sys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2928894" y="2071678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5929290" y="2071678"/>
            <a:ext cx="64294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2928894" y="3214686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5857852" y="3214686"/>
            <a:ext cx="71438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1285820" y="2071678"/>
            <a:ext cx="500066" cy="1588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1500134" y="4357694"/>
            <a:ext cx="6500858" cy="12858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uk-UA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Депозитарій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1643010" y="4760332"/>
            <a:ext cx="1643074" cy="7403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у ЦП торговців ЦП/клієнтів торговців ЦП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929026" y="4760332"/>
            <a:ext cx="1643074" cy="7403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Рахунок у ЦП Розрахункового центру</a:t>
            </a:r>
            <a:r>
              <a:rPr lang="uk-UA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6215042" y="4760332"/>
            <a:ext cx="1643074" cy="7403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Рахунки у ЦП торговців  ЦП/клієнтів торговців ЦП</a:t>
            </a:r>
            <a:endParaRPr lang="ru-RU" sz="1200" b="1" dirty="0"/>
          </a:p>
        </p:txBody>
      </p:sp>
      <p:cxnSp>
        <p:nvCxnSpPr>
          <p:cNvPr id="68" name="Прямая со стрелкой 67"/>
          <p:cNvCxnSpPr/>
          <p:nvPr/>
        </p:nvCxnSpPr>
        <p:spPr>
          <a:xfrm>
            <a:off x="3286084" y="4857952"/>
            <a:ext cx="642942" cy="137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5572100" y="5358018"/>
            <a:ext cx="642942" cy="137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5572100" y="4857952"/>
            <a:ext cx="642942" cy="1372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3286084" y="5358018"/>
            <a:ext cx="642942" cy="1372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rot="5400000">
            <a:off x="4537044" y="4249742"/>
            <a:ext cx="500063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714712" y="4143380"/>
            <a:ext cx="2077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 smtClean="0"/>
              <a:t>Реєстр нетто проводок за ЦП</a:t>
            </a:r>
            <a:endParaRPr lang="ru-RU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928894" y="1857364"/>
            <a:ext cx="8499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Знетовано*</a:t>
            </a:r>
            <a:endParaRPr lang="ru-RU" sz="1050" dirty="0"/>
          </a:p>
        </p:txBody>
      </p:sp>
      <p:sp>
        <p:nvSpPr>
          <p:cNvPr id="53" name="TextBox 52"/>
          <p:cNvSpPr txBox="1"/>
          <p:nvPr/>
        </p:nvSpPr>
        <p:spPr>
          <a:xfrm>
            <a:off x="5857852" y="1857364"/>
            <a:ext cx="8499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Знетовано*</a:t>
            </a:r>
            <a:endParaRPr lang="ru-RU" sz="1050" dirty="0"/>
          </a:p>
        </p:txBody>
      </p:sp>
      <p:sp>
        <p:nvSpPr>
          <p:cNvPr id="56" name="TextBox 55"/>
          <p:cNvSpPr txBox="1"/>
          <p:nvPr/>
        </p:nvSpPr>
        <p:spPr>
          <a:xfrm>
            <a:off x="3000332" y="2928934"/>
            <a:ext cx="8499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Знетовано*</a:t>
            </a:r>
            <a:endParaRPr lang="ru-RU" sz="1050" dirty="0"/>
          </a:p>
        </p:txBody>
      </p:sp>
      <p:sp>
        <p:nvSpPr>
          <p:cNvPr id="59" name="TextBox 58"/>
          <p:cNvSpPr txBox="1"/>
          <p:nvPr/>
        </p:nvSpPr>
        <p:spPr>
          <a:xfrm>
            <a:off x="5715008" y="2928934"/>
            <a:ext cx="8499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Знетовано*</a:t>
            </a:r>
            <a:endParaRPr lang="ru-RU" sz="1050" dirty="0"/>
          </a:p>
        </p:txBody>
      </p:sp>
      <p:cxnSp>
        <p:nvCxnSpPr>
          <p:cNvPr id="61" name="Прямая соединительная линия 60"/>
          <p:cNvCxnSpPr>
            <a:stCxn id="20" idx="2"/>
            <a:endCxn id="82" idx="2"/>
          </p:cNvCxnSpPr>
          <p:nvPr/>
        </p:nvCxnSpPr>
        <p:spPr>
          <a:xfrm rot="5400000">
            <a:off x="4548038" y="2667113"/>
            <a:ext cx="512208" cy="35719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28564" y="4286256"/>
            <a:ext cx="9733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/>
              <a:t>Торговця ЦП/клієнта торговця ЦП </a:t>
            </a:r>
            <a:endParaRPr lang="ru-RU" sz="1000" dirty="0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1428696" y="2571744"/>
            <a:ext cx="6572296" cy="158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786150" y="1571612"/>
            <a:ext cx="215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Клірингова система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428960" y="257174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accent3">
                    <a:lumMod val="50000"/>
                  </a:schemeClr>
                </a:solidFill>
              </a:rPr>
              <a:t>Операційний день банку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143868" y="4286256"/>
            <a:ext cx="9733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 smtClean="0"/>
              <a:t>Торговця ЦП/клієнта торговця ЦП </a:t>
            </a:r>
            <a:endParaRPr lang="ru-RU" sz="1000" dirty="0"/>
          </a:p>
        </p:txBody>
      </p:sp>
      <p:sp>
        <p:nvSpPr>
          <p:cNvPr id="90" name="TextBox 89"/>
          <p:cNvSpPr txBox="1"/>
          <p:nvPr/>
        </p:nvSpPr>
        <p:spPr>
          <a:xfrm>
            <a:off x="3214646" y="5000636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Переказ ЦП</a:t>
            </a:r>
            <a:endParaRPr lang="ru-RU" sz="1050" dirty="0"/>
          </a:p>
        </p:txBody>
      </p:sp>
      <p:sp>
        <p:nvSpPr>
          <p:cNvPr id="91" name="TextBox 90"/>
          <p:cNvSpPr txBox="1"/>
          <p:nvPr/>
        </p:nvSpPr>
        <p:spPr>
          <a:xfrm>
            <a:off x="5429224" y="5000636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Переказ ЦП</a:t>
            </a:r>
            <a:endParaRPr lang="ru-RU" sz="1050" dirty="0"/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1714448" y="3500438"/>
            <a:ext cx="1214446" cy="42862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Поточний рахунок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6500794" y="3500438"/>
            <a:ext cx="1143008" cy="42862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Поточний рахунок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99" name="Прямая соединительная линия 98"/>
          <p:cNvCxnSpPr>
            <a:stCxn id="26" idx="2"/>
            <a:endCxn id="95" idx="0"/>
          </p:cNvCxnSpPr>
          <p:nvPr/>
        </p:nvCxnSpPr>
        <p:spPr>
          <a:xfrm rot="5400000">
            <a:off x="2214514" y="3393281"/>
            <a:ext cx="21431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 rot="5400000">
            <a:off x="6965935" y="3392487"/>
            <a:ext cx="21431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1643010" y="4000504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Списання коштів</a:t>
            </a:r>
            <a:endParaRPr lang="ru-RU" sz="1050" dirty="0"/>
          </a:p>
        </p:txBody>
      </p:sp>
      <p:sp>
        <p:nvSpPr>
          <p:cNvPr id="104" name="TextBox 103"/>
          <p:cNvSpPr txBox="1"/>
          <p:nvPr/>
        </p:nvSpPr>
        <p:spPr>
          <a:xfrm>
            <a:off x="6357918" y="4000504"/>
            <a:ext cx="11384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50" dirty="0" smtClean="0"/>
              <a:t>Списання коштів</a:t>
            </a:r>
            <a:endParaRPr lang="ru-RU" sz="1050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8001024" y="1785926"/>
            <a:ext cx="1000132" cy="571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Торговець ЦП 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92" name="Прямая со стрелкой 91"/>
          <p:cNvCxnSpPr>
            <a:endCxn id="75" idx="1"/>
          </p:cNvCxnSpPr>
          <p:nvPr/>
        </p:nvCxnSpPr>
        <p:spPr>
          <a:xfrm>
            <a:off x="7643802" y="2071678"/>
            <a:ext cx="357222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928662" y="6000768"/>
            <a:ext cx="36670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 smtClean="0"/>
              <a:t>*Тільки при здійсненні розрахунків на </a:t>
            </a:r>
            <a:r>
              <a:rPr lang="uk-UA" sz="1200" dirty="0" err="1" smtClean="0"/>
              <a:t>“нетто”</a:t>
            </a:r>
            <a:r>
              <a:rPr lang="uk-UA" sz="1200" dirty="0" smtClean="0"/>
              <a:t> основі </a:t>
            </a:r>
            <a:endParaRPr lang="ru-RU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574</Words>
  <Application>Microsoft Office PowerPoint</Application>
  <PresentationFormat>Экран (4:3)</PresentationFormat>
  <Paragraphs>176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MFS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Berezhnyuk</dc:creator>
  <cp:lastModifiedBy>Berezhnyuk</cp:lastModifiedBy>
  <cp:revision>101</cp:revision>
  <dcterms:created xsi:type="dcterms:W3CDTF">2013-07-16T09:57:20Z</dcterms:created>
  <dcterms:modified xsi:type="dcterms:W3CDTF">2013-07-24T06:39:28Z</dcterms:modified>
</cp:coreProperties>
</file>