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6.xml" ContentType="application/vnd.openxmlformats-officedocument.presentationml.notesSlide+xml"/>
  <Override PartName="/ppt/theme/themeOverride7.xml" ContentType="application/vnd.openxmlformats-officedocument.themeOverride+xml"/>
  <Override PartName="/ppt/notesSlides/notesSlide7.xml" ContentType="application/vnd.openxmlformats-officedocument.presentationml.notesSlide+xml"/>
  <Override PartName="/ppt/theme/themeOverride8.xml" ContentType="application/vnd.openxmlformats-officedocument.themeOverride+xml"/>
  <Override PartName="/ppt/notesSlides/notesSlide8.xml" ContentType="application/vnd.openxmlformats-officedocument.presentationml.notesSlide+xml"/>
  <Override PartName="/ppt/theme/themeOverride9.xml" ContentType="application/vnd.openxmlformats-officedocument.themeOverride+xml"/>
  <Override PartName="/ppt/notesSlides/notesSlide9.xml" ContentType="application/vnd.openxmlformats-officedocument.presentationml.notesSlide+xml"/>
  <Override PartName="/ppt/theme/themeOverride10.xml" ContentType="application/vnd.openxmlformats-officedocument.themeOverride+xml"/>
  <Override PartName="/ppt/notesSlides/notesSlide10.xml" ContentType="application/vnd.openxmlformats-officedocument.presentationml.notesSlide+xml"/>
  <Override PartName="/ppt/theme/themeOverride11.xml" ContentType="application/vnd.openxmlformats-officedocument.themeOverride+xml"/>
  <Override PartName="/ppt/notesSlides/notesSlide11.xml" ContentType="application/vnd.openxmlformats-officedocument.presentationml.notesSlide+xml"/>
  <Override PartName="/ppt/theme/themeOverride12.xml" ContentType="application/vnd.openxmlformats-officedocument.themeOverride+xml"/>
  <Override PartName="/ppt/notesSlides/notesSlide12.xml" ContentType="application/vnd.openxmlformats-officedocument.presentationml.notesSlide+xml"/>
  <Override PartName="/ppt/theme/themeOverride13.xml" ContentType="application/vnd.openxmlformats-officedocument.themeOverride+xml"/>
  <Override PartName="/ppt/notesSlides/notesSlide1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Override14.xml" ContentType="application/vnd.openxmlformats-officedocument.themeOverride+xml"/>
  <Override PartName="/ppt/notesSlides/notesSlide14.xml" ContentType="application/vnd.openxmlformats-officedocument.presentationml.notesSlide+xml"/>
  <Override PartName="/ppt/theme/themeOverride15.xml" ContentType="application/vnd.openxmlformats-officedocument.themeOverride+xml"/>
  <Override PartName="/ppt/notesSlides/notesSlide15.xml" ContentType="application/vnd.openxmlformats-officedocument.presentationml.notesSlide+xml"/>
  <Override PartName="/ppt/theme/themeOverride16.xml" ContentType="application/vnd.openxmlformats-officedocument.themeOverride+xml"/>
  <Override PartName="/ppt/notesSlides/notesSlide16.xml" ContentType="application/vnd.openxmlformats-officedocument.presentationml.notesSlide+xml"/>
  <Override PartName="/ppt/theme/themeOverride17.xml" ContentType="application/vnd.openxmlformats-officedocument.themeOverride+xml"/>
  <Override PartName="/ppt/notesSlides/notesSlide17.xml" ContentType="application/vnd.openxmlformats-officedocument.presentationml.notesSlide+xml"/>
  <Override PartName="/ppt/theme/themeOverride18.xml" ContentType="application/vnd.openxmlformats-officedocument.themeOverride+xml"/>
  <Override PartName="/ppt/notesSlides/notesSlide18.xml" ContentType="application/vnd.openxmlformats-officedocument.presentationml.notesSlide+xml"/>
  <Override PartName="/ppt/charts/chart1.xml" ContentType="application/vnd.openxmlformats-officedocument.drawingml.chart+xml"/>
  <Override PartName="/ppt/theme/themeOverride19.xml" ContentType="application/vnd.openxmlformats-officedocument.themeOverride+xml"/>
  <Override PartName="/ppt/notesSlides/notesSlide19.xml" ContentType="application/vnd.openxmlformats-officedocument.presentationml.notesSlide+xml"/>
  <Override PartName="/ppt/theme/themeOverride20.xml" ContentType="application/vnd.openxmlformats-officedocument.themeOverride+xml"/>
  <Override PartName="/ppt/notesSlides/notesSlide20.xml" ContentType="application/vnd.openxmlformats-officedocument.presentationml.notesSlide+xml"/>
  <Override PartName="/ppt/theme/themeOverride21.xml" ContentType="application/vnd.openxmlformats-officedocument.themeOverride+xml"/>
  <Override PartName="/ppt/notesSlides/notesSlide21.xml" ContentType="application/vnd.openxmlformats-officedocument.presentationml.notesSlide+xml"/>
  <Override PartName="/ppt/theme/themeOverride22.xml" ContentType="application/vnd.openxmlformats-officedocument.themeOverride+xml"/>
  <Override PartName="/ppt/notesSlides/notesSlide22.xml" ContentType="application/vnd.openxmlformats-officedocument.presentationml.notesSlide+xml"/>
  <Override PartName="/ppt/theme/themeOverride23.xml" ContentType="application/vnd.openxmlformats-officedocument.themeOverride+xml"/>
  <Override PartName="/ppt/notesSlides/notesSlide23.xml" ContentType="application/vnd.openxmlformats-officedocument.presentationml.notesSlide+xml"/>
  <Override PartName="/ppt/theme/themeOverride24.xml" ContentType="application/vnd.openxmlformats-officedocument.themeOverride+xml"/>
  <Override PartName="/ppt/notesSlides/notesSlide24.xml" ContentType="application/vnd.openxmlformats-officedocument.presentationml.notesSlide+xml"/>
  <Override PartName="/ppt/theme/themeOverride25.xml" ContentType="application/vnd.openxmlformats-officedocument.themeOverride+xml"/>
  <Override PartName="/ppt/notesSlides/notesSlide25.xml" ContentType="application/vnd.openxmlformats-officedocument.presentationml.notesSlide+xml"/>
  <Override PartName="/ppt/theme/themeOverride26.xml" ContentType="application/vnd.openxmlformats-officedocument.themeOverride+xml"/>
  <Override PartName="/ppt/notesSlides/notesSlide26.xml" ContentType="application/vnd.openxmlformats-officedocument.presentationml.notesSlide+xml"/>
  <Override PartName="/ppt/theme/themeOverride27.xml" ContentType="application/vnd.openxmlformats-officedocument.themeOverride+xml"/>
  <Override PartName="/ppt/notesSlides/notesSlide27.xml" ContentType="application/vnd.openxmlformats-officedocument.presentationml.notesSlide+xml"/>
  <Override PartName="/ppt/theme/themeOverride28.xml" ContentType="application/vnd.openxmlformats-officedocument.themeOverr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  <p:sldMasterId id="2147483666" r:id="rId2"/>
    <p:sldMasterId id="2147483679" r:id="rId3"/>
  </p:sldMasterIdLst>
  <p:notesMasterIdLst>
    <p:notesMasterId r:id="rId32"/>
  </p:notesMasterIdLst>
  <p:handoutMasterIdLst>
    <p:handoutMasterId r:id="rId33"/>
  </p:handoutMasterIdLst>
  <p:sldIdLst>
    <p:sldId id="268" r:id="rId4"/>
    <p:sldId id="326" r:id="rId5"/>
    <p:sldId id="391" r:id="rId6"/>
    <p:sldId id="469" r:id="rId7"/>
    <p:sldId id="402" r:id="rId8"/>
    <p:sldId id="511" r:id="rId9"/>
    <p:sldId id="538" r:id="rId10"/>
    <p:sldId id="539" r:id="rId11"/>
    <p:sldId id="512" r:id="rId12"/>
    <p:sldId id="471" r:id="rId13"/>
    <p:sldId id="520" r:id="rId14"/>
    <p:sldId id="406" r:id="rId15"/>
    <p:sldId id="521" r:id="rId16"/>
    <p:sldId id="522" r:id="rId17"/>
    <p:sldId id="524" r:id="rId18"/>
    <p:sldId id="472" r:id="rId19"/>
    <p:sldId id="518" r:id="rId20"/>
    <p:sldId id="525" r:id="rId21"/>
    <p:sldId id="523" r:id="rId22"/>
    <p:sldId id="526" r:id="rId23"/>
    <p:sldId id="527" r:id="rId24"/>
    <p:sldId id="528" r:id="rId25"/>
    <p:sldId id="529" r:id="rId26"/>
    <p:sldId id="530" r:id="rId27"/>
    <p:sldId id="531" r:id="rId28"/>
    <p:sldId id="534" r:id="rId29"/>
    <p:sldId id="535" r:id="rId30"/>
    <p:sldId id="325" r:id="rId3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3792">
          <p15:clr>
            <a:srgbClr val="A4A3A4"/>
          </p15:clr>
        </p15:guide>
        <p15:guide id="2" orient="horz" pos="768">
          <p15:clr>
            <a:srgbClr val="A4A3A4"/>
          </p15:clr>
        </p15:guide>
        <p15:guide id="3" pos="192">
          <p15:clr>
            <a:srgbClr val="A4A3A4"/>
          </p15:clr>
        </p15:guide>
        <p15:guide id="4" pos="5568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300"/>
    <a:srgbClr val="2E90C1"/>
    <a:srgbClr val="ACBDD8"/>
    <a:srgbClr val="BECBE0"/>
    <a:srgbClr val="FFCC66"/>
    <a:srgbClr val="D9E5F1"/>
    <a:srgbClr val="FF9966"/>
    <a:srgbClr val="F26522"/>
    <a:srgbClr val="905624"/>
    <a:srgbClr val="9056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27" autoAdjust="0"/>
    <p:restoredTop sz="98429" autoAdjust="0"/>
  </p:normalViewPr>
  <p:slideViewPr>
    <p:cSldViewPr>
      <p:cViewPr>
        <p:scale>
          <a:sx n="75" d="100"/>
          <a:sy n="75" d="100"/>
        </p:scale>
        <p:origin x="-1194" y="-72"/>
      </p:cViewPr>
      <p:guideLst>
        <p:guide orient="horz" pos="3792"/>
        <p:guide orient="horz" pos="1392"/>
        <p:guide orient="horz" pos="864"/>
        <p:guide pos="192"/>
        <p:guide pos="55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11" d="100"/>
          <a:sy n="111" d="100"/>
        </p:scale>
        <p:origin x="-2706" y="-7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34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viewProps" Target="view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7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v>Базы данных</c:v>
          </c:tx>
          <c:dPt>
            <c:idx val="0"/>
            <c:bubble3D val="0"/>
            <c:explosion val="37"/>
          </c:dPt>
          <c:dLbls>
            <c:dLbl>
              <c:idx val="0"/>
              <c:layout>
                <c:manualLayout>
                  <c:x val="0.22291813458987125"/>
                  <c:y val="-0.1979706541104040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400" b="1">
                      <a:solidFill>
                        <a:schemeClr val="bg1"/>
                      </a:solidFill>
                    </a:defRPr>
                  </a:pPr>
                  <a:endParaRPr lang="uk-UA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3.4887139107611549E-2"/>
                  <c:y val="-1.7960046660834061E-2"/>
                </c:manualLayout>
              </c:layout>
              <c:tx>
                <c:rich>
                  <a:bodyPr/>
                  <a:lstStyle/>
                  <a:p>
                    <a:pPr>
                      <a:defRPr sz="1200"/>
                    </a:pPr>
                    <a:r>
                      <a:rPr lang="ru-RU" sz="1200" b="1" dirty="0"/>
                      <a:t>Другие источники
8%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Лист1!$A$6:$A$7</c:f>
              <c:strCache>
                <c:ptCount val="2"/>
                <c:pt idx="0">
                  <c:v>Базы данных</c:v>
                </c:pt>
                <c:pt idx="1">
                  <c:v>Другие источники</c:v>
                </c:pt>
              </c:strCache>
            </c:strRef>
          </c:cat>
          <c:val>
            <c:numRef>
              <c:f>Лист1!$B$6:$B$7</c:f>
              <c:numCache>
                <c:formatCode>General</c:formatCode>
                <c:ptCount val="2"/>
                <c:pt idx="0">
                  <c:v>92</c:v>
                </c:pt>
                <c:pt idx="1">
                  <c:v>8</c:v>
                </c:pt>
              </c:numCache>
            </c:numRef>
          </c:val>
        </c:ser>
        <c:ser>
          <c:idx val="1"/>
          <c:order val="1"/>
          <c:tx>
            <c:strRef>
              <c:f>Лист1!$A$7</c:f>
              <c:strCache>
                <c:ptCount val="1"/>
                <c:pt idx="0">
                  <c:v>Другие источники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Лист1!$A$6:$A$7</c:f>
              <c:strCache>
                <c:ptCount val="2"/>
                <c:pt idx="0">
                  <c:v>Базы данных</c:v>
                </c:pt>
                <c:pt idx="1">
                  <c:v>Другие источники</c:v>
                </c:pt>
              </c:strCache>
            </c:strRef>
          </c:cat>
          <c:val>
            <c:numLit>
              <c:formatCode>General</c:formatCode>
              <c:ptCount val="1"/>
              <c:pt idx="0">
                <c:v>1</c:v>
              </c:pt>
            </c:numLit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78EE373-415D-4546-857A-EC40FD9AE71E}" type="doc">
      <dgm:prSet loTypeId="urn:microsoft.com/office/officeart/2005/8/layout/radial2" loCatId="relationship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D2AF61F2-C9F6-450F-816A-14DD1DB700A6}">
      <dgm:prSet phldrT="[Text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dirty="0" smtClean="0"/>
            <a:t>Guest</a:t>
          </a:r>
        </a:p>
        <a:p>
          <a:pPr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dirty="0"/>
        </a:p>
      </dgm:t>
    </dgm:pt>
    <dgm:pt modelId="{E56FDCE2-DC06-4E46-9D5F-ABADACCD3F60}" type="parTrans" cxnId="{18FC9F10-EBC7-44BE-BB98-2CE53DDBA6F1}">
      <dgm:prSet/>
      <dgm:spPr/>
      <dgm:t>
        <a:bodyPr/>
        <a:lstStyle/>
        <a:p>
          <a:endParaRPr lang="en-US"/>
        </a:p>
      </dgm:t>
    </dgm:pt>
    <dgm:pt modelId="{33598195-3E19-44CD-A38C-1FB8B29F24B8}" type="sibTrans" cxnId="{18FC9F10-EBC7-44BE-BB98-2CE53DDBA6F1}">
      <dgm:prSet/>
      <dgm:spPr/>
      <dgm:t>
        <a:bodyPr/>
        <a:lstStyle/>
        <a:p>
          <a:endParaRPr lang="en-US"/>
        </a:p>
      </dgm:t>
    </dgm:pt>
    <dgm:pt modelId="{21D357CC-9D2C-48BA-BE25-CD4229EC6A91}">
      <dgm:prSet phldrT="[Text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2000" kern="1200" dirty="0">
            <a:solidFill>
              <a:schemeClr val="tx1"/>
            </a:solidFill>
            <a:latin typeface="Arial" charset="0"/>
            <a:ea typeface="+mn-ea"/>
            <a:cs typeface="Arial" charset="0"/>
          </a:endParaRPr>
        </a:p>
      </dgm:t>
    </dgm:pt>
    <dgm:pt modelId="{F7C82307-9C1C-47DD-8F15-70D1383917AB}" type="parTrans" cxnId="{90A94D95-7513-43FA-A7EB-52D4D8843C66}">
      <dgm:prSet/>
      <dgm:spPr/>
      <dgm:t>
        <a:bodyPr/>
        <a:lstStyle/>
        <a:p>
          <a:endParaRPr lang="en-US"/>
        </a:p>
      </dgm:t>
    </dgm:pt>
    <dgm:pt modelId="{8530950C-2667-47CD-B6C0-EE03D9D023A7}" type="sibTrans" cxnId="{90A94D95-7513-43FA-A7EB-52D4D8843C66}">
      <dgm:prSet/>
      <dgm:spPr/>
      <dgm:t>
        <a:bodyPr/>
        <a:lstStyle/>
        <a:p>
          <a:endParaRPr lang="en-US"/>
        </a:p>
      </dgm:t>
    </dgm:pt>
    <dgm:pt modelId="{49597353-1537-4DF9-8B5E-4F9CC35365AD}">
      <dgm:prSet phldrT="[Text]"/>
      <dgm:spPr/>
      <dgm:t>
        <a:bodyPr/>
        <a:lstStyle/>
        <a:p>
          <a:r>
            <a:rPr lang="en-US" dirty="0" err="1" smtClean="0"/>
            <a:t>OnGuard</a:t>
          </a:r>
          <a:endParaRPr lang="en-US" dirty="0"/>
        </a:p>
      </dgm:t>
    </dgm:pt>
    <dgm:pt modelId="{B95BFB6C-0E28-4472-B9F3-E521183DD3BA}" type="parTrans" cxnId="{F60743E0-3C1A-4E64-BA1B-C1A37CF770BE}">
      <dgm:prSet/>
      <dgm:spPr/>
      <dgm:t>
        <a:bodyPr/>
        <a:lstStyle/>
        <a:p>
          <a:endParaRPr lang="en-US"/>
        </a:p>
      </dgm:t>
    </dgm:pt>
    <dgm:pt modelId="{71B14780-4550-4FAE-A055-F02B3AE79B98}" type="sibTrans" cxnId="{F60743E0-3C1A-4E64-BA1B-C1A37CF770BE}">
      <dgm:prSet/>
      <dgm:spPr/>
      <dgm:t>
        <a:bodyPr/>
        <a:lstStyle/>
        <a:p>
          <a:endParaRPr lang="en-US"/>
        </a:p>
      </dgm:t>
    </dgm:pt>
    <dgm:pt modelId="{FDF388A0-138F-4523-BBEA-4C4F537CE272}">
      <dgm:prSet phldrT="[Text]" custT="1"/>
      <dgm:spPr/>
      <dgm:t>
        <a:bodyPr/>
        <a:lstStyle/>
        <a:p>
          <a:pPr marL="171450" indent="0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US" sz="1800" kern="1200" dirty="0"/>
        </a:p>
      </dgm:t>
    </dgm:pt>
    <dgm:pt modelId="{DC012495-B249-4247-84EF-3F4B6159F9D1}" type="parTrans" cxnId="{016A7C6F-EC60-499D-8099-352FCF0A0077}">
      <dgm:prSet/>
      <dgm:spPr/>
      <dgm:t>
        <a:bodyPr/>
        <a:lstStyle/>
        <a:p>
          <a:endParaRPr lang="en-US"/>
        </a:p>
      </dgm:t>
    </dgm:pt>
    <dgm:pt modelId="{BBC60A4C-71AD-4EF4-B890-D5CE6EF5C05D}" type="sibTrans" cxnId="{016A7C6F-EC60-499D-8099-352FCF0A0077}">
      <dgm:prSet/>
      <dgm:spPr/>
      <dgm:t>
        <a:bodyPr/>
        <a:lstStyle/>
        <a:p>
          <a:endParaRPr lang="en-US"/>
        </a:p>
      </dgm:t>
    </dgm:pt>
    <dgm:pt modelId="{0F52304C-42CB-4D4F-816F-047AE020302D}">
      <dgm:prSet phldrT="[Text]"/>
      <dgm:spPr/>
      <dgm:t>
        <a:bodyPr/>
        <a:lstStyle/>
        <a:p>
          <a:r>
            <a:rPr lang="en-US" dirty="0" smtClean="0"/>
            <a:t>Onboard</a:t>
          </a:r>
          <a:endParaRPr lang="en-US" dirty="0"/>
        </a:p>
      </dgm:t>
    </dgm:pt>
    <dgm:pt modelId="{F5BA244D-A5D9-4917-94D4-3CC3003099F5}" type="parTrans" cxnId="{9D71964A-CEF7-4671-B0CA-B9971F5E39B9}">
      <dgm:prSet/>
      <dgm:spPr/>
      <dgm:t>
        <a:bodyPr/>
        <a:lstStyle/>
        <a:p>
          <a:endParaRPr lang="en-US"/>
        </a:p>
      </dgm:t>
    </dgm:pt>
    <dgm:pt modelId="{562717EA-AE8E-49B2-B62B-BDE18216DEC7}" type="sibTrans" cxnId="{9D71964A-CEF7-4671-B0CA-B9971F5E39B9}">
      <dgm:prSet/>
      <dgm:spPr/>
      <dgm:t>
        <a:bodyPr/>
        <a:lstStyle/>
        <a:p>
          <a:endParaRPr lang="en-US"/>
        </a:p>
      </dgm:t>
    </dgm:pt>
    <dgm:pt modelId="{DAA36A84-F191-4F44-A188-1A3D1ACC4768}">
      <dgm:prSet phldrT="[Text]" custT="1"/>
      <dgm:spPr/>
      <dgm:t>
        <a:bodyPr/>
        <a:lstStyle/>
        <a:p>
          <a:endParaRPr lang="en-US" sz="2000" kern="1200" dirty="0">
            <a:solidFill>
              <a:schemeClr val="tx1"/>
            </a:solidFill>
            <a:latin typeface="Arial" charset="0"/>
            <a:ea typeface="+mn-ea"/>
            <a:cs typeface="Arial" charset="0"/>
          </a:endParaRPr>
        </a:p>
      </dgm:t>
    </dgm:pt>
    <dgm:pt modelId="{21D277C0-CE07-495F-A8FE-97AECA627253}" type="parTrans" cxnId="{A36DC71F-A7F7-4B5B-89D6-655A03B78B99}">
      <dgm:prSet/>
      <dgm:spPr/>
      <dgm:t>
        <a:bodyPr/>
        <a:lstStyle/>
        <a:p>
          <a:endParaRPr lang="en-US"/>
        </a:p>
      </dgm:t>
    </dgm:pt>
    <dgm:pt modelId="{5C3C0182-DC2E-4CC7-B642-AE8C89DCF196}" type="sibTrans" cxnId="{A36DC71F-A7F7-4B5B-89D6-655A03B78B99}">
      <dgm:prSet/>
      <dgm:spPr/>
      <dgm:t>
        <a:bodyPr/>
        <a:lstStyle/>
        <a:p>
          <a:endParaRPr lang="en-US"/>
        </a:p>
      </dgm:t>
    </dgm:pt>
    <dgm:pt modelId="{AA47B6F8-61CA-5348-9A4A-12078695CB48}">
      <dgm:prSet phldrT="[Text]"/>
      <dgm:spPr/>
      <dgm:t>
        <a:bodyPr/>
        <a:lstStyle/>
        <a:p>
          <a:r>
            <a:rPr lang="en-US" dirty="0" err="1" smtClean="0"/>
            <a:t>WorkSpace</a:t>
          </a:r>
          <a:endParaRPr lang="en-US" dirty="0"/>
        </a:p>
      </dgm:t>
    </dgm:pt>
    <dgm:pt modelId="{B6FFF8B4-90F0-314E-8DBE-D6173FE30E77}" type="parTrans" cxnId="{0FEA2C29-E6C8-F34F-9CA8-DD89A0F3A9B6}">
      <dgm:prSet/>
      <dgm:spPr/>
      <dgm:t>
        <a:bodyPr/>
        <a:lstStyle/>
        <a:p>
          <a:endParaRPr lang="en-US"/>
        </a:p>
      </dgm:t>
    </dgm:pt>
    <dgm:pt modelId="{69519904-EBEE-5B45-AC22-2E2C26B43B37}" type="sibTrans" cxnId="{0FEA2C29-E6C8-F34F-9CA8-DD89A0F3A9B6}">
      <dgm:prSet/>
      <dgm:spPr/>
      <dgm:t>
        <a:bodyPr/>
        <a:lstStyle/>
        <a:p>
          <a:endParaRPr lang="en-US"/>
        </a:p>
      </dgm:t>
    </dgm:pt>
    <dgm:pt modelId="{8447AA22-CC5E-4421-96B8-1A0538F52CCB}" type="pres">
      <dgm:prSet presAssocID="{A78EE373-415D-4546-857A-EC40FD9AE71E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10DFC20-1AD8-4D3A-ACBC-DB03B9B47836}" type="pres">
      <dgm:prSet presAssocID="{A78EE373-415D-4546-857A-EC40FD9AE71E}" presName="cycle" presStyleCnt="0"/>
      <dgm:spPr/>
      <dgm:t>
        <a:bodyPr/>
        <a:lstStyle/>
        <a:p>
          <a:endParaRPr lang="en-US"/>
        </a:p>
      </dgm:t>
    </dgm:pt>
    <dgm:pt modelId="{1D071F9E-7E2C-4EBA-BDAD-50032822A512}" type="pres">
      <dgm:prSet presAssocID="{A78EE373-415D-4546-857A-EC40FD9AE71E}" presName="centerShape" presStyleCnt="0"/>
      <dgm:spPr/>
      <dgm:t>
        <a:bodyPr/>
        <a:lstStyle/>
        <a:p>
          <a:endParaRPr lang="en-US"/>
        </a:p>
      </dgm:t>
    </dgm:pt>
    <dgm:pt modelId="{C388E89D-B6BD-483E-9E58-51F0672F37D6}" type="pres">
      <dgm:prSet presAssocID="{A78EE373-415D-4546-857A-EC40FD9AE71E}" presName="connSite" presStyleLbl="node1" presStyleIdx="0" presStyleCnt="5"/>
      <dgm:spPr/>
      <dgm:t>
        <a:bodyPr/>
        <a:lstStyle/>
        <a:p>
          <a:endParaRPr lang="en-US"/>
        </a:p>
      </dgm:t>
    </dgm:pt>
    <dgm:pt modelId="{99402C36-C7D4-4BE7-AD82-2A5F3461F05B}" type="pres">
      <dgm:prSet presAssocID="{A78EE373-415D-4546-857A-EC40FD9AE71E}" presName="visible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</dgm:spPr>
      <dgm:t>
        <a:bodyPr/>
        <a:lstStyle/>
        <a:p>
          <a:endParaRPr lang="en-US"/>
        </a:p>
      </dgm:t>
    </dgm:pt>
    <dgm:pt modelId="{8FBE9B4E-9816-4184-AEA3-827CDC90E37E}" type="pres">
      <dgm:prSet presAssocID="{E56FDCE2-DC06-4E46-9D5F-ABADACCD3F60}" presName="Name25" presStyleLbl="parChTrans1D1" presStyleIdx="0" presStyleCnt="4"/>
      <dgm:spPr/>
      <dgm:t>
        <a:bodyPr/>
        <a:lstStyle/>
        <a:p>
          <a:endParaRPr lang="en-US"/>
        </a:p>
      </dgm:t>
    </dgm:pt>
    <dgm:pt modelId="{2B75F74D-6C3C-40CE-8EFC-1B8874A15AED}" type="pres">
      <dgm:prSet presAssocID="{D2AF61F2-C9F6-450F-816A-14DD1DB700A6}" presName="node" presStyleCnt="0"/>
      <dgm:spPr/>
      <dgm:t>
        <a:bodyPr/>
        <a:lstStyle/>
        <a:p>
          <a:endParaRPr lang="en-US"/>
        </a:p>
      </dgm:t>
    </dgm:pt>
    <dgm:pt modelId="{E66D19E3-0AEF-4A37-8175-2CFB52B3693D}" type="pres">
      <dgm:prSet presAssocID="{D2AF61F2-C9F6-450F-816A-14DD1DB700A6}" presName="parentNode" presStyleLbl="node1" presStyleIdx="1" presStyleCnt="5" custLinFactNeighborX="943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F6A0F9-C793-4DD8-9725-D4F3120553D1}" type="pres">
      <dgm:prSet presAssocID="{D2AF61F2-C9F6-450F-816A-14DD1DB700A6}" presName="childNode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58FCAC-1389-4069-ACC3-05F7B5D3CAD5}" type="pres">
      <dgm:prSet presAssocID="{B95BFB6C-0E28-4472-B9F3-E521183DD3BA}" presName="Name25" presStyleLbl="parChTrans1D1" presStyleIdx="1" presStyleCnt="4"/>
      <dgm:spPr/>
      <dgm:t>
        <a:bodyPr/>
        <a:lstStyle/>
        <a:p>
          <a:endParaRPr lang="en-US"/>
        </a:p>
      </dgm:t>
    </dgm:pt>
    <dgm:pt modelId="{43254220-7701-4792-AA50-DDCD581F11AA}" type="pres">
      <dgm:prSet presAssocID="{49597353-1537-4DF9-8B5E-4F9CC35365AD}" presName="node" presStyleCnt="0"/>
      <dgm:spPr/>
      <dgm:t>
        <a:bodyPr/>
        <a:lstStyle/>
        <a:p>
          <a:endParaRPr lang="en-US"/>
        </a:p>
      </dgm:t>
    </dgm:pt>
    <dgm:pt modelId="{7925DDBC-FDA9-4CC2-8AA8-0D814267EE2C}" type="pres">
      <dgm:prSet presAssocID="{49597353-1537-4DF9-8B5E-4F9CC35365AD}" presName="parentNode" presStyleLbl="node1" presStyleIdx="2" presStyleCnt="5" custScaleX="104755" custLinFactNeighborX="36201" custLinFactNeighborY="-769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53B29D-D323-45A9-A7E7-CAC784B276EB}" type="pres">
      <dgm:prSet presAssocID="{49597353-1537-4DF9-8B5E-4F9CC35365AD}" presName="childNode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DC9FCD-67E3-432C-8D16-DB70FB6EF091}" type="pres">
      <dgm:prSet presAssocID="{F5BA244D-A5D9-4917-94D4-3CC3003099F5}" presName="Name25" presStyleLbl="parChTrans1D1" presStyleIdx="2" presStyleCnt="4"/>
      <dgm:spPr/>
      <dgm:t>
        <a:bodyPr/>
        <a:lstStyle/>
        <a:p>
          <a:endParaRPr lang="en-US"/>
        </a:p>
      </dgm:t>
    </dgm:pt>
    <dgm:pt modelId="{E822F678-883A-4255-9899-2CFB070FF64D}" type="pres">
      <dgm:prSet presAssocID="{0F52304C-42CB-4D4F-816F-047AE020302D}" presName="node" presStyleCnt="0"/>
      <dgm:spPr/>
      <dgm:t>
        <a:bodyPr/>
        <a:lstStyle/>
        <a:p>
          <a:endParaRPr lang="en-US"/>
        </a:p>
      </dgm:t>
    </dgm:pt>
    <dgm:pt modelId="{D0BD0817-DD16-4F8D-8EE1-799E96FD195F}" type="pres">
      <dgm:prSet presAssocID="{0F52304C-42CB-4D4F-816F-047AE020302D}" presName="parentNode" presStyleLbl="node1" presStyleIdx="3" presStyleCnt="5" custAng="0" custScaleX="120068" custScaleY="117039" custLinFactNeighborX="96874" custLinFactNeighborY="3147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0C0562-3728-4E42-AEDC-E54666BF2BAF}" type="pres">
      <dgm:prSet presAssocID="{0F52304C-42CB-4D4F-816F-047AE020302D}" presName="childNode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19A598-A3EB-8647-9EE0-812263F8D39D}" type="pres">
      <dgm:prSet presAssocID="{B6FFF8B4-90F0-314E-8DBE-D6173FE30E77}" presName="Name25" presStyleLbl="parChTrans1D1" presStyleIdx="3" presStyleCnt="4"/>
      <dgm:spPr/>
      <dgm:t>
        <a:bodyPr/>
        <a:lstStyle/>
        <a:p>
          <a:endParaRPr lang="en-US"/>
        </a:p>
      </dgm:t>
    </dgm:pt>
    <dgm:pt modelId="{331CFFA2-293B-C548-89D1-E9AD04FABC55}" type="pres">
      <dgm:prSet presAssocID="{AA47B6F8-61CA-5348-9A4A-12078695CB48}" presName="node" presStyleCnt="0"/>
      <dgm:spPr/>
    </dgm:pt>
    <dgm:pt modelId="{C9F892F5-1186-AD4D-9560-C62F4C7A94DD}" type="pres">
      <dgm:prSet presAssocID="{AA47B6F8-61CA-5348-9A4A-12078695CB48}" presName="parentNode" presStyleLbl="node1" presStyleIdx="4" presStyleCnt="5" custLinFactNeighborX="943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3F80E1-DA18-6145-A1F6-D45B4C8E346F}" type="pres">
      <dgm:prSet presAssocID="{AA47B6F8-61CA-5348-9A4A-12078695CB48}" presName="childNode" presStyleLbl="revTx" presStyleIdx="2" presStyleCnt="3">
        <dgm:presLayoutVars>
          <dgm:bulletEnabled val="1"/>
        </dgm:presLayoutVars>
      </dgm:prSet>
      <dgm:spPr/>
    </dgm:pt>
  </dgm:ptLst>
  <dgm:cxnLst>
    <dgm:cxn modelId="{9D71964A-CEF7-4671-B0CA-B9971F5E39B9}" srcId="{A78EE373-415D-4546-857A-EC40FD9AE71E}" destId="{0F52304C-42CB-4D4F-816F-047AE020302D}" srcOrd="2" destOrd="0" parTransId="{F5BA244D-A5D9-4917-94D4-3CC3003099F5}" sibTransId="{562717EA-AE8E-49B2-B62B-BDE18216DEC7}"/>
    <dgm:cxn modelId="{470EF28D-D0E8-4AD4-8116-474C6F581E45}" type="presOf" srcId="{FDF388A0-138F-4523-BBEA-4C4F537CE272}" destId="{6153B29D-D323-45A9-A7E7-CAC784B276EB}" srcOrd="0" destOrd="0" presId="urn:microsoft.com/office/officeart/2005/8/layout/radial2"/>
    <dgm:cxn modelId="{A7265011-EEDE-4A78-8F55-F99B0AAB9575}" type="presOf" srcId="{B95BFB6C-0E28-4472-B9F3-E521183DD3BA}" destId="{BC58FCAC-1389-4069-ACC3-05F7B5D3CAD5}" srcOrd="0" destOrd="0" presId="urn:microsoft.com/office/officeart/2005/8/layout/radial2"/>
    <dgm:cxn modelId="{A36DC71F-A7F7-4B5B-89D6-655A03B78B99}" srcId="{0F52304C-42CB-4D4F-816F-047AE020302D}" destId="{DAA36A84-F191-4F44-A188-1A3D1ACC4768}" srcOrd="0" destOrd="0" parTransId="{21D277C0-CE07-495F-A8FE-97AECA627253}" sibTransId="{5C3C0182-DC2E-4CC7-B642-AE8C89DCF196}"/>
    <dgm:cxn modelId="{23033889-0795-49C8-8CF3-2837EFB0D397}" type="presOf" srcId="{B6FFF8B4-90F0-314E-8DBE-D6173FE30E77}" destId="{9119A598-A3EB-8647-9EE0-812263F8D39D}" srcOrd="0" destOrd="0" presId="urn:microsoft.com/office/officeart/2005/8/layout/radial2"/>
    <dgm:cxn modelId="{C20EA755-A3FD-42CC-8ECB-46C01505FEC2}" type="presOf" srcId="{D2AF61F2-C9F6-450F-816A-14DD1DB700A6}" destId="{E66D19E3-0AEF-4A37-8175-2CFB52B3693D}" srcOrd="0" destOrd="0" presId="urn:microsoft.com/office/officeart/2005/8/layout/radial2"/>
    <dgm:cxn modelId="{0E28B1C3-09A2-415D-AF7C-3A3FBE231688}" type="presOf" srcId="{A78EE373-415D-4546-857A-EC40FD9AE71E}" destId="{8447AA22-CC5E-4421-96B8-1A0538F52CCB}" srcOrd="0" destOrd="0" presId="urn:microsoft.com/office/officeart/2005/8/layout/radial2"/>
    <dgm:cxn modelId="{34B4C8C9-3AE5-41D6-B633-78CF150D5831}" type="presOf" srcId="{0F52304C-42CB-4D4F-816F-047AE020302D}" destId="{D0BD0817-DD16-4F8D-8EE1-799E96FD195F}" srcOrd="0" destOrd="0" presId="urn:microsoft.com/office/officeart/2005/8/layout/radial2"/>
    <dgm:cxn modelId="{2DE471A6-6B8E-4FB6-A34F-DC6642AAC784}" type="presOf" srcId="{AA47B6F8-61CA-5348-9A4A-12078695CB48}" destId="{C9F892F5-1186-AD4D-9560-C62F4C7A94DD}" srcOrd="0" destOrd="0" presId="urn:microsoft.com/office/officeart/2005/8/layout/radial2"/>
    <dgm:cxn modelId="{016A7C6F-EC60-499D-8099-352FCF0A0077}" srcId="{49597353-1537-4DF9-8B5E-4F9CC35365AD}" destId="{FDF388A0-138F-4523-BBEA-4C4F537CE272}" srcOrd="0" destOrd="0" parTransId="{DC012495-B249-4247-84EF-3F4B6159F9D1}" sibTransId="{BBC60A4C-71AD-4EF4-B890-D5CE6EF5C05D}"/>
    <dgm:cxn modelId="{3A7F6053-4849-44AA-975F-8E544C9DA38D}" type="presOf" srcId="{49597353-1537-4DF9-8B5E-4F9CC35365AD}" destId="{7925DDBC-FDA9-4CC2-8AA8-0D814267EE2C}" srcOrd="0" destOrd="0" presId="urn:microsoft.com/office/officeart/2005/8/layout/radial2"/>
    <dgm:cxn modelId="{32BC60FB-59E9-43CE-95BB-05A6CC1CAADF}" type="presOf" srcId="{E56FDCE2-DC06-4E46-9D5F-ABADACCD3F60}" destId="{8FBE9B4E-9816-4184-AEA3-827CDC90E37E}" srcOrd="0" destOrd="0" presId="urn:microsoft.com/office/officeart/2005/8/layout/radial2"/>
    <dgm:cxn modelId="{F47651A5-ABBE-407F-95A3-E56B4738E0D6}" type="presOf" srcId="{F5BA244D-A5D9-4917-94D4-3CC3003099F5}" destId="{BEDC9FCD-67E3-432C-8D16-DB70FB6EF091}" srcOrd="0" destOrd="0" presId="urn:microsoft.com/office/officeart/2005/8/layout/radial2"/>
    <dgm:cxn modelId="{17A256D3-A0BC-4842-81E4-4D89334F80D6}" type="presOf" srcId="{21D357CC-9D2C-48BA-BE25-CD4229EC6A91}" destId="{AEF6A0F9-C793-4DD8-9725-D4F3120553D1}" srcOrd="0" destOrd="0" presId="urn:microsoft.com/office/officeart/2005/8/layout/radial2"/>
    <dgm:cxn modelId="{90A94D95-7513-43FA-A7EB-52D4D8843C66}" srcId="{D2AF61F2-C9F6-450F-816A-14DD1DB700A6}" destId="{21D357CC-9D2C-48BA-BE25-CD4229EC6A91}" srcOrd="0" destOrd="0" parTransId="{F7C82307-9C1C-47DD-8F15-70D1383917AB}" sibTransId="{8530950C-2667-47CD-B6C0-EE03D9D023A7}"/>
    <dgm:cxn modelId="{E7403D74-FAF8-4BDD-B172-277A20091037}" type="presOf" srcId="{DAA36A84-F191-4F44-A188-1A3D1ACC4768}" destId="{1C0C0562-3728-4E42-AEDC-E54666BF2BAF}" srcOrd="0" destOrd="0" presId="urn:microsoft.com/office/officeart/2005/8/layout/radial2"/>
    <dgm:cxn modelId="{0FEA2C29-E6C8-F34F-9CA8-DD89A0F3A9B6}" srcId="{A78EE373-415D-4546-857A-EC40FD9AE71E}" destId="{AA47B6F8-61CA-5348-9A4A-12078695CB48}" srcOrd="3" destOrd="0" parTransId="{B6FFF8B4-90F0-314E-8DBE-D6173FE30E77}" sibTransId="{69519904-EBEE-5B45-AC22-2E2C26B43B37}"/>
    <dgm:cxn modelId="{18FC9F10-EBC7-44BE-BB98-2CE53DDBA6F1}" srcId="{A78EE373-415D-4546-857A-EC40FD9AE71E}" destId="{D2AF61F2-C9F6-450F-816A-14DD1DB700A6}" srcOrd="0" destOrd="0" parTransId="{E56FDCE2-DC06-4E46-9D5F-ABADACCD3F60}" sibTransId="{33598195-3E19-44CD-A38C-1FB8B29F24B8}"/>
    <dgm:cxn modelId="{F60743E0-3C1A-4E64-BA1B-C1A37CF770BE}" srcId="{A78EE373-415D-4546-857A-EC40FD9AE71E}" destId="{49597353-1537-4DF9-8B5E-4F9CC35365AD}" srcOrd="1" destOrd="0" parTransId="{B95BFB6C-0E28-4472-B9F3-E521183DD3BA}" sibTransId="{71B14780-4550-4FAE-A055-F02B3AE79B98}"/>
    <dgm:cxn modelId="{42AF89E9-5509-4EBA-831F-3AE59D189069}" type="presParOf" srcId="{8447AA22-CC5E-4421-96B8-1A0538F52CCB}" destId="{310DFC20-1AD8-4D3A-ACBC-DB03B9B47836}" srcOrd="0" destOrd="0" presId="urn:microsoft.com/office/officeart/2005/8/layout/radial2"/>
    <dgm:cxn modelId="{D82342F8-EAC5-4A3C-8430-36D0B27DAA60}" type="presParOf" srcId="{310DFC20-1AD8-4D3A-ACBC-DB03B9B47836}" destId="{1D071F9E-7E2C-4EBA-BDAD-50032822A512}" srcOrd="0" destOrd="0" presId="urn:microsoft.com/office/officeart/2005/8/layout/radial2"/>
    <dgm:cxn modelId="{F5207876-85FE-4B29-8AF7-7D2DA9483499}" type="presParOf" srcId="{1D071F9E-7E2C-4EBA-BDAD-50032822A512}" destId="{C388E89D-B6BD-483E-9E58-51F0672F37D6}" srcOrd="0" destOrd="0" presId="urn:microsoft.com/office/officeart/2005/8/layout/radial2"/>
    <dgm:cxn modelId="{E98B8082-FA48-43C1-B114-6776B31CFC14}" type="presParOf" srcId="{1D071F9E-7E2C-4EBA-BDAD-50032822A512}" destId="{99402C36-C7D4-4BE7-AD82-2A5F3461F05B}" srcOrd="1" destOrd="0" presId="urn:microsoft.com/office/officeart/2005/8/layout/radial2"/>
    <dgm:cxn modelId="{93BC95FE-BD99-4715-83BB-3522F6AA15B9}" type="presParOf" srcId="{310DFC20-1AD8-4D3A-ACBC-DB03B9B47836}" destId="{8FBE9B4E-9816-4184-AEA3-827CDC90E37E}" srcOrd="1" destOrd="0" presId="urn:microsoft.com/office/officeart/2005/8/layout/radial2"/>
    <dgm:cxn modelId="{21CD3C83-3D20-434D-8ABD-B26E1D839DAC}" type="presParOf" srcId="{310DFC20-1AD8-4D3A-ACBC-DB03B9B47836}" destId="{2B75F74D-6C3C-40CE-8EFC-1B8874A15AED}" srcOrd="2" destOrd="0" presId="urn:microsoft.com/office/officeart/2005/8/layout/radial2"/>
    <dgm:cxn modelId="{1870D6BD-3F72-4707-AD50-1FA59F627FE4}" type="presParOf" srcId="{2B75F74D-6C3C-40CE-8EFC-1B8874A15AED}" destId="{E66D19E3-0AEF-4A37-8175-2CFB52B3693D}" srcOrd="0" destOrd="0" presId="urn:microsoft.com/office/officeart/2005/8/layout/radial2"/>
    <dgm:cxn modelId="{283824CC-5AC5-4661-9C18-1C0633ECFC60}" type="presParOf" srcId="{2B75F74D-6C3C-40CE-8EFC-1B8874A15AED}" destId="{AEF6A0F9-C793-4DD8-9725-D4F3120553D1}" srcOrd="1" destOrd="0" presId="urn:microsoft.com/office/officeart/2005/8/layout/radial2"/>
    <dgm:cxn modelId="{4712DCD7-F13E-452D-B034-FD1AE7CC2ADD}" type="presParOf" srcId="{310DFC20-1AD8-4D3A-ACBC-DB03B9B47836}" destId="{BC58FCAC-1389-4069-ACC3-05F7B5D3CAD5}" srcOrd="3" destOrd="0" presId="urn:microsoft.com/office/officeart/2005/8/layout/radial2"/>
    <dgm:cxn modelId="{A638EE66-F121-43B9-8F97-5CC2F97D81B0}" type="presParOf" srcId="{310DFC20-1AD8-4D3A-ACBC-DB03B9B47836}" destId="{43254220-7701-4792-AA50-DDCD581F11AA}" srcOrd="4" destOrd="0" presId="urn:microsoft.com/office/officeart/2005/8/layout/radial2"/>
    <dgm:cxn modelId="{904C8305-C77B-4357-8D0C-D7F2C4903619}" type="presParOf" srcId="{43254220-7701-4792-AA50-DDCD581F11AA}" destId="{7925DDBC-FDA9-4CC2-8AA8-0D814267EE2C}" srcOrd="0" destOrd="0" presId="urn:microsoft.com/office/officeart/2005/8/layout/radial2"/>
    <dgm:cxn modelId="{B33A5E67-0991-4814-ADB5-0A5001EA38C0}" type="presParOf" srcId="{43254220-7701-4792-AA50-DDCD581F11AA}" destId="{6153B29D-D323-45A9-A7E7-CAC784B276EB}" srcOrd="1" destOrd="0" presId="urn:microsoft.com/office/officeart/2005/8/layout/radial2"/>
    <dgm:cxn modelId="{C92033BA-802D-4399-BBC6-EB92F52CAB8E}" type="presParOf" srcId="{310DFC20-1AD8-4D3A-ACBC-DB03B9B47836}" destId="{BEDC9FCD-67E3-432C-8D16-DB70FB6EF091}" srcOrd="5" destOrd="0" presId="urn:microsoft.com/office/officeart/2005/8/layout/radial2"/>
    <dgm:cxn modelId="{E5085F7F-81D2-43E9-BFE4-3FF7867AF226}" type="presParOf" srcId="{310DFC20-1AD8-4D3A-ACBC-DB03B9B47836}" destId="{E822F678-883A-4255-9899-2CFB070FF64D}" srcOrd="6" destOrd="0" presId="urn:microsoft.com/office/officeart/2005/8/layout/radial2"/>
    <dgm:cxn modelId="{D4735566-5FDE-4AE3-8F97-6A450C62611C}" type="presParOf" srcId="{E822F678-883A-4255-9899-2CFB070FF64D}" destId="{D0BD0817-DD16-4F8D-8EE1-799E96FD195F}" srcOrd="0" destOrd="0" presId="urn:microsoft.com/office/officeart/2005/8/layout/radial2"/>
    <dgm:cxn modelId="{0AEC59F0-9233-4EF8-81A8-D5C117D99ACE}" type="presParOf" srcId="{E822F678-883A-4255-9899-2CFB070FF64D}" destId="{1C0C0562-3728-4E42-AEDC-E54666BF2BAF}" srcOrd="1" destOrd="0" presId="urn:microsoft.com/office/officeart/2005/8/layout/radial2"/>
    <dgm:cxn modelId="{E4795F95-6FB4-4626-9EFC-1A233FDC2946}" type="presParOf" srcId="{310DFC20-1AD8-4D3A-ACBC-DB03B9B47836}" destId="{9119A598-A3EB-8647-9EE0-812263F8D39D}" srcOrd="7" destOrd="0" presId="urn:microsoft.com/office/officeart/2005/8/layout/radial2"/>
    <dgm:cxn modelId="{CA001334-9355-4CD8-BA30-54879DB96B32}" type="presParOf" srcId="{310DFC20-1AD8-4D3A-ACBC-DB03B9B47836}" destId="{331CFFA2-293B-C548-89D1-E9AD04FABC55}" srcOrd="8" destOrd="0" presId="urn:microsoft.com/office/officeart/2005/8/layout/radial2"/>
    <dgm:cxn modelId="{F7C8D11A-4AAA-461E-8689-B1CB0BCF81A1}" type="presParOf" srcId="{331CFFA2-293B-C548-89D1-E9AD04FABC55}" destId="{C9F892F5-1186-AD4D-9560-C62F4C7A94DD}" srcOrd="0" destOrd="0" presId="urn:microsoft.com/office/officeart/2005/8/layout/radial2"/>
    <dgm:cxn modelId="{7348551D-BD8C-4A11-B6EF-DFBF5FA5537B}" type="presParOf" srcId="{331CFFA2-293B-C548-89D1-E9AD04FABC55}" destId="{2C3F80E1-DA18-6145-A1F6-D45B4C8E346F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19A598-A3EB-8647-9EE0-812263F8D39D}">
      <dsp:nvSpPr>
        <dsp:cNvPr id="0" name=""/>
        <dsp:cNvSpPr/>
      </dsp:nvSpPr>
      <dsp:spPr>
        <a:xfrm rot="3575500">
          <a:off x="2028924" y="3160982"/>
          <a:ext cx="824273" cy="46142"/>
        </a:xfrm>
        <a:custGeom>
          <a:avLst/>
          <a:gdLst/>
          <a:ahLst/>
          <a:cxnLst/>
          <a:rect l="0" t="0" r="0" b="0"/>
          <a:pathLst>
            <a:path>
              <a:moveTo>
                <a:pt x="0" y="23071"/>
              </a:moveTo>
              <a:lnTo>
                <a:pt x="824273" y="23071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DC9FCD-67E3-432C-8D16-DB70FB6EF091}">
      <dsp:nvSpPr>
        <dsp:cNvPr id="0" name=""/>
        <dsp:cNvSpPr/>
      </dsp:nvSpPr>
      <dsp:spPr>
        <a:xfrm rot="1225499">
          <a:off x="2432655" y="2690007"/>
          <a:ext cx="1488326" cy="46142"/>
        </a:xfrm>
        <a:custGeom>
          <a:avLst/>
          <a:gdLst/>
          <a:ahLst/>
          <a:cxnLst/>
          <a:rect l="0" t="0" r="0" b="0"/>
          <a:pathLst>
            <a:path>
              <a:moveTo>
                <a:pt x="0" y="23071"/>
              </a:moveTo>
              <a:lnTo>
                <a:pt x="1488326" y="23071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58FCAC-1389-4069-ACC3-05F7B5D3CAD5}">
      <dsp:nvSpPr>
        <dsp:cNvPr id="0" name=""/>
        <dsp:cNvSpPr/>
      </dsp:nvSpPr>
      <dsp:spPr>
        <a:xfrm rot="20402452">
          <a:off x="2450653" y="1826932"/>
          <a:ext cx="958584" cy="46142"/>
        </a:xfrm>
        <a:custGeom>
          <a:avLst/>
          <a:gdLst/>
          <a:ahLst/>
          <a:cxnLst/>
          <a:rect l="0" t="0" r="0" b="0"/>
          <a:pathLst>
            <a:path>
              <a:moveTo>
                <a:pt x="0" y="23071"/>
              </a:moveTo>
              <a:lnTo>
                <a:pt x="958584" y="23071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BE9B4E-9816-4184-AEA3-827CDC90E37E}">
      <dsp:nvSpPr>
        <dsp:cNvPr id="0" name=""/>
        <dsp:cNvSpPr/>
      </dsp:nvSpPr>
      <dsp:spPr>
        <a:xfrm rot="18094406">
          <a:off x="2040563" y="1237039"/>
          <a:ext cx="875029" cy="46142"/>
        </a:xfrm>
        <a:custGeom>
          <a:avLst/>
          <a:gdLst/>
          <a:ahLst/>
          <a:cxnLst/>
          <a:rect l="0" t="0" r="0" b="0"/>
          <a:pathLst>
            <a:path>
              <a:moveTo>
                <a:pt x="0" y="23071"/>
              </a:moveTo>
              <a:lnTo>
                <a:pt x="875029" y="23071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402C36-C7D4-4BE7-AD82-2A5F3461F05B}">
      <dsp:nvSpPr>
        <dsp:cNvPr id="0" name=""/>
        <dsp:cNvSpPr/>
      </dsp:nvSpPr>
      <dsp:spPr>
        <a:xfrm>
          <a:off x="1027459" y="1376628"/>
          <a:ext cx="1708214" cy="1708214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66D19E3-0AEF-4A37-8175-2CFB52B3693D}">
      <dsp:nvSpPr>
        <dsp:cNvPr id="0" name=""/>
        <dsp:cNvSpPr/>
      </dsp:nvSpPr>
      <dsp:spPr>
        <a:xfrm>
          <a:off x="2479369" y="1869"/>
          <a:ext cx="956271" cy="956271"/>
        </a:xfrm>
        <a:prstGeom prst="ellipse">
          <a:avLst/>
        </a:prstGeom>
        <a:gradFill rotWithShape="0">
          <a:gsLst>
            <a:gs pos="0">
              <a:schemeClr val="accent4">
                <a:hueOff val="3270721"/>
                <a:satOff val="9071"/>
                <a:lumOff val="19461"/>
                <a:alphaOff val="0"/>
                <a:shade val="51000"/>
                <a:satMod val="130000"/>
              </a:schemeClr>
            </a:gs>
            <a:gs pos="80000">
              <a:schemeClr val="accent4">
                <a:hueOff val="3270721"/>
                <a:satOff val="9071"/>
                <a:lumOff val="19461"/>
                <a:alphaOff val="0"/>
                <a:shade val="93000"/>
                <a:satMod val="130000"/>
              </a:schemeClr>
            </a:gs>
            <a:gs pos="100000">
              <a:schemeClr val="accent4">
                <a:hueOff val="3270721"/>
                <a:satOff val="9071"/>
                <a:lumOff val="1946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200" kern="1200" dirty="0" smtClean="0"/>
            <a:t>Guest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 dirty="0"/>
        </a:p>
      </dsp:txBody>
      <dsp:txXfrm>
        <a:off x="2619412" y="141912"/>
        <a:ext cx="676185" cy="676185"/>
      </dsp:txXfrm>
    </dsp:sp>
    <dsp:sp modelId="{AEF6A0F9-C793-4DD8-9725-D4F3120553D1}">
      <dsp:nvSpPr>
        <dsp:cNvPr id="0" name=""/>
        <dsp:cNvSpPr/>
      </dsp:nvSpPr>
      <dsp:spPr>
        <a:xfrm>
          <a:off x="3531267" y="1869"/>
          <a:ext cx="1434406" cy="9562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endParaRPr lang="en-US" sz="2000" kern="1200" dirty="0">
            <a:solidFill>
              <a:schemeClr val="tx1"/>
            </a:solidFill>
            <a:latin typeface="Arial" charset="0"/>
            <a:ea typeface="+mn-ea"/>
            <a:cs typeface="Arial" charset="0"/>
          </a:endParaRPr>
        </a:p>
      </dsp:txBody>
      <dsp:txXfrm>
        <a:off x="3531267" y="1869"/>
        <a:ext cx="1434406" cy="956271"/>
      </dsp:txXfrm>
    </dsp:sp>
    <dsp:sp modelId="{7925DDBC-FDA9-4CC2-8AA8-0D814267EE2C}">
      <dsp:nvSpPr>
        <dsp:cNvPr id="0" name=""/>
        <dsp:cNvSpPr/>
      </dsp:nvSpPr>
      <dsp:spPr>
        <a:xfrm>
          <a:off x="3347717" y="1038250"/>
          <a:ext cx="1001741" cy="956271"/>
        </a:xfrm>
        <a:prstGeom prst="ellipse">
          <a:avLst/>
        </a:prstGeom>
        <a:gradFill rotWithShape="0">
          <a:gsLst>
            <a:gs pos="0">
              <a:schemeClr val="accent4">
                <a:hueOff val="6541441"/>
                <a:satOff val="18142"/>
                <a:lumOff val="38921"/>
                <a:alphaOff val="0"/>
                <a:shade val="51000"/>
                <a:satMod val="130000"/>
              </a:schemeClr>
            </a:gs>
            <a:gs pos="80000">
              <a:schemeClr val="accent4">
                <a:hueOff val="6541441"/>
                <a:satOff val="18142"/>
                <a:lumOff val="38921"/>
                <a:alphaOff val="0"/>
                <a:shade val="93000"/>
                <a:satMod val="130000"/>
              </a:schemeClr>
            </a:gs>
            <a:gs pos="100000">
              <a:schemeClr val="accent4">
                <a:hueOff val="6541441"/>
                <a:satOff val="18142"/>
                <a:lumOff val="3892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err="1" smtClean="0"/>
            <a:t>OnGuard</a:t>
          </a:r>
          <a:endParaRPr lang="en-US" sz="1200" kern="1200" dirty="0"/>
        </a:p>
      </dsp:txBody>
      <dsp:txXfrm>
        <a:off x="3494419" y="1178293"/>
        <a:ext cx="708337" cy="676185"/>
      </dsp:txXfrm>
    </dsp:sp>
    <dsp:sp modelId="{6153B29D-D323-45A9-A7E7-CAC784B276EB}">
      <dsp:nvSpPr>
        <dsp:cNvPr id="0" name=""/>
        <dsp:cNvSpPr/>
      </dsp:nvSpPr>
      <dsp:spPr>
        <a:xfrm>
          <a:off x="4388248" y="1038250"/>
          <a:ext cx="1502612" cy="9562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800" kern="1200" dirty="0"/>
        </a:p>
      </dsp:txBody>
      <dsp:txXfrm>
        <a:off x="4388248" y="1038250"/>
        <a:ext cx="1502612" cy="956271"/>
      </dsp:txXfrm>
    </dsp:sp>
    <dsp:sp modelId="{D0BD0817-DD16-4F8D-8EE1-799E96FD195F}">
      <dsp:nvSpPr>
        <dsp:cNvPr id="0" name=""/>
        <dsp:cNvSpPr/>
      </dsp:nvSpPr>
      <dsp:spPr>
        <a:xfrm>
          <a:off x="3836394" y="2612881"/>
          <a:ext cx="1148175" cy="1119210"/>
        </a:xfrm>
        <a:prstGeom prst="ellipse">
          <a:avLst/>
        </a:prstGeom>
        <a:gradFill rotWithShape="0">
          <a:gsLst>
            <a:gs pos="0">
              <a:schemeClr val="accent4">
                <a:hueOff val="9812162"/>
                <a:satOff val="27213"/>
                <a:lumOff val="58382"/>
                <a:alphaOff val="0"/>
                <a:shade val="51000"/>
                <a:satMod val="130000"/>
              </a:schemeClr>
            </a:gs>
            <a:gs pos="80000">
              <a:schemeClr val="accent4">
                <a:hueOff val="9812162"/>
                <a:satOff val="27213"/>
                <a:lumOff val="58382"/>
                <a:alphaOff val="0"/>
                <a:shade val="93000"/>
                <a:satMod val="130000"/>
              </a:schemeClr>
            </a:gs>
            <a:gs pos="100000">
              <a:schemeClr val="accent4">
                <a:hueOff val="9812162"/>
                <a:satOff val="27213"/>
                <a:lumOff val="5838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Onboard</a:t>
          </a:r>
          <a:endParaRPr lang="en-US" sz="1200" kern="1200" dirty="0"/>
        </a:p>
      </dsp:txBody>
      <dsp:txXfrm>
        <a:off x="4004540" y="2776786"/>
        <a:ext cx="811883" cy="791400"/>
      </dsp:txXfrm>
    </dsp:sp>
    <dsp:sp modelId="{1C0C0562-3728-4E42-AEDC-E54666BF2BAF}">
      <dsp:nvSpPr>
        <dsp:cNvPr id="0" name=""/>
        <dsp:cNvSpPr/>
      </dsp:nvSpPr>
      <dsp:spPr>
        <a:xfrm>
          <a:off x="4840317" y="2612881"/>
          <a:ext cx="1722263" cy="11192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000" kern="1200" dirty="0">
            <a:solidFill>
              <a:schemeClr val="tx1"/>
            </a:solidFill>
            <a:latin typeface="Arial" charset="0"/>
            <a:ea typeface="+mn-ea"/>
            <a:cs typeface="Arial" charset="0"/>
          </a:endParaRPr>
        </a:p>
      </dsp:txBody>
      <dsp:txXfrm>
        <a:off x="4840317" y="2612881"/>
        <a:ext cx="1722263" cy="1119210"/>
      </dsp:txXfrm>
    </dsp:sp>
    <dsp:sp modelId="{C9F892F5-1186-AD4D-9560-C62F4C7A94DD}">
      <dsp:nvSpPr>
        <dsp:cNvPr id="0" name=""/>
        <dsp:cNvSpPr/>
      </dsp:nvSpPr>
      <dsp:spPr>
        <a:xfrm>
          <a:off x="2396592" y="3469002"/>
          <a:ext cx="1024928" cy="1024928"/>
        </a:xfrm>
        <a:prstGeom prst="ellipse">
          <a:avLst/>
        </a:prstGeom>
        <a:gradFill rotWithShape="0">
          <a:gsLst>
            <a:gs pos="0">
              <a:schemeClr val="accent4">
                <a:hueOff val="13082882"/>
                <a:satOff val="36284"/>
                <a:lumOff val="77843"/>
                <a:alphaOff val="0"/>
                <a:shade val="51000"/>
                <a:satMod val="130000"/>
              </a:schemeClr>
            </a:gs>
            <a:gs pos="80000">
              <a:schemeClr val="accent4">
                <a:hueOff val="13082882"/>
                <a:satOff val="36284"/>
                <a:lumOff val="77843"/>
                <a:alphaOff val="0"/>
                <a:shade val="93000"/>
                <a:satMod val="130000"/>
              </a:schemeClr>
            </a:gs>
            <a:gs pos="100000">
              <a:schemeClr val="accent4">
                <a:hueOff val="13082882"/>
                <a:satOff val="36284"/>
                <a:lumOff val="7784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err="1" smtClean="0"/>
            <a:t>WorkSpace</a:t>
          </a:r>
          <a:endParaRPr lang="en-US" sz="1200" kern="1200" dirty="0"/>
        </a:p>
      </dsp:txBody>
      <dsp:txXfrm>
        <a:off x="2546689" y="3619099"/>
        <a:ext cx="724734" cy="7247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5AF6EF3-A6F3-4140-9DF5-163A8AAE8676}" type="datetimeFigureOut">
              <a:rPr lang="ru-RU"/>
              <a:pPr>
                <a:defRPr/>
              </a:pPr>
              <a:t>26.09.2013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D5B31F3-7C88-4D52-A6EE-69C2F335E0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75715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8660E852-1A13-4838-A4A0-D495E679DDCE}" type="datetimeFigureOut">
              <a:rPr lang="ru-RU"/>
              <a:pPr>
                <a:defRPr/>
              </a:pPr>
              <a:t>26.09.2013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D39F5614-BEB5-4E1F-8406-19F3C1AE5E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53660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638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5DE375F-B556-4CA1-AFD2-72013BC503E6}" type="slidenum">
              <a:rPr lang="ru-RU" smtClean="0"/>
              <a:pPr/>
              <a:t>1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2299888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843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8634BEC-C172-4AF5-A899-4CE56610596B}" type="slidenum">
              <a:rPr lang="ru-RU" smtClean="0">
                <a:solidFill>
                  <a:prstClr val="black"/>
                </a:solidFill>
              </a:rPr>
              <a:pPr/>
              <a:t>10</a:t>
            </a:fld>
            <a:endParaRPr lang="ru-RU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86180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Беспрецендентная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популярность мобильных устройств различных типов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BYOD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Распространение беспроводных сетей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 Fi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Мобильность сотрудников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Что дает бизнесу:</a:t>
            </a:r>
          </a:p>
          <a:p>
            <a:pPr lvl="1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Оперативность принятия решений руководством и повышение эффективности (отдачи) труда сотрудников: стираются границы рабочего дня и рабочего места, пробки/природные катаклизмы/болезнь – теперь не помеха для эффективной работы и мгновенной реакции на запросы клиентов</a:t>
            </a:r>
          </a:p>
          <a:p>
            <a:pPr lvl="1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подвижность и мобильность: доступ к корп. ресурсам и коммуникациям отовсюду 24х7х365, </a:t>
            </a: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BYOD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 повышение лояльности персонала, уменьшение издержек на парк вычислительной техники, дополнительное повышение эффективности труда, </a:t>
            </a:r>
          </a:p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2253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157389A-EB24-41C6-93C3-FA7BC437E3B9}" type="slidenum">
              <a:rPr lang="ru-RU" smtClean="0"/>
              <a:pPr/>
              <a:t>11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4409500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857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sz="1600" dirty="0" smtClean="0"/>
              <a:t>Качественный беспроводный доступ</a:t>
            </a:r>
          </a:p>
          <a:p>
            <a:pPr marL="2857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sz="1600" dirty="0" smtClean="0"/>
              <a:t>Бесшовный роуминг</a:t>
            </a:r>
          </a:p>
          <a:p>
            <a:pPr marL="2857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sz="1600" dirty="0" smtClean="0"/>
              <a:t>Централизованное управление беспроводной сетью</a:t>
            </a:r>
          </a:p>
          <a:p>
            <a:pPr marL="2857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sz="1600" dirty="0" smtClean="0"/>
              <a:t>Поддержка нескольких </a:t>
            </a:r>
            <a:r>
              <a:rPr lang="en-US" sz="1600" dirty="0" smtClean="0"/>
              <a:t>SSID</a:t>
            </a:r>
            <a:endParaRPr lang="ru-RU" sz="1600" dirty="0" smtClean="0"/>
          </a:p>
          <a:p>
            <a:pPr marL="2857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sz="1600" dirty="0" smtClean="0"/>
              <a:t>Построение сети на территориально распределенных предприятиях</a:t>
            </a:r>
          </a:p>
          <a:p>
            <a:pPr marL="2857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sz="1600" dirty="0" smtClean="0"/>
              <a:t>Защита беспроводной среды (</a:t>
            </a:r>
            <a:r>
              <a:rPr lang="en-US" sz="1600" dirty="0" smtClean="0"/>
              <a:t>WIPS</a:t>
            </a:r>
            <a:r>
              <a:rPr lang="ru-RU" sz="1600" dirty="0" smtClean="0"/>
              <a:t>)</a:t>
            </a:r>
          </a:p>
          <a:p>
            <a:pPr marL="2857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600" dirty="0" smtClean="0"/>
              <a:t>BYOD</a:t>
            </a:r>
            <a:endParaRPr lang="ru-RU" sz="1600" dirty="0" smtClean="0"/>
          </a:p>
          <a:p>
            <a:pPr marL="2857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sz="1600" dirty="0" smtClean="0"/>
              <a:t>Мониторинг и отчетность</a:t>
            </a:r>
          </a:p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2253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157389A-EB24-41C6-93C3-FA7BC437E3B9}" type="slidenum">
              <a:rPr lang="ru-RU" smtClean="0"/>
              <a:pPr/>
              <a:t>12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41845028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dirty="0" smtClean="0"/>
              <a:t>ЭТОТ СЛАЙД МОЖНО ИСПОЛЬЗОВАТЬ В КОНЦЕ КАК ДОКАЗАТЕЛЬСТВО НАШИХ СЛОВ</a:t>
            </a:r>
          </a:p>
        </p:txBody>
      </p:sp>
      <p:sp>
        <p:nvSpPr>
          <p:cNvPr id="2253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157389A-EB24-41C6-93C3-FA7BC437E3B9}" type="slidenum">
              <a:rPr lang="ru-RU" smtClean="0"/>
              <a:pPr/>
              <a:t>13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4409500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1">
              <a:spcBef>
                <a:spcPts val="600"/>
              </a:spcBef>
            </a:pPr>
            <a:endParaRPr lang="ru-RU" sz="1200" dirty="0" smtClean="0"/>
          </a:p>
          <a:p>
            <a:pPr marL="742950" lvl="1" indent="-285750">
              <a:spcBef>
                <a:spcPts val="600"/>
              </a:spcBef>
              <a:buFont typeface="Wingdings" pitchFamily="2" charset="2"/>
              <a:buChar char="ü"/>
            </a:pPr>
            <a:r>
              <a:rPr lang="ru-RU" sz="1200" dirty="0" smtClean="0"/>
              <a:t>Разделение корпоративных и личных данных</a:t>
            </a:r>
          </a:p>
          <a:p>
            <a:pPr marL="742950" lvl="1" indent="-285750">
              <a:spcBef>
                <a:spcPts val="600"/>
              </a:spcBef>
              <a:buFont typeface="Wingdings" pitchFamily="2" charset="2"/>
              <a:buChar char="ü"/>
            </a:pPr>
            <a:r>
              <a:rPr lang="ru-RU" sz="1200" dirty="0" smtClean="0"/>
              <a:t>Контроль приложений на мобильном устройстве</a:t>
            </a:r>
          </a:p>
          <a:p>
            <a:pPr marL="742950" lvl="1" indent="-285750">
              <a:spcBef>
                <a:spcPts val="600"/>
              </a:spcBef>
              <a:buFont typeface="Wingdings" pitchFamily="2" charset="2"/>
              <a:buChar char="ü"/>
            </a:pPr>
            <a:r>
              <a:rPr lang="ru-RU" sz="1200" dirty="0" smtClean="0"/>
              <a:t>Удаленное управление устройством (возможность удаления корпоративных данных в случае кражи/утери)</a:t>
            </a:r>
          </a:p>
          <a:p>
            <a:pPr marL="742950" lvl="1" indent="-285750">
              <a:spcBef>
                <a:spcPts val="600"/>
              </a:spcBef>
              <a:buFont typeface="Wingdings" pitchFamily="2" charset="2"/>
              <a:buChar char="ü"/>
            </a:pPr>
            <a:r>
              <a:rPr lang="ru-RU" sz="1200" dirty="0" smtClean="0"/>
              <a:t>Контроль обмена корпоративными данными</a:t>
            </a:r>
          </a:p>
          <a:p>
            <a:pPr marL="742950" lvl="1" indent="-285750">
              <a:spcBef>
                <a:spcPts val="600"/>
              </a:spcBef>
              <a:buFont typeface="Wingdings" pitchFamily="2" charset="2"/>
              <a:buChar char="ü"/>
            </a:pPr>
            <a:r>
              <a:rPr lang="ru-RU" sz="1200" dirty="0" smtClean="0"/>
              <a:t>Анализ защищенности устройства (обновление антивируса, </a:t>
            </a:r>
            <a:r>
              <a:rPr lang="en-US" sz="1200" dirty="0" err="1" smtClean="0"/>
              <a:t>JailBrake</a:t>
            </a:r>
            <a:r>
              <a:rPr lang="en-US" sz="1200" dirty="0" smtClean="0"/>
              <a:t> </a:t>
            </a:r>
            <a:r>
              <a:rPr lang="ru-RU" sz="1200" dirty="0" smtClean="0"/>
              <a:t>и т.д.)</a:t>
            </a:r>
            <a:endParaRPr lang="ru-RU" sz="1200" dirty="0"/>
          </a:p>
        </p:txBody>
      </p:sp>
      <p:sp>
        <p:nvSpPr>
          <p:cNvPr id="2253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157389A-EB24-41C6-93C3-FA7BC437E3B9}" type="slidenum">
              <a:rPr lang="ru-RU" smtClean="0"/>
              <a:pPr/>
              <a:t>14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4409500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dirty="0" smtClean="0"/>
              <a:t>ЭТОТ СЛАЙД МОЖНО ИСПОЛЬЗОВАТЬ В КОНЦЕ КАК ДОКАЗАТЕЛЬСТВО НАШИХ СЛОВ</a:t>
            </a:r>
          </a:p>
        </p:txBody>
      </p:sp>
      <p:sp>
        <p:nvSpPr>
          <p:cNvPr id="2253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157389A-EB24-41C6-93C3-FA7BC437E3B9}" type="slidenum">
              <a:rPr lang="ru-RU" smtClean="0"/>
              <a:pPr/>
              <a:t>15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4409500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843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8634BEC-C172-4AF5-A899-4CE56610596B}" type="slidenum">
              <a:rPr lang="ru-RU" smtClean="0">
                <a:solidFill>
                  <a:prstClr val="black"/>
                </a:solidFill>
              </a:rPr>
              <a:pPr/>
              <a:t>16</a:t>
            </a:fld>
            <a:endParaRPr lang="ru-RU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859888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dirty="0" smtClean="0"/>
              <a:t>ЭТОТ СЛАЙД МОЖНО ИСПОЛЬЗОВАТЬ В КОНЦЕ КАК ДОКАЗАТЕЛЬСТВО НАШИХ СЛОВ</a:t>
            </a:r>
          </a:p>
        </p:txBody>
      </p:sp>
      <p:sp>
        <p:nvSpPr>
          <p:cNvPr id="2253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157389A-EB24-41C6-93C3-FA7BC437E3B9}" type="slidenum">
              <a:rPr lang="ru-RU" smtClean="0"/>
              <a:pPr/>
              <a:t>17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44095002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dirty="0" smtClean="0"/>
              <a:t>ЭТОТ СЛАЙД МОЖНО ИСПОЛЬЗОВАТЬ В КОНЦЕ КАК ДОКАЗАТЕЛЬСТВО НАШИХ СЛОВ</a:t>
            </a:r>
          </a:p>
        </p:txBody>
      </p:sp>
      <p:sp>
        <p:nvSpPr>
          <p:cNvPr id="2253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157389A-EB24-41C6-93C3-FA7BC437E3B9}" type="slidenum">
              <a:rPr lang="ru-RU" smtClean="0"/>
              <a:pPr/>
              <a:t>18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44095002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1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Существует два варианта подключений:</a:t>
            </a:r>
          </a:p>
          <a:p>
            <a:pPr lvl="1"/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Анегтный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безагентный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Агентный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S-TAB (Software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TAB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мониторинг без контроля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S-Gate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(контроль)</a:t>
            </a:r>
          </a:p>
          <a:p>
            <a:pPr lvl="1"/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Безагернтый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подключение к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SPAN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порту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2253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157389A-EB24-41C6-93C3-FA7BC437E3B9}" type="slidenum">
              <a:rPr lang="ru-RU" smtClean="0"/>
              <a:pPr/>
              <a:t>19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4409500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843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8634BEC-C172-4AF5-A899-4CE56610596B}" type="slidenum">
              <a:rPr lang="ru-RU" smtClean="0"/>
              <a:pPr/>
              <a:t>2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83068090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dirty="0" smtClean="0"/>
              <a:t>ЭТОТ СЛАЙД МОЖНО ИСПОЛЬЗОВАТЬ В КОНЦЕ КАК ДОКАЗАТЕЛЬСТВО НАШИХ СЛОВ</a:t>
            </a:r>
          </a:p>
        </p:txBody>
      </p:sp>
      <p:sp>
        <p:nvSpPr>
          <p:cNvPr id="2253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157389A-EB24-41C6-93C3-FA7BC437E3B9}" type="slidenum">
              <a:rPr lang="ru-RU" smtClean="0"/>
              <a:pPr/>
              <a:t>20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44095002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dirty="0" smtClean="0"/>
              <a:t>ЭТОТ СЛАЙД МОЖНО ИСПОЛЬЗОВАТЬ В КОНЦЕ КАК ДОКАЗАТЕЛЬСТВО НАШИХ СЛОВ</a:t>
            </a:r>
          </a:p>
        </p:txBody>
      </p:sp>
      <p:sp>
        <p:nvSpPr>
          <p:cNvPr id="2253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157389A-EB24-41C6-93C3-FA7BC437E3B9}" type="slidenum">
              <a:rPr lang="ru-RU" smtClean="0"/>
              <a:pPr/>
              <a:t>21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44095002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dirty="0" smtClean="0"/>
              <a:t>ЭТОТ СЛАЙД МОЖНО ИСПОЛЬЗОВАТЬ В КОНЦЕ КАК ДОКАЗАТЕЛЬСТВО НАШИХ СЛОВ</a:t>
            </a:r>
          </a:p>
        </p:txBody>
      </p:sp>
      <p:sp>
        <p:nvSpPr>
          <p:cNvPr id="2253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157389A-EB24-41C6-93C3-FA7BC437E3B9}" type="slidenum">
              <a:rPr lang="ru-RU" smtClean="0"/>
              <a:pPr/>
              <a:t>22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44095002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2253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157389A-EB24-41C6-93C3-FA7BC437E3B9}" type="slidenum">
              <a:rPr lang="ru-RU" smtClean="0"/>
              <a:pPr/>
              <a:t>23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44095002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Для решения подобных проблем</a:t>
            </a:r>
            <a:endParaRPr lang="uk-UA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53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157389A-EB24-41C6-93C3-FA7BC437E3B9}" type="slidenum">
              <a:rPr lang="ru-RU" smtClean="0"/>
              <a:pPr/>
              <a:t>24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44095002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64770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>
                <a:srgbClr val="905623"/>
              </a:buClr>
            </a:pPr>
            <a:r>
              <a:rPr lang="ru-RU" sz="1200" b="1" dirty="0" smtClean="0">
                <a:latin typeface="Arial" pitchFamily="34" charset="0"/>
                <a:cs typeface="Arial" pitchFamily="34" charset="0"/>
              </a:rPr>
              <a:t>Для обеспечения ОТСУТСТВИЯ</a:t>
            </a:r>
            <a:r>
              <a:rPr lang="ru-RU" sz="1200" b="1" baseline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b="1" baseline="0" dirty="0" smtClean="0">
                <a:latin typeface="Arial" pitchFamily="34" charset="0"/>
                <a:cs typeface="Arial" pitchFamily="34" charset="0"/>
              </a:rPr>
              <a:t>Wi-Fi </a:t>
            </a:r>
            <a:r>
              <a:rPr lang="ru-RU" sz="1200" b="1" baseline="0" dirty="0" smtClean="0">
                <a:latin typeface="Arial" pitchFamily="34" charset="0"/>
                <a:cs typeface="Arial" pitchFamily="34" charset="0"/>
              </a:rPr>
              <a:t>необходимо использование </a:t>
            </a:r>
            <a:r>
              <a:rPr lang="en-US" sz="1200" b="1" baseline="0" dirty="0" smtClean="0">
                <a:latin typeface="Arial" pitchFamily="34" charset="0"/>
                <a:cs typeface="Arial" pitchFamily="34" charset="0"/>
              </a:rPr>
              <a:t>WIPS, </a:t>
            </a:r>
            <a:r>
              <a:rPr lang="ru-RU" sz="1200" b="1" baseline="0" dirty="0" smtClean="0">
                <a:latin typeface="Arial" pitchFamily="34" charset="0"/>
                <a:cs typeface="Arial" pitchFamily="34" charset="0"/>
              </a:rPr>
              <a:t>но с настройкой на подавление всех обнаруженных точек доступа.</a:t>
            </a:r>
            <a:endParaRPr lang="ru-RU" sz="1200" b="1" dirty="0" smtClean="0">
              <a:latin typeface="Arial" pitchFamily="34" charset="0"/>
              <a:cs typeface="Arial" pitchFamily="34" charset="0"/>
            </a:endParaRPr>
          </a:p>
          <a:p>
            <a:pPr marL="64770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>
                <a:srgbClr val="905623"/>
              </a:buClr>
            </a:pPr>
            <a:endParaRPr lang="ru-RU" sz="1200" b="1" dirty="0" smtClean="0">
              <a:latin typeface="Arial" pitchFamily="34" charset="0"/>
              <a:cs typeface="Arial" pitchFamily="34" charset="0"/>
            </a:endParaRPr>
          </a:p>
          <a:p>
            <a:pPr marL="64770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>
                <a:srgbClr val="905623"/>
              </a:buClr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Встаёт вопрос защиты сети со стороны беспроводного сегмента от различного рода атак (</a:t>
            </a:r>
            <a:r>
              <a:rPr lang="ru-RU" sz="1200" dirty="0" err="1" smtClean="0">
                <a:latin typeface="Arial" pitchFamily="34" charset="0"/>
                <a:cs typeface="Arial" pitchFamily="34" charset="0"/>
              </a:rPr>
              <a:t>направл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. на пользователей или на получение неавторизованного доступа к ресурсам сети или их недоступности).</a:t>
            </a:r>
          </a:p>
          <a:p>
            <a:pPr marL="64770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>
                <a:srgbClr val="905623"/>
              </a:buClr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Данная задача ввиду</a:t>
            </a:r>
            <a:r>
              <a:rPr lang="ru-RU" sz="1200" baseline="0" dirty="0" smtClean="0">
                <a:latin typeface="Arial" pitchFamily="34" charset="0"/>
                <a:cs typeface="Arial" pitchFamily="34" charset="0"/>
              </a:rPr>
              <a:t> общедоступности среды передачи является критически важной.</a:t>
            </a:r>
          </a:p>
          <a:p>
            <a:pPr marL="64770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>
                <a:srgbClr val="905623"/>
              </a:buClr>
            </a:pPr>
            <a:endParaRPr lang="ru-RU" sz="1200" baseline="0" dirty="0" smtClean="0">
              <a:latin typeface="Arial" pitchFamily="34" charset="0"/>
              <a:cs typeface="Arial" pitchFamily="34" charset="0"/>
            </a:endParaRPr>
          </a:p>
          <a:p>
            <a:pPr marL="64770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>
                <a:srgbClr val="905623"/>
              </a:buClr>
            </a:pPr>
            <a:r>
              <a:rPr lang="ru-RU" sz="1200" baseline="0" dirty="0" smtClean="0">
                <a:latin typeface="Arial" pitchFamily="34" charset="0"/>
                <a:cs typeface="Arial" pitchFamily="34" charset="0"/>
              </a:rPr>
              <a:t>Ещё одна группа угроз – </a:t>
            </a:r>
            <a:r>
              <a:rPr lang="ru-RU" sz="1200" baseline="0" dirty="0" err="1" smtClean="0">
                <a:latin typeface="Arial" pitchFamily="34" charset="0"/>
                <a:cs typeface="Arial" pitchFamily="34" charset="0"/>
              </a:rPr>
              <a:t>НеконтрБеспровУстр</a:t>
            </a:r>
            <a:r>
              <a:rPr lang="ru-RU" sz="1200" baseline="0" dirty="0" smtClean="0">
                <a:latin typeface="Arial" pitchFamily="34" charset="0"/>
                <a:cs typeface="Arial" pitchFamily="34" charset="0"/>
              </a:rPr>
              <a:t>, имеющих связь с проводной сетью и беспроводный интерфейс. при чём не менее, а может более опасных!!!</a:t>
            </a:r>
          </a:p>
          <a:p>
            <a:pPr marL="64770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>
                <a:srgbClr val="905623"/>
              </a:buClr>
            </a:pPr>
            <a:r>
              <a:rPr lang="ru-RU" sz="1200" baseline="0" dirty="0" smtClean="0">
                <a:latin typeface="Arial" pitchFamily="34" charset="0"/>
                <a:cs typeface="Arial" pitchFamily="34" charset="0"/>
              </a:rPr>
              <a:t>Не надо хакеров и беспроводных сетей!</a:t>
            </a:r>
          </a:p>
          <a:p>
            <a:pPr marL="647700" marR="0" indent="0" algn="l" defTabSz="914400" rtl="0" eaLnBrk="0" fontAlgn="base" latinLnBrk="0" hangingPunct="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>
                <a:srgbClr val="905623"/>
              </a:buClr>
              <a:buSzTx/>
              <a:buFontTx/>
              <a:buNone/>
              <a:tabLst/>
              <a:defRPr/>
            </a:pPr>
            <a:r>
              <a:rPr lang="ru-RU" sz="1200" baseline="0" dirty="0" smtClean="0">
                <a:latin typeface="Arial" pitchFamily="34" charset="0"/>
                <a:cs typeface="Arial" pitchFamily="34" charset="0"/>
              </a:rPr>
              <a:t>Опасность представляют - пользователи</a:t>
            </a:r>
          </a:p>
          <a:p>
            <a:pPr marL="64770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>
                <a:srgbClr val="905623"/>
              </a:buClr>
            </a:pPr>
            <a:endParaRPr lang="ru-RU" sz="1200" baseline="0" dirty="0" smtClean="0">
              <a:latin typeface="Arial" pitchFamily="34" charset="0"/>
              <a:cs typeface="Arial" pitchFamily="34" charset="0"/>
            </a:endParaRPr>
          </a:p>
          <a:p>
            <a:pPr marL="64770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>
                <a:srgbClr val="905623"/>
              </a:buClr>
            </a:pPr>
            <a:r>
              <a:rPr lang="ru-RU" sz="1200" baseline="0" dirty="0" smtClean="0">
                <a:latin typeface="Arial" pitchFamily="34" charset="0"/>
                <a:cs typeface="Arial" pitchFamily="34" charset="0"/>
              </a:rPr>
              <a:t> для сетей организаций Не имеющих беспроводного доступа из соображений ИБ:</a:t>
            </a:r>
          </a:p>
          <a:p>
            <a:pPr marL="990600" indent="-34290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>
                <a:srgbClr val="905623"/>
              </a:buClr>
              <a:buFont typeface="Arial" pitchFamily="34" charset="0"/>
              <a:buChar char="•"/>
            </a:pPr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pPr marL="990600" indent="-34290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>
                <a:srgbClr val="905623"/>
              </a:buClr>
              <a:buFont typeface="Arial" pitchFamily="34" charset="0"/>
              <a:buChar char="•"/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Как проконтролировать?</a:t>
            </a:r>
          </a:p>
          <a:p>
            <a:pPr marL="990600" indent="-34290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>
                <a:srgbClr val="905623"/>
              </a:buClr>
              <a:buFont typeface="Arial" pitchFamily="34" charset="0"/>
              <a:buChar char="•"/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Регламентируется сканирование 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PCI DSS</a:t>
            </a:r>
          </a:p>
          <a:p>
            <a:pPr marL="990600" indent="-34290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>
                <a:srgbClr val="905623"/>
              </a:buClr>
              <a:buFont typeface="Arial" pitchFamily="34" charset="0"/>
              <a:buChar char="•"/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Возможные дыры: подключение неизвестно как сконфигурированной ТД, мост, неправильно </a:t>
            </a:r>
            <a:r>
              <a:rPr lang="ru-RU" sz="1200" dirty="0" err="1" smtClean="0">
                <a:latin typeface="Arial" pitchFamily="34" charset="0"/>
                <a:cs typeface="Arial" pitchFamily="34" charset="0"/>
              </a:rPr>
              <a:t>сконфигур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 адаптер, точка-точка</a:t>
            </a:r>
            <a:endParaRPr lang="ru-RU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53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157389A-EB24-41C6-93C3-FA7BC437E3B9}" type="slidenum">
              <a:rPr lang="ru-RU" smtClean="0"/>
              <a:pPr/>
              <a:t>25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44095002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Предпосылки: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Огромный и разноплановый  урон Банку от успешной атаки.</a:t>
            </a:r>
            <a:endParaRPr lang="ru-RU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Фин. учреждения – одна из приоритетных целей злоумышленников.</a:t>
            </a:r>
            <a:endParaRPr lang="ru-RU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Множество разнородных решений, технологий, устройств , которые обеспечивают безопасность Банка</a:t>
            </a:r>
            <a:endParaRPr lang="ru-RU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Колоссальные объемы информации о событиях. Невозможность их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проактивно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анализировать. </a:t>
            </a:r>
            <a:endParaRPr lang="ru-RU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Необходимость проведения анализа инцидентов.</a:t>
            </a:r>
            <a:endParaRPr lang="ru-RU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Определить сам факт наличия атаки – крайне сложная задача, которая не решается традиционными средствами.</a:t>
            </a:r>
            <a:endParaRPr lang="ru-RU" dirty="0" smtClean="0"/>
          </a:p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2253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157389A-EB24-41C6-93C3-FA7BC437E3B9}" type="slidenum">
              <a:rPr lang="ru-RU" smtClean="0"/>
              <a:pPr/>
              <a:t>26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44095002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2253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157389A-EB24-41C6-93C3-FA7BC437E3B9}" type="slidenum">
              <a:rPr lang="ru-RU" smtClean="0"/>
              <a:pPr/>
              <a:t>27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44095002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505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606EE05-F033-4710-966B-6D6100701D8A}" type="slidenum">
              <a:rPr lang="ru-RU" smtClean="0"/>
              <a:pPr/>
              <a:t>28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4746318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2253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157389A-EB24-41C6-93C3-FA7BC437E3B9}" type="slidenum">
              <a:rPr lang="ru-RU" smtClean="0"/>
              <a:pPr/>
              <a:t>3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3200916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843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8634BEC-C172-4AF5-A899-4CE56610596B}" type="slidenum">
              <a:rPr lang="ru-RU" smtClean="0">
                <a:solidFill>
                  <a:prstClr val="black"/>
                </a:solidFill>
              </a:rPr>
              <a:pPr/>
              <a:t>4</a:t>
            </a:fld>
            <a:endParaRPr lang="ru-RU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03636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 fontScale="77500" lnSpcReduction="20000"/>
          </a:bodyPr>
          <a:lstStyle/>
          <a:p>
            <a:pPr lvl="0">
              <a:spcBef>
                <a:spcPts val="0"/>
              </a:spcBef>
            </a:pPr>
            <a:r>
              <a:rPr lang="ru-RU" sz="1200" b="1" dirty="0" smtClean="0"/>
              <a:t>Борьба за клиента либо удержание клиента. </a:t>
            </a:r>
          </a:p>
          <a:p>
            <a:pPr lvl="0">
              <a:spcBef>
                <a:spcPts val="0"/>
              </a:spcBef>
            </a:pPr>
            <a:r>
              <a:rPr lang="ru-RU" sz="1200" i="1" dirty="0" smtClean="0"/>
              <a:t>Клиенту важны: скорость, простота и доступность услуг, качество. </a:t>
            </a:r>
          </a:p>
          <a:p>
            <a:pPr lvl="0">
              <a:spcBef>
                <a:spcPts val="0"/>
              </a:spcBef>
            </a:pPr>
            <a:endParaRPr lang="ru-RU" sz="1200" i="0" dirty="0" smtClean="0"/>
          </a:p>
          <a:p>
            <a:pPr lvl="0">
              <a:spcBef>
                <a:spcPts val="0"/>
              </a:spcBef>
            </a:pPr>
            <a:r>
              <a:rPr lang="ru-RU" sz="1200" b="1" i="0" dirty="0" smtClean="0"/>
              <a:t>внедрение новых форм обслуживания, </a:t>
            </a:r>
          </a:p>
          <a:p>
            <a:pPr lvl="1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Передовые услуги клиенту</a:t>
            </a:r>
          </a:p>
          <a:p>
            <a:pPr lvl="1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Конкурентоспособные услуги клиенту</a:t>
            </a:r>
          </a:p>
          <a:p>
            <a:pPr lvl="1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Гибкие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 возможностью самообслуживания (дистанционная работа)</a:t>
            </a:r>
            <a:endParaRPr lang="ru-RU" sz="1200" i="0" dirty="0" smtClean="0"/>
          </a:p>
          <a:p>
            <a:pPr lvl="0">
              <a:spcBef>
                <a:spcPts val="0"/>
              </a:spcBef>
            </a:pPr>
            <a:endParaRPr lang="ru-RU" sz="1200" b="1" i="0" dirty="0" smtClean="0"/>
          </a:p>
          <a:p>
            <a:pPr lvl="0">
              <a:spcBef>
                <a:spcPts val="0"/>
              </a:spcBef>
            </a:pPr>
            <a:r>
              <a:rPr lang="ru-RU" sz="1200" i="0" dirty="0" smtClean="0"/>
              <a:t>клиент-ориентированная бизнес аналитика</a:t>
            </a:r>
          </a:p>
          <a:p>
            <a:pPr lvl="0">
              <a:spcBef>
                <a:spcPts val="0"/>
              </a:spcBef>
            </a:pPr>
            <a:endParaRPr lang="ru-RU" sz="1200" i="0" dirty="0" smtClean="0"/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Все это требует качественный апгрейд (модернизация) приложений.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Приложения подразделяем на такие группы:</a:t>
            </a:r>
          </a:p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 для консолидации данных и их аналитической обработки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 выходе получаем:</a:t>
            </a:r>
          </a:p>
          <a:p>
            <a:pPr lvl="1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гибкую и качественную отчетность для принятия решений.</a:t>
            </a:r>
          </a:p>
          <a:p>
            <a:pPr lvl="1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Исключение человеческого фактора</a:t>
            </a:r>
          </a:p>
          <a:p>
            <a:pPr lvl="1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Ускорение принятия решений</a:t>
            </a:r>
          </a:p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АБС/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ERP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BMS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 для автоматизации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 выходе получаем:</a:t>
            </a:r>
          </a:p>
          <a:p>
            <a:pPr lvl="1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лучшая автоматизация бизнес процессов ,  хозяйственной деятельности предприятия</a:t>
            </a:r>
          </a:p>
          <a:p>
            <a:pPr lvl="1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сокращение издержек</a:t>
            </a:r>
          </a:p>
          <a:p>
            <a:pPr lvl="1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ускорение принятия решения</a:t>
            </a:r>
          </a:p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СЭД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поволят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после принятия решений качественно их выполнять</a:t>
            </a:r>
          </a:p>
          <a:p>
            <a:pPr lvl="1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ускорение поиска документов</a:t>
            </a:r>
          </a:p>
          <a:p>
            <a:pPr lvl="1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сократить потерю бумажных документов</a:t>
            </a:r>
          </a:p>
          <a:p>
            <a:pPr lvl="1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эскалировать и контролировать процесс принятия решений</a:t>
            </a:r>
          </a:p>
          <a:p>
            <a:pPr lvl="0">
              <a:spcBef>
                <a:spcPts val="0"/>
              </a:spcBef>
            </a:pPr>
            <a:endParaRPr lang="ru-RU" sz="1200" i="0" dirty="0" smtClean="0"/>
          </a:p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2253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157389A-EB24-41C6-93C3-FA7BC437E3B9}" type="slidenum">
              <a:rPr lang="ru-RU" smtClean="0"/>
              <a:pPr/>
              <a:t>5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3935536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b="1" i="1" u="sng" dirty="0" smtClean="0">
                <a:solidFill>
                  <a:srgbClr val="000000"/>
                </a:solidFill>
              </a:rPr>
              <a:t>Персонализированное обслуживание</a:t>
            </a:r>
            <a:endParaRPr lang="ru-RU" b="1" i="1" u="sng" dirty="0" smtClean="0">
              <a:solidFill>
                <a:schemeClr val="tx1"/>
              </a:solidFill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dirty="0" smtClean="0">
                <a:solidFill>
                  <a:srgbClr val="905623"/>
                </a:solidFill>
              </a:rPr>
              <a:t>Единый образ клиента</a:t>
            </a:r>
          </a:p>
          <a:p>
            <a:pPr marL="1200150" lvl="2" indent="-285750">
              <a:buFont typeface="Wingdings" panose="05000000000000000000" pitchFamily="2" charset="2"/>
              <a:buChar char="ü"/>
            </a:pPr>
            <a:r>
              <a:rPr lang="ru-RU" sz="1600" i="1" dirty="0" smtClean="0">
                <a:solidFill>
                  <a:srgbClr val="000000"/>
                </a:solidFill>
              </a:rPr>
              <a:t>Вся история взаимоотношений с клиентом хранится в одном</a:t>
            </a:r>
          </a:p>
          <a:p>
            <a:pPr lvl="2"/>
            <a:r>
              <a:rPr lang="ru-RU" sz="1600" i="1" dirty="0" smtClean="0">
                <a:solidFill>
                  <a:srgbClr val="000000"/>
                </a:solidFill>
              </a:rPr>
              <a:t>     месте и доступна при работе с клиентом (интеграция с </a:t>
            </a:r>
            <a:r>
              <a:rPr lang="en-US" sz="1600" i="1" dirty="0" smtClean="0">
                <a:solidFill>
                  <a:srgbClr val="000000"/>
                </a:solidFill>
              </a:rPr>
              <a:t>CRM</a:t>
            </a:r>
            <a:r>
              <a:rPr lang="ru-RU" sz="1600" i="1" dirty="0" smtClean="0">
                <a:solidFill>
                  <a:srgbClr val="000000"/>
                </a:solidFill>
              </a:rPr>
              <a:t> и БД)</a:t>
            </a:r>
          </a:p>
          <a:p>
            <a:pPr marL="1200150" lvl="2" indent="-285750">
              <a:buFont typeface="Wingdings" panose="05000000000000000000" pitchFamily="2" charset="2"/>
              <a:buChar char="ü"/>
            </a:pPr>
            <a:r>
              <a:rPr lang="ru-RU" sz="1600" i="1" dirty="0" smtClean="0">
                <a:solidFill>
                  <a:srgbClr val="000000"/>
                </a:solidFill>
              </a:rPr>
              <a:t>Правила работы с клиентом базируются на истории его </a:t>
            </a:r>
          </a:p>
          <a:p>
            <a:pPr lvl="2"/>
            <a:r>
              <a:rPr lang="ru-RU" sz="1600" i="1" dirty="0" smtClean="0">
                <a:solidFill>
                  <a:srgbClr val="000000"/>
                </a:solidFill>
              </a:rPr>
              <a:t>     взаимоотношений с компанией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dirty="0" smtClean="0">
                <a:solidFill>
                  <a:srgbClr val="905623"/>
                </a:solidFill>
              </a:rPr>
              <a:t>Сегментация клиентов</a:t>
            </a:r>
          </a:p>
          <a:p>
            <a:pPr marL="1200150" lvl="2" indent="-285750">
              <a:buFont typeface="Wingdings" panose="05000000000000000000" pitchFamily="2" charset="2"/>
              <a:buChar char="ü"/>
            </a:pPr>
            <a:r>
              <a:rPr lang="ru-RU" sz="1600" i="1" dirty="0" smtClean="0">
                <a:solidFill>
                  <a:srgbClr val="000000"/>
                </a:solidFill>
              </a:rPr>
              <a:t>По ценности для компании</a:t>
            </a:r>
          </a:p>
          <a:p>
            <a:pPr marL="1200150" lvl="2" indent="-285750">
              <a:buFont typeface="Wingdings" panose="05000000000000000000" pitchFamily="2" charset="2"/>
              <a:buChar char="ü"/>
            </a:pPr>
            <a:r>
              <a:rPr lang="ru-RU" sz="1600" i="1" dirty="0" smtClean="0">
                <a:solidFill>
                  <a:srgbClr val="000000"/>
                </a:solidFill>
              </a:rPr>
              <a:t>По затратам на обслуживание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sz="1200" b="1" dirty="0" smtClean="0">
              <a:solidFill>
                <a:srgbClr val="905623"/>
              </a:solidFill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dirty="0" smtClean="0">
                <a:solidFill>
                  <a:srgbClr val="905623"/>
                </a:solidFill>
              </a:rPr>
              <a:t>Индивидуальное обслуживание</a:t>
            </a:r>
          </a:p>
          <a:p>
            <a:pPr marL="1200150" lvl="2" indent="-285750">
              <a:buFont typeface="Wingdings" panose="05000000000000000000" pitchFamily="2" charset="2"/>
              <a:buChar char="ü"/>
            </a:pPr>
            <a:r>
              <a:rPr lang="ru-RU" sz="1600" i="1" dirty="0" smtClean="0">
                <a:solidFill>
                  <a:srgbClr val="000000"/>
                </a:solidFill>
              </a:rPr>
              <a:t>На уровне каналов взаимодействия</a:t>
            </a:r>
          </a:p>
          <a:p>
            <a:pPr marL="1200150" lvl="2" indent="-285750">
              <a:buFont typeface="Wingdings" panose="05000000000000000000" pitchFamily="2" charset="2"/>
              <a:buChar char="ü"/>
            </a:pPr>
            <a:r>
              <a:rPr lang="ru-RU" sz="1600" i="1" dirty="0" smtClean="0">
                <a:solidFill>
                  <a:srgbClr val="000000"/>
                </a:solidFill>
              </a:rPr>
              <a:t>По квалификации операторов</a:t>
            </a:r>
          </a:p>
          <a:p>
            <a:pPr marL="1200150" lvl="2" indent="-285750">
              <a:buFont typeface="Wingdings" panose="05000000000000000000" pitchFamily="2" charset="2"/>
              <a:buChar char="ü"/>
            </a:pPr>
            <a:r>
              <a:rPr lang="ru-RU" sz="1600" i="1" dirty="0" smtClean="0">
                <a:solidFill>
                  <a:srgbClr val="000000"/>
                </a:solidFill>
              </a:rPr>
              <a:t>На правилам, установленным для клиента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b="0" i="0" u="none" dirty="0" smtClean="0">
              <a:solidFill>
                <a:schemeClr val="tx1"/>
              </a:solidFill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b="1" i="1" u="sng" dirty="0" err="1" smtClean="0">
                <a:solidFill>
                  <a:srgbClr val="000000"/>
                </a:solidFill>
              </a:rPr>
              <a:t>Проактивный</a:t>
            </a:r>
            <a:r>
              <a:rPr lang="ru-RU" b="1" i="1" u="sng" dirty="0" smtClean="0">
                <a:solidFill>
                  <a:srgbClr val="000000"/>
                </a:solidFill>
              </a:rPr>
              <a:t> подход</a:t>
            </a:r>
            <a:endParaRPr lang="ru-RU" b="1" i="1" u="sng" dirty="0" smtClean="0">
              <a:solidFill>
                <a:schemeClr val="tx1"/>
              </a:solidFill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b="0" i="0" u="none" dirty="0" smtClean="0">
              <a:solidFill>
                <a:schemeClr val="tx1"/>
              </a:solidFill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dirty="0" smtClean="0">
                <a:solidFill>
                  <a:srgbClr val="905623"/>
                </a:solidFill>
              </a:rPr>
              <a:t>Основа </a:t>
            </a:r>
            <a:r>
              <a:rPr lang="ru-RU" sz="1200" b="1" dirty="0" err="1" smtClean="0">
                <a:solidFill>
                  <a:srgbClr val="905623"/>
                </a:solidFill>
              </a:rPr>
              <a:t>проактивного</a:t>
            </a:r>
            <a:r>
              <a:rPr lang="ru-RU" sz="1200" b="1" dirty="0" smtClean="0">
                <a:solidFill>
                  <a:srgbClr val="905623"/>
                </a:solidFill>
              </a:rPr>
              <a:t> подхода – знание клиента.</a:t>
            </a:r>
          </a:p>
          <a:p>
            <a:pPr marL="1200150" lvl="2" indent="-285750">
              <a:buFont typeface="Wingdings" panose="05000000000000000000" pitchFamily="2" charset="2"/>
              <a:buChar char="ü"/>
            </a:pPr>
            <a:r>
              <a:rPr lang="ru-RU" sz="1600" i="1" dirty="0" smtClean="0">
                <a:solidFill>
                  <a:srgbClr val="000000"/>
                </a:solidFill>
              </a:rPr>
              <a:t>Сбор информации о клиенте</a:t>
            </a:r>
          </a:p>
          <a:p>
            <a:pPr marL="1200150" lvl="2" indent="-285750">
              <a:buFont typeface="Wingdings" panose="05000000000000000000" pitchFamily="2" charset="2"/>
              <a:buChar char="ü"/>
            </a:pPr>
            <a:r>
              <a:rPr lang="ru-RU" sz="1600" i="1" dirty="0" smtClean="0">
                <a:solidFill>
                  <a:srgbClr val="000000"/>
                </a:solidFill>
              </a:rPr>
              <a:t>Интеграция с </a:t>
            </a:r>
            <a:r>
              <a:rPr lang="en-US" sz="1600" i="1" dirty="0" smtClean="0">
                <a:solidFill>
                  <a:srgbClr val="000000"/>
                </a:solidFill>
              </a:rPr>
              <a:t>CRM </a:t>
            </a:r>
            <a:r>
              <a:rPr lang="ru-RU" sz="1600" i="1" dirty="0" smtClean="0">
                <a:solidFill>
                  <a:srgbClr val="000000"/>
                </a:solidFill>
              </a:rPr>
              <a:t>системой – история взаимоотношений</a:t>
            </a:r>
          </a:p>
          <a:p>
            <a:pPr marL="1200150" lvl="2" indent="-285750">
              <a:buFont typeface="Wingdings" panose="05000000000000000000" pitchFamily="2" charset="2"/>
              <a:buChar char="ü"/>
            </a:pPr>
            <a:r>
              <a:rPr lang="ru-RU" sz="1600" i="1" dirty="0" smtClean="0">
                <a:solidFill>
                  <a:srgbClr val="000000"/>
                </a:solidFill>
              </a:rPr>
              <a:t>Интеграция с БД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dirty="0" smtClean="0">
                <a:solidFill>
                  <a:srgbClr val="905623"/>
                </a:solidFill>
              </a:rPr>
              <a:t>Виды </a:t>
            </a:r>
            <a:r>
              <a:rPr lang="ru-RU" sz="1200" b="1" dirty="0" err="1" smtClean="0">
                <a:solidFill>
                  <a:srgbClr val="905623"/>
                </a:solidFill>
              </a:rPr>
              <a:t>проактивного</a:t>
            </a:r>
            <a:r>
              <a:rPr lang="ru-RU" sz="1200" b="1" dirty="0" smtClean="0">
                <a:solidFill>
                  <a:srgbClr val="905623"/>
                </a:solidFill>
              </a:rPr>
              <a:t> подхода: </a:t>
            </a:r>
          </a:p>
          <a:p>
            <a:pPr marL="1200150" lvl="2" indent="-285750">
              <a:buFont typeface="Wingdings" panose="05000000000000000000" pitchFamily="2" charset="2"/>
              <a:buChar char="ü"/>
            </a:pPr>
            <a:r>
              <a:rPr lang="ru-RU" sz="1600" i="1" dirty="0" smtClean="0">
                <a:solidFill>
                  <a:srgbClr val="000000"/>
                </a:solidFill>
              </a:rPr>
              <a:t>Проверка удовлетворенности клиента товаром/услугой</a:t>
            </a:r>
          </a:p>
          <a:p>
            <a:pPr marL="1200150" lvl="2" indent="-285750">
              <a:buFont typeface="Wingdings" panose="05000000000000000000" pitchFamily="2" charset="2"/>
              <a:buChar char="ü"/>
            </a:pPr>
            <a:r>
              <a:rPr lang="ru-RU" sz="1600" i="1" dirty="0" smtClean="0">
                <a:solidFill>
                  <a:srgbClr val="000000"/>
                </a:solidFill>
              </a:rPr>
              <a:t>Перекрестные продажи: товаров и услуг</a:t>
            </a:r>
          </a:p>
          <a:p>
            <a:pPr marL="1200150" lvl="2" indent="-285750">
              <a:buFont typeface="Wingdings" panose="05000000000000000000" pitchFamily="2" charset="2"/>
              <a:buChar char="ü"/>
            </a:pPr>
            <a:r>
              <a:rPr lang="ru-RU" sz="1600" i="1" dirty="0" smtClean="0">
                <a:solidFill>
                  <a:srgbClr val="000000"/>
                </a:solidFill>
              </a:rPr>
              <a:t>Индивидуальные предложения товаров и услуг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dirty="0" smtClean="0">
              <a:solidFill>
                <a:srgbClr val="000000"/>
              </a:solidFill>
            </a:endParaRPr>
          </a:p>
        </p:txBody>
      </p:sp>
      <p:sp>
        <p:nvSpPr>
          <p:cNvPr id="2253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157389A-EB24-41C6-93C3-FA7BC437E3B9}" type="slidenum">
              <a:rPr lang="ru-RU" smtClean="0"/>
              <a:pPr/>
              <a:t>6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4409500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b="1" dirty="0" smtClean="0"/>
              <a:t>Акцент:</a:t>
            </a:r>
          </a:p>
          <a:p>
            <a:pPr eaLnBrk="1" hangingPunct="1">
              <a:spcBef>
                <a:spcPct val="0"/>
              </a:spcBef>
            </a:pPr>
            <a:r>
              <a:rPr lang="ru-RU" dirty="0" smtClean="0"/>
              <a:t> видна</a:t>
            </a:r>
            <a:r>
              <a:rPr lang="ru-RU" baseline="0" dirty="0" smtClean="0"/>
              <a:t> тенденция к увеличению количества клиентов, которые используют альтернативные телефону каналы связи, а именно: чат, </a:t>
            </a:r>
            <a:r>
              <a:rPr lang="en-US" baseline="0" dirty="0" smtClean="0"/>
              <a:t>IM,</a:t>
            </a:r>
            <a:r>
              <a:rPr lang="ru-RU" baseline="0" dirty="0" smtClean="0"/>
              <a:t> веб-формы на портале, </a:t>
            </a:r>
            <a:r>
              <a:rPr lang="en-US" baseline="0" dirty="0" smtClean="0"/>
              <a:t> 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эл.почта</a:t>
            </a:r>
            <a:r>
              <a:rPr lang="ru-RU" baseline="0" dirty="0" smtClean="0"/>
              <a:t>, </a:t>
            </a:r>
            <a:r>
              <a:rPr lang="en-US" baseline="0" dirty="0" smtClean="0"/>
              <a:t>SMS</a:t>
            </a:r>
            <a:r>
              <a:rPr lang="ru-RU" baseline="0" dirty="0" smtClean="0"/>
              <a:t>, прочие. Выводы:</a:t>
            </a:r>
          </a:p>
          <a:p>
            <a:pPr marL="171450" indent="-171450" eaLnBrk="1" hangingPunct="1">
              <a:spcBef>
                <a:spcPct val="0"/>
              </a:spcBef>
              <a:buFontTx/>
              <a:buChar char="-"/>
            </a:pPr>
            <a:r>
              <a:rPr lang="ru-RU" baseline="0" dirty="0" smtClean="0"/>
              <a:t>Традиционный Звонковой центр уже в прошлом. Настоящее и Будущее - за Контакт Центрами</a:t>
            </a:r>
          </a:p>
          <a:p>
            <a:pPr marL="171450" indent="-171450" eaLnBrk="1" hangingPunct="1">
              <a:spcBef>
                <a:spcPct val="0"/>
              </a:spcBef>
              <a:buFontTx/>
              <a:buChar char="-"/>
            </a:pPr>
            <a:r>
              <a:rPr lang="ru-RU" baseline="0" dirty="0" smtClean="0"/>
              <a:t>Интеграция с АБС/</a:t>
            </a:r>
            <a:r>
              <a:rPr lang="en-US" baseline="0" dirty="0" smtClean="0"/>
              <a:t>CRM/</a:t>
            </a:r>
            <a:r>
              <a:rPr lang="ru-RU" baseline="0" dirty="0" smtClean="0"/>
              <a:t>прочими системами Банка позволяют повысить качество обслуживания и обработать больше контактов от клиентов Банка.</a:t>
            </a:r>
          </a:p>
          <a:p>
            <a:pPr eaLnBrk="1" hangingPunct="1">
              <a:spcBef>
                <a:spcPct val="0"/>
              </a:spcBef>
            </a:pPr>
            <a:r>
              <a:rPr lang="ru-RU" b="1" baseline="0" dirty="0" smtClean="0"/>
              <a:t>Комментарии</a:t>
            </a:r>
          </a:p>
          <a:p>
            <a:pPr eaLnBrk="1" hangingPunct="1">
              <a:spcBef>
                <a:spcPct val="0"/>
              </a:spcBef>
            </a:pPr>
            <a:r>
              <a:rPr lang="ru-RU" dirty="0" smtClean="0"/>
              <a:t>чат - это просто чат, когда создаётся виртуальная комната и сообщения доступны всем посетителям этой </a:t>
            </a:r>
            <a:r>
              <a:rPr lang="ru-RU" dirty="0" err="1" smtClean="0"/>
              <a:t>комнанты</a:t>
            </a:r>
            <a:r>
              <a:rPr lang="ru-RU" dirty="0" smtClean="0"/>
              <a:t> (IRC, </a:t>
            </a:r>
            <a:r>
              <a:rPr lang="ru-RU" dirty="0" err="1" smtClean="0"/>
              <a:t>Jabber</a:t>
            </a:r>
            <a:r>
              <a:rPr lang="ru-RU" dirty="0" smtClean="0"/>
              <a:t>).</a:t>
            </a:r>
          </a:p>
          <a:p>
            <a:pPr eaLnBrk="1" hangingPunct="1">
              <a:spcBef>
                <a:spcPct val="0"/>
              </a:spcBef>
            </a:pPr>
            <a:r>
              <a:rPr lang="ru-RU" dirty="0" smtClean="0"/>
              <a:t>IM - это мгновенные </a:t>
            </a:r>
            <a:r>
              <a:rPr lang="ru-RU" dirty="0" err="1" smtClean="0"/>
              <a:t>сообщния</a:t>
            </a:r>
            <a:r>
              <a:rPr lang="ru-RU" dirty="0" smtClean="0"/>
              <a:t> между пользователями </a:t>
            </a:r>
            <a:r>
              <a:rPr lang="ru-RU" dirty="0" err="1" smtClean="0"/>
              <a:t>point-to-point</a:t>
            </a:r>
            <a:r>
              <a:rPr lang="ru-RU" dirty="0" smtClean="0"/>
              <a:t>, исключительно из списка контактов (</a:t>
            </a:r>
            <a:r>
              <a:rPr lang="ru-RU" dirty="0" err="1" smtClean="0"/>
              <a:t>ICQ,QIP,Skype</a:t>
            </a:r>
            <a:r>
              <a:rPr lang="ru-RU" dirty="0" smtClean="0"/>
              <a:t>).</a:t>
            </a:r>
          </a:p>
          <a:p>
            <a:pPr eaLnBrk="1" hangingPunct="1">
              <a:spcBef>
                <a:spcPct val="0"/>
              </a:spcBef>
            </a:pPr>
            <a:r>
              <a:rPr lang="ru-RU" dirty="0" smtClean="0"/>
              <a:t>веб - это форма на сайте, где можно оставить сообщение и получить на него ответ</a:t>
            </a:r>
          </a:p>
        </p:txBody>
      </p:sp>
      <p:sp>
        <p:nvSpPr>
          <p:cNvPr id="2253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157389A-EB24-41C6-93C3-FA7BC437E3B9}" type="slidenum">
              <a:rPr lang="ru-RU" smtClean="0"/>
              <a:pPr/>
              <a:t>7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4409500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dirty="0" smtClean="0">
                <a:solidFill>
                  <a:srgbClr val="905623"/>
                </a:solidFill>
              </a:rPr>
              <a:t>Что умеет контакт центр?</a:t>
            </a:r>
          </a:p>
          <a:p>
            <a:pPr marL="0" marR="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600" i="1" dirty="0" smtClean="0">
                <a:solidFill>
                  <a:srgbClr val="000000"/>
                </a:solidFill>
              </a:rPr>
              <a:t>Обработка входящих вызовов, маршрутизация вызовов в соответствии с бизнес правилами, в зависимости от канала взаимодействия, профиля клиента и других </a:t>
            </a:r>
            <a:r>
              <a:rPr lang="ru-RU" sz="1600" i="1" dirty="0" err="1" smtClean="0">
                <a:solidFill>
                  <a:srgbClr val="000000"/>
                </a:solidFill>
              </a:rPr>
              <a:t>преднастроенных</a:t>
            </a:r>
            <a:r>
              <a:rPr lang="ru-RU" sz="1600" i="1" dirty="0" smtClean="0">
                <a:solidFill>
                  <a:srgbClr val="000000"/>
                </a:solidFill>
              </a:rPr>
              <a:t> параметров</a:t>
            </a:r>
          </a:p>
          <a:p>
            <a:pPr marL="0" marR="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600" i="1" dirty="0" smtClean="0">
                <a:solidFill>
                  <a:srgbClr val="000000"/>
                </a:solidFill>
              </a:rPr>
              <a:t>Горячая линия</a:t>
            </a:r>
          </a:p>
          <a:p>
            <a:pPr marL="0" marR="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600" i="1" dirty="0" smtClean="0">
                <a:solidFill>
                  <a:srgbClr val="000000"/>
                </a:solidFill>
              </a:rPr>
              <a:t>Телефонные </a:t>
            </a:r>
            <a:r>
              <a:rPr lang="ru-RU" sz="1600" i="1" dirty="0" err="1" smtClean="0">
                <a:solidFill>
                  <a:srgbClr val="000000"/>
                </a:solidFill>
              </a:rPr>
              <a:t>обзвоны</a:t>
            </a:r>
            <a:r>
              <a:rPr lang="ru-RU" sz="1600" i="1" dirty="0" smtClean="0">
                <a:solidFill>
                  <a:srgbClr val="000000"/>
                </a:solidFill>
              </a:rPr>
              <a:t>, </a:t>
            </a:r>
            <a:r>
              <a:rPr lang="en-US" sz="1600" i="1" dirty="0" err="1" smtClean="0">
                <a:solidFill>
                  <a:srgbClr val="000000"/>
                </a:solidFill>
              </a:rPr>
              <a:t>sms</a:t>
            </a:r>
            <a:r>
              <a:rPr lang="en-US" sz="1600" i="1" dirty="0" smtClean="0">
                <a:solidFill>
                  <a:srgbClr val="000000"/>
                </a:solidFill>
              </a:rPr>
              <a:t> </a:t>
            </a:r>
            <a:r>
              <a:rPr lang="ru-RU" sz="1600" i="1" dirty="0" smtClean="0">
                <a:solidFill>
                  <a:srgbClr val="000000"/>
                </a:solidFill>
              </a:rPr>
              <a:t>и </a:t>
            </a:r>
            <a:r>
              <a:rPr lang="en-US" sz="1600" i="1" dirty="0" smtClean="0">
                <a:solidFill>
                  <a:srgbClr val="000000"/>
                </a:solidFill>
              </a:rPr>
              <a:t>e-mail</a:t>
            </a:r>
            <a:r>
              <a:rPr lang="ru-RU" sz="1600" i="1" dirty="0" smtClean="0">
                <a:solidFill>
                  <a:srgbClr val="000000"/>
                </a:solidFill>
              </a:rPr>
              <a:t> рассылка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i="1" dirty="0" err="1" smtClean="0">
                <a:solidFill>
                  <a:srgbClr val="000000"/>
                </a:solidFill>
              </a:rPr>
              <a:t>Телемаркетинг</a:t>
            </a:r>
            <a:endParaRPr lang="ru-RU" dirty="0" smtClean="0"/>
          </a:p>
          <a:p>
            <a:pPr marL="0" marR="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600" i="1" dirty="0" smtClean="0">
                <a:solidFill>
                  <a:srgbClr val="000000"/>
                </a:solidFill>
              </a:rPr>
              <a:t>Самообслуживание клиентов</a:t>
            </a:r>
          </a:p>
          <a:p>
            <a:pPr marL="0" marR="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600" i="1" dirty="0" smtClean="0">
                <a:solidFill>
                  <a:srgbClr val="000000"/>
                </a:solidFill>
              </a:rPr>
              <a:t>Запись переговоров</a:t>
            </a:r>
          </a:p>
        </p:txBody>
      </p:sp>
      <p:sp>
        <p:nvSpPr>
          <p:cNvPr id="2253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157389A-EB24-41C6-93C3-FA7BC437E3B9}" type="slidenum">
              <a:rPr lang="ru-RU" smtClean="0"/>
              <a:pPr/>
              <a:t>8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4409500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dirty="0" smtClean="0"/>
              <a:t>ЭТОТ СЛАЙД МОЖНО ИСПОЛЬЗОВАТЬ В КОНЦЕ КАК ДОКАЗАТЕЛЬСТВО НАШИХ СЛОВ</a:t>
            </a:r>
          </a:p>
        </p:txBody>
      </p:sp>
      <p:sp>
        <p:nvSpPr>
          <p:cNvPr id="2253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157389A-EB24-41C6-93C3-FA7BC437E3B9}" type="slidenum">
              <a:rPr lang="ru-RU" smtClean="0"/>
              <a:pPr/>
              <a:t>9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4409500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58A8AD-A105-4AB3-BDB4-25D2AD7A4DCC}" type="datetimeFigureOut">
              <a:rPr lang="ru-RU"/>
              <a:pPr>
                <a:defRPr/>
              </a:pPr>
              <a:t>26.09.2013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728F1A-1024-4832-A4EF-A7C63C34AC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ADE57C-3CAD-4349-BDDC-1520758A6532}" type="datetimeFigureOut">
              <a:rPr lang="ru-RU"/>
              <a:pPr>
                <a:defRPr/>
              </a:pPr>
              <a:t>26.09.2013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5C3B9F-966C-4DBB-B0AA-90709E8830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7FBBFC-DE17-4F08-8C38-A1D38A9DF69E}" type="datetimeFigureOut">
              <a:rPr lang="ru-RU"/>
              <a:pPr>
                <a:defRPr/>
              </a:pPr>
              <a:t>26.09.2013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F1526C-7B35-439E-8D0A-C1435DFE39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58A8AD-A105-4AB3-BDB4-25D2AD7A4DCC}" type="datetimeFigureOut">
              <a:rPr lang="ru-RU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26.09.2013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728F1A-1024-4832-A4EF-A7C63C34ACD3}" type="slidenum">
              <a:rPr lang="ru-RU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8978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C9BEB7-E497-4496-9B2B-17E497F70895}" type="datetimeFigureOut">
              <a:rPr lang="ru-RU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26.09.2013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484675-6BFF-4F9B-B40E-7C981453DBA4}" type="slidenum">
              <a:rPr lang="ru-RU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42111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63EE5F-CD19-4787-AE51-FBDC41F12094}" type="datetimeFigureOut">
              <a:rPr lang="ru-RU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26.09.2013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E849D9-60F1-44F5-BFE0-93C26A06D18E}" type="slidenum">
              <a:rPr lang="ru-RU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36891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0E4EBA-DCF9-4284-9A5D-D7BC7694362B}" type="datetimeFigureOut">
              <a:rPr lang="ru-RU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26.09.2013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AA0934-85D5-4099-B5D5-AF3AD618DEFF}" type="slidenum">
              <a:rPr lang="ru-RU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72701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75CAD5-54CC-41DC-A5EA-F551115AFA1B}" type="datetimeFigureOut">
              <a:rPr lang="ru-RU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26.09.2013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067F9C-1F74-4210-B25E-656AD31828A1}" type="slidenum">
              <a:rPr lang="ru-RU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8506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A2BFB9-AA36-4128-8701-424DC58C333F}" type="datetimeFigureOut">
              <a:rPr lang="ru-RU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26.09.2013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70C616-2D9D-4819-AEF5-99B3A96A86D3}" type="slidenum">
              <a:rPr lang="ru-RU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07870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0D7043-0968-4DAB-AECB-6CC237002133}" type="datetimeFigureOut">
              <a:rPr lang="ru-RU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26.09.2013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46E02A-1C1D-4961-AF96-745BA152BC6A}" type="slidenum">
              <a:rPr lang="ru-RU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397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BD88A2-96F7-40FD-A3C8-5742798EB1E2}" type="datetimeFigureOut">
              <a:rPr lang="ru-RU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26.09.2013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DD0789-1D2F-4269-B20B-42772497C07E}" type="slidenum">
              <a:rPr lang="ru-RU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3338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C9BEB7-E497-4496-9B2B-17E497F70895}" type="datetimeFigureOut">
              <a:rPr lang="ru-RU"/>
              <a:pPr>
                <a:defRPr/>
              </a:pPr>
              <a:t>26.09.2013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484675-6BFF-4F9B-B40E-7C981453DB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640DB4-BCB8-45EC-91B5-75B224729550}" type="datetimeFigureOut">
              <a:rPr lang="ru-RU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26.09.2013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A6EDE9-DC34-48AB-823B-2C156E9A7D42}" type="slidenum">
              <a:rPr lang="ru-RU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34340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ADE57C-3CAD-4349-BDDC-1520758A6532}" type="datetimeFigureOut">
              <a:rPr lang="ru-RU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26.09.2013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5C3B9F-966C-4DBB-B0AA-90709E8830EA}" type="slidenum">
              <a:rPr lang="ru-RU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70462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7FBBFC-DE17-4F08-8C38-A1D38A9DF69E}" type="datetimeFigureOut">
              <a:rPr lang="ru-RU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26.09.2013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F1526C-7B35-439E-8D0A-C1435DFE3975}" type="slidenum">
              <a:rPr lang="ru-RU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95221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4F6114-FE43-B34A-B99B-6F1FD61370EE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328371" y="155358"/>
            <a:ext cx="8489904" cy="55399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2"/>
          </p:nvPr>
        </p:nvSpPr>
        <p:spPr>
          <a:xfrm>
            <a:off x="328371" y="1017588"/>
            <a:ext cx="8489904" cy="2234458"/>
          </a:xfrm>
        </p:spPr>
        <p:txBody>
          <a:bodyPr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29515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58A8AD-A105-4AB3-BDB4-25D2AD7A4DCC}" type="datetimeFigureOut">
              <a:rPr lang="ru-RU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26.09.2013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728F1A-1024-4832-A4EF-A7C63C34ACD3}" type="slidenum">
              <a:rPr lang="ru-RU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83151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C9BEB7-E497-4496-9B2B-17E497F70895}" type="datetimeFigureOut">
              <a:rPr lang="ru-RU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26.09.2013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484675-6BFF-4F9B-B40E-7C981453DBA4}" type="slidenum">
              <a:rPr lang="ru-RU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777372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63EE5F-CD19-4787-AE51-FBDC41F12094}" type="datetimeFigureOut">
              <a:rPr lang="ru-RU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26.09.2013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E849D9-60F1-44F5-BFE0-93C26A06D18E}" type="slidenum">
              <a:rPr lang="ru-RU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207977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0E4EBA-DCF9-4284-9A5D-D7BC7694362B}" type="datetimeFigureOut">
              <a:rPr lang="ru-RU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26.09.2013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AA0934-85D5-4099-B5D5-AF3AD618DEFF}" type="slidenum">
              <a:rPr lang="ru-RU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11056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75CAD5-54CC-41DC-A5EA-F551115AFA1B}" type="datetimeFigureOut">
              <a:rPr lang="ru-RU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26.09.2013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067F9C-1F74-4210-B25E-656AD31828A1}" type="slidenum">
              <a:rPr lang="ru-RU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738888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A2BFB9-AA36-4128-8701-424DC58C333F}" type="datetimeFigureOut">
              <a:rPr lang="ru-RU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26.09.2013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70C616-2D9D-4819-AEF5-99B3A96A86D3}" type="slidenum">
              <a:rPr lang="ru-RU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48745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63EE5F-CD19-4787-AE51-FBDC41F12094}" type="datetimeFigureOut">
              <a:rPr lang="ru-RU"/>
              <a:pPr>
                <a:defRPr/>
              </a:pPr>
              <a:t>26.09.2013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E849D9-60F1-44F5-BFE0-93C26A06D1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0D7043-0968-4DAB-AECB-6CC237002133}" type="datetimeFigureOut">
              <a:rPr lang="ru-RU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26.09.2013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46E02A-1C1D-4961-AF96-745BA152BC6A}" type="slidenum">
              <a:rPr lang="ru-RU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605106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BD88A2-96F7-40FD-A3C8-5742798EB1E2}" type="datetimeFigureOut">
              <a:rPr lang="ru-RU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26.09.2013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DD0789-1D2F-4269-B20B-42772497C07E}" type="slidenum">
              <a:rPr lang="ru-RU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547805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640DB4-BCB8-45EC-91B5-75B224729550}" type="datetimeFigureOut">
              <a:rPr lang="ru-RU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26.09.2013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A6EDE9-DC34-48AB-823B-2C156E9A7D42}" type="slidenum">
              <a:rPr lang="ru-RU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452227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ADE57C-3CAD-4349-BDDC-1520758A6532}" type="datetimeFigureOut">
              <a:rPr lang="ru-RU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26.09.2013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5C3B9F-966C-4DBB-B0AA-90709E8830EA}" type="slidenum">
              <a:rPr lang="ru-RU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481434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7FBBFC-DE17-4F08-8C38-A1D38A9DF69E}" type="datetimeFigureOut">
              <a:rPr lang="ru-RU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26.09.2013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F1526C-7B35-439E-8D0A-C1435DFE3975}" type="slidenum">
              <a:rPr lang="ru-RU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83451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4F6114-FE43-B34A-B99B-6F1FD61370EE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328371" y="155358"/>
            <a:ext cx="8489904" cy="55399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2"/>
          </p:nvPr>
        </p:nvSpPr>
        <p:spPr>
          <a:xfrm>
            <a:off x="328371" y="1017588"/>
            <a:ext cx="8489904" cy="2234458"/>
          </a:xfrm>
        </p:spPr>
        <p:txBody>
          <a:bodyPr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7007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0E4EBA-DCF9-4284-9A5D-D7BC7694362B}" type="datetimeFigureOut">
              <a:rPr lang="ru-RU"/>
              <a:pPr>
                <a:defRPr/>
              </a:pPr>
              <a:t>26.09.2013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AA0934-85D5-4099-B5D5-AF3AD618DE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75CAD5-54CC-41DC-A5EA-F551115AFA1B}" type="datetimeFigureOut">
              <a:rPr lang="ru-RU"/>
              <a:pPr>
                <a:defRPr/>
              </a:pPr>
              <a:t>26.09.2013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067F9C-1F74-4210-B25E-656AD31828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A2BFB9-AA36-4128-8701-424DC58C333F}" type="datetimeFigureOut">
              <a:rPr lang="ru-RU"/>
              <a:pPr>
                <a:defRPr/>
              </a:pPr>
              <a:t>26.09.2013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70C616-2D9D-4819-AEF5-99B3A96A86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0D7043-0968-4DAB-AECB-6CC237002133}" type="datetimeFigureOut">
              <a:rPr lang="ru-RU"/>
              <a:pPr>
                <a:defRPr/>
              </a:pPr>
              <a:t>26.09.2013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46E02A-1C1D-4961-AF96-745BA152BC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BD88A2-96F7-40FD-A3C8-5742798EB1E2}" type="datetimeFigureOut">
              <a:rPr lang="ru-RU"/>
              <a:pPr>
                <a:defRPr/>
              </a:pPr>
              <a:t>26.09.2013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DD0789-1D2F-4269-B20B-42772497C0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640DB4-BCB8-45EC-91B5-75B224729550}" type="datetimeFigureOut">
              <a:rPr lang="ru-RU"/>
              <a:pPr>
                <a:defRPr/>
              </a:pPr>
              <a:t>26.09.2013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A6EDE9-DC34-48AB-823B-2C156E9A7D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484FA9E-C6AC-4C11-8EB0-5B79B2D73953}" type="datetimeFigureOut">
              <a:rPr lang="ru-RU"/>
              <a:pPr>
                <a:defRPr/>
              </a:pPr>
              <a:t>26.09.2013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291A7E9-A035-4C8F-98E7-FD9DF5E77B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484FA9E-C6AC-4C11-8EB0-5B79B2D73953}" type="datetimeFigureOut">
              <a:rPr lang="ru-RU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26.09.2013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291A7E9-A035-4C8F-98E7-FD9DF5E77B01}" type="slidenum">
              <a:rPr lang="ru-RU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0975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484FA9E-C6AC-4C11-8EB0-5B79B2D73953}" type="datetimeFigureOut">
              <a:rPr lang="ru-RU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26.09.2013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291A7E9-A035-4C8F-98E7-FD9DF5E77B01}" type="slidenum">
              <a:rPr lang="ru-RU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4007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30.xml"/><Relationship Id="rId1" Type="http://schemas.openxmlformats.org/officeDocument/2006/relationships/themeOverride" Target="../theme/themeOverride10.xml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1.xml"/><Relationship Id="rId5" Type="http://schemas.openxmlformats.org/officeDocument/2006/relationships/image" Target="../media/image7.png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2.xml"/><Relationship Id="rId5" Type="http://schemas.openxmlformats.org/officeDocument/2006/relationships/image" Target="../media/image8.png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notesSlide" Target="../notesSlides/notesSlide13.xml"/><Relationship Id="rId7" Type="http://schemas.openxmlformats.org/officeDocument/2006/relationships/diagramLayout" Target="../diagrams/layout1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3.xml"/><Relationship Id="rId6" Type="http://schemas.openxmlformats.org/officeDocument/2006/relationships/diagramData" Target="../diagrams/data1.xml"/><Relationship Id="rId5" Type="http://schemas.openxmlformats.org/officeDocument/2006/relationships/image" Target="../media/image9.jpeg"/><Relationship Id="rId10" Type="http://schemas.microsoft.com/office/2007/relationships/diagramDrawing" Target="../diagrams/drawing1.xml"/><Relationship Id="rId4" Type="http://schemas.openxmlformats.org/officeDocument/2006/relationships/image" Target="../media/image3.jpeg"/><Relationship Id="rId9" Type="http://schemas.openxmlformats.org/officeDocument/2006/relationships/diagramColors" Target="../diagrams/colors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18" Type="http://schemas.openxmlformats.org/officeDocument/2006/relationships/image" Target="../media/image28.png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17" Type="http://schemas.openxmlformats.org/officeDocument/2006/relationships/image" Target="../media/image27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6.jpeg"/><Relationship Id="rId20" Type="http://schemas.openxmlformats.org/officeDocument/2006/relationships/image" Target="../media/image9.jpeg"/><Relationship Id="rId1" Type="http://schemas.openxmlformats.org/officeDocument/2006/relationships/themeOverride" Target="../theme/themeOverride15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5" Type="http://schemas.openxmlformats.org/officeDocument/2006/relationships/image" Target="../media/image25.png"/><Relationship Id="rId10" Type="http://schemas.openxmlformats.org/officeDocument/2006/relationships/image" Target="../media/image20.png"/><Relationship Id="rId19" Type="http://schemas.openxmlformats.org/officeDocument/2006/relationships/image" Target="../media/image29.png"/><Relationship Id="rId4" Type="http://schemas.openxmlformats.org/officeDocument/2006/relationships/image" Target="../media/image3.jpeg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6.xml"/><Relationship Id="rId4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7.xml"/><Relationship Id="rId5" Type="http://schemas.openxmlformats.org/officeDocument/2006/relationships/image" Target="../media/image30.jpeg"/><Relationship Id="rId4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8.xml"/><Relationship Id="rId5" Type="http://schemas.openxmlformats.org/officeDocument/2006/relationships/chart" Target="../charts/chart1.xml"/><Relationship Id="rId4" Type="http://schemas.openxmlformats.org/officeDocument/2006/relationships/image" Target="../media/image3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33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9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0.xml"/><Relationship Id="rId5" Type="http://schemas.openxmlformats.org/officeDocument/2006/relationships/image" Target="../media/image35.jpeg"/><Relationship Id="rId4" Type="http://schemas.openxmlformats.org/officeDocument/2006/relationships/image" Target="../media/image3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38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1.xml"/><Relationship Id="rId6" Type="http://schemas.openxmlformats.org/officeDocument/2006/relationships/image" Target="../media/image37.png"/><Relationship Id="rId11" Type="http://schemas.openxmlformats.org/officeDocument/2006/relationships/image" Target="../media/image42.jpeg"/><Relationship Id="rId5" Type="http://schemas.openxmlformats.org/officeDocument/2006/relationships/image" Target="../media/image36.png"/><Relationship Id="rId10" Type="http://schemas.openxmlformats.org/officeDocument/2006/relationships/image" Target="../media/image41.png"/><Relationship Id="rId4" Type="http://schemas.openxmlformats.org/officeDocument/2006/relationships/image" Target="../media/image3.jpeg"/><Relationship Id="rId9" Type="http://schemas.openxmlformats.org/officeDocument/2006/relationships/image" Target="../media/image4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notesSlide" Target="../notesSlides/notesSlide22.xml"/><Relationship Id="rId7" Type="http://schemas.openxmlformats.org/officeDocument/2006/relationships/image" Target="../media/image41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3.jpeg"/><Relationship Id="rId9" Type="http://schemas.openxmlformats.org/officeDocument/2006/relationships/image" Target="../media/image4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3.xml"/><Relationship Id="rId5" Type="http://schemas.openxmlformats.org/officeDocument/2006/relationships/image" Target="../media/image46.jpeg"/><Relationship Id="rId4" Type="http://schemas.openxmlformats.org/officeDocument/2006/relationships/image" Target="../media/image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4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3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notesSlide" Target="../notesSlides/notesSlide25.xml"/><Relationship Id="rId7" Type="http://schemas.openxmlformats.org/officeDocument/2006/relationships/image" Target="../media/image50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5.xml"/><Relationship Id="rId6" Type="http://schemas.openxmlformats.org/officeDocument/2006/relationships/image" Target="../media/image47.png"/><Relationship Id="rId5" Type="http://schemas.openxmlformats.org/officeDocument/2006/relationships/image" Target="../media/image49.png"/><Relationship Id="rId4" Type="http://schemas.openxmlformats.org/officeDocument/2006/relationships/image" Target="../media/image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6.xml"/><Relationship Id="rId5" Type="http://schemas.openxmlformats.org/officeDocument/2006/relationships/image" Target="../media/image52.png"/><Relationship Id="rId4" Type="http://schemas.openxmlformats.org/officeDocument/2006/relationships/image" Target="../media/image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7.xml"/><Relationship Id="rId5" Type="http://schemas.openxmlformats.org/officeDocument/2006/relationships/image" Target="../media/image53.png"/><Relationship Id="rId4" Type="http://schemas.openxmlformats.org/officeDocument/2006/relationships/image" Target="../media/image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8.xml"/><Relationship Id="rId4" Type="http://schemas.openxmlformats.org/officeDocument/2006/relationships/image" Target="../media/image5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5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6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slideLayout" Target="../slideLayouts/slideLayout7.xml"/><Relationship Id="rId7" Type="http://schemas.openxmlformats.org/officeDocument/2006/relationships/oleObject" Target="../embeddings/Microsoft_Excel_97-2003_Worksheet1.xls"/><Relationship Id="rId2" Type="http://schemas.openxmlformats.org/officeDocument/2006/relationships/vmlDrawing" Target="../drawings/vmlDrawing1.vml"/><Relationship Id="rId1" Type="http://schemas.openxmlformats.org/officeDocument/2006/relationships/themeOverride" Target="../theme/themeOverride7.x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3.jpeg"/><Relationship Id="rId4" Type="http://schemas.openxmlformats.org/officeDocument/2006/relationships/notesSlide" Target="../notesSlides/notesSlide7.xml"/><Relationship Id="rId9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8.xml"/><Relationship Id="rId5" Type="http://schemas.openxmlformats.org/officeDocument/2006/relationships/image" Target="../media/image6.png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9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57400" y="2232630"/>
            <a:ext cx="6629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905623"/>
                </a:solidFill>
                <a:latin typeface="Myriad Pro" pitchFamily="34" charset="0"/>
              </a:rPr>
              <a:t>Распространение мобильных устройств и повышение мобильности</a:t>
            </a:r>
            <a:endParaRPr lang="ru-RU" sz="3200" b="1" dirty="0">
              <a:solidFill>
                <a:srgbClr val="905623"/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67183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ata:image/jpeg;base64,/9j/4AAQSkZJRgABAQAAAQABAAD/2wCEAAkGBhASEBQUEBQSEhIRFRQXEBUVFBAVEBQSFhQVFBQQFBQXGyceGBojGRUSHy8gIycpLC0sFR4xNTAqNSYrLCkBCQoKDgwOGg8PGiwkHyQpLCwqLC0pLC4yLCwsLCwtLC4tKSwsLC8vLCwvLCwsLCksLCksLC0sLCwsLCwsLCwpLP/AABEIANoA5wMBIgACEQEDEQH/xAAbAAEAAgMBAQAAAAAAAAAAAAAAAwUCBAYBB//EAD8QAAIBAwEEBwQIBAYDAQAAAAECAAMREiEEBRMxBiIyQVFhcYGRocEHFCNCUnKx0TNiwuEVQ1OSorLS8PGC/8QAGwEAAQUBAQAAAAAAAAAAAAAAAAECAwQFBgf/xAA1EQACAQIEBAMHAwMFAAAAAAAAAQIDEQQSITEFQVFhMpHwEyJxobHR4QaBwTRCUhQVIyRi/9oADAMBAAIRAxEAPwD7jERABERABERABERABExZwNToJXbVvxF0Trn3L74ydSMNZMfCnKbtFFneYPWUcyB6mc5X3vVbvxHlp8Zpk356+uspzxqXhRchgpPxM6V970R96/oCflITv6n3Bj7B+8oIld4yo+hYWCpre5dVOkSD7rfCeDpNS71ce795QbRyHr8jILzewFONejnnvdmJjZOjVyw2sdZT6QUDzYj1U/KblHbabdl1PtF5w94vLjwceTKqxMuaO/icVs+9aqdlzbwJuPjLfZOk45VFt/Muo9olaeFnHbUnjXi99C+iRbPtSOLowYeXzksqtWJ9xERABERABERABERAAZT7P0jFTE06Nd6TvUQVQqYfZhyXsWywLIVDWsSV7iDLic7ufd23bOiUF+rGjTeoFqF6vFNEh2pA0sLBwxQE5kEKSAL2ABt7F0hzqpSqUa9B6tLi0xUFOzAFRUp3RmxdckuDbtaXsbYbJ0mD7StA0aqM67Qys3Bwx2eqtF26rk6s6W05HW0ra27dpRl2pqNDj0KNRadOlUqstWtWNMMWdqYKoCo7ibEnu182Xdu1Uts2SpUp0yi0a+z1DTqO7cSs1KuazA0lAW9Bhz51FgB1sTyCwgB7NDbt7rT0HWbw7h6maG8t9X6tM2He3j6SoymfXxdvdh5mjQwbfvT8jZ2rbnqHrHTuHID2SCaG83ayKjtTZ6iAFRTJKg5VB11I7Cv3Ss3bvisEoqwNd631gh2NNLClUIAYKgFrFRcAm/d3yhZz95sv6Q91I6K8Sio9JS4uKRGVOlUphnAZ+I2Bp2AIDK2h1I1Guukx304apemMKLY1WD3IHDFXMKVF1sQOd7nwiZGOzIt4lG3SXEXqU2VilJ0UNkWFVxTVTYdVgxF7X0OhPKWO79tNRSSpQqxUg5WNvvKSASvnYRHFrUFJN2JdpOg9fkZr3k21HQevyM1sp1nCP6b92cxxT+ofwRneLzDKMprGYZ3i8wyjKAE9HaGQ3UlSO8S/3d0lB6tawP4hy9o7pzOUZSKpRjUWpJCpKGx9DVri41B5T2cXuvfT0TbtJ3r4eazrtl2tKihkNwf/AGx85lVaMqT12L9Oqpk0REgJRERABERABKLfnSQUaopDq2ptWrVDTrVVp0VNrlaeutm1JAAUnXlL2VW8twrVcvxKlNnpNRqYYdemTcA5KSCLtYi3aPlYArqvSgrtDKTTNJbjBQxrn7Km6VQcrFWaoEAx5ka90t90bdxady1Nqg0qCmbqjHrBOZ5AjXv56XtPKm6wWpa2p0VOKAc2sFRi1+SjKwtzIPdIdxblOzqQX4hxpopwwtTpKVQEXN21NzpfwEALVmtznO713pmcU7Hf/N/aSb73nc8NToO2f6ZT5S/Qw6azTRiY3GvNkpvbdgzy8ZTEzA4hgXQeeHh+h0vCeKLFR9nU8a+ff49fM1K27s63EZ3sqYoqsygMWJd9OZIwGvLHzN64dHmWtSxJNGnxz/FqCovFCdUG12GQc6kdoeEu8pTdI6ijgEuVP1jZwBmVU3qre47/AG/3mbCb2NqUFa5Ps+6rVkJSktHZlK7LiWzxKICGBFltiwFifunS03aW70U1CAftzeoCWIJxCaAmw6oAsJT7clA1wQwFRalJ6lQtcpoFSglzpmLXUaWYk6kGau003pGoLAZITVKs12QVHOZNtGIKoCdQMu5RHavmNtbkXS7h2cKVxJBVE6zuzBKZypqrE3GLai3frN6lTCiwJPmxLH3mau79pLJqoQozIVU5KMTbQ2Glrd02cpHKTvZkkYq10R7Y2g9fkZq5SXbn6o9fkZSbZvoUqgRkazIzIwxxdlt9iBe+ZvcDvF/AzruESSwyb6s5Xii/7LXZFtlGUrhvakDi7oj9UMhdM1Z9FUi/MnQeMzbedIMVNRAyglhkuQVbZMRfQC49817oy7M3soyld/jOz/61LscTtp/C5cXn2fPlJF3jSJIDoSqhmAYXVSLhiO4GF11DU3coylcm+aBFxVpEAqpIdCMmtit78zcW8bie/wCLUb24tO4fhkZrfif6Z17XlzhmXULPoWGU29270ai911B7S9xH7ylpb1osQFqU2LZYgMpJxNmsBzsdD4TOht1N7mmyuBzxIPMXHLyiNRkrMVNxdz6dse2LVQMhuD7wfA+cnnAbk30aD66o1g4/qHnO8pVQygqQQRcEciJjV6LpS7GjSqqa7mcREgJhERABERABK7fO8eEmnabRfmZYM1hc904Xee8uLULA9Xkn5RLGHpe0lrsihj8T7Cnpu9vueF55nNfizzizXsctmNnOMpr8WOLGygpJxlsx8KsoSUouzWxMTMXVTzAPqAZHxZ7lON4jgZYWWaPhe3bsejcI4pDHQyT0mt117r+ehlw1vewv6C/lPGoocrqpzFn0HWHIBvEan3xlPMplZjcyIyo01UWUBQOQAAHidBM8pHlPMomYXLYh3i/VH5vkZz+9NkqVToVXAZUDk1xWHJ2GPZ7ra8z46XW9H6o/N/SZWcSdrwZZsIvizjeLyy4p/BFQ1N6u0V0PCBenswqEMxIxZ2YIMet7SLEibNTYdoNUOTTIVa6qLkaVMcTomlgovqb89OU3uLNHZd8Zg2pVRYIQDwrnMXAFnNrd97TUyJbszM7eyIxueoEZQV62z8LrVazWfxGQNl9PdJqew1VZyuH2qU1ZmZi2QD5ubLqesLD+Xu7oV6RU7ISGUOKhuxpKFNM4tTa79q+mlx5zFuk1MAFldQ1LirkaAuP9MXqdv4ecS0FzC8nyJH3VVtWClAKlalUQ5G6rTWkpHZOv2Qt6+Wsi7BUW+Ap243EALuLrjbU4HrE3PtilvpC4QgoxRHGRpi+dwFFmN20N+7zMi/x9cQxSqFZnUH7K2aErj2+bEEDx8oWhuF5dCCnuuspRWxsw2lCyM7FeO5qhypUaDHHn390tN17IadywUMVRSRUq1LhQbavyGpso5eMypVyVBIKki5VrZDyNiRf0My4kkVNLUY6jeht8SdT0O31rwXPO5pnz70+c4viTOltJVgymxUgg+Y1EbVpKpFxYtOpkldH2CJo7m3kK9FKg+8OsPBhoR75vTBaadmbCaauhEREFEREAKzfu1Y07Dm+ns75ylXZlPkfKWW/tryrEdyae3mZXcSXqKcY3Qs6MKscs1dGjWoOvmPEftNfjy24k16+yo3PQ+I5/3lyNb/IwsTwX+6g/2f3+/maXGjjSHaN31F7PWHx900TWPfLMbS2ZzVdVcPLLVi166lpxp6u0W+cqvrBj6wYlShGpFwnqmR0sdKjNVKbaa2ZeLVB1E9ylNs+2lTrqDz/cSzWoDy1nA8T4fPBT6xez/h9/qetcD4zT4nS6TXiX8rt9PK82UZSPKMpk5joMpqb5qdRfz/0tKrizd36/UX8/9LSn4s77gOuEXxZwPHHbGNdl9CTbcmpsqNizWGWlwCQGIuCL43+E0zuu7G9RyhCcxSuCmgFsLFbE6EGbHFjizZdNPcx1Va2Itl3UtPHF6nUFQC/C5VGybknceXzhN1KFCipVsKPCH8Ls/i7Ha+HlK3attqU1qsHLinSNywFuKDclbdwB1Go5d95nU2moGdAzsqsl2AyqBWRjawGvWC93JpF7vT16RNeXX16ZvvupSTd6litNWH2VmWmSRfqX1JN7W8rTxt0KUKGpUxOZ/wAvRnbLMdTtKT1fDzmlsu9CSvEJFlVTYC3EJCs7eWYKi3gZZ8WOjCMtbDJVJR0ubNNrAAksQALm2R8zYAX9ky4s1OLHFkuUizm3xY4s1OLJaNN37Cs3oCfjB2SuxU3J2R2f0fb2tVaieTjJPzDmPaP+s+gT5NubdVenVSoSEwYG3NiO8aacr9/fPq1NrgHxmFipU5VLwd+puUKVWFNe0i10uZxESqTCYVnspPgLzOV3SCvhs1Q/yke/T5xUruwHA763sadOtWAzKK74lsb2ubZWNvdKra+lDU6ddjSBOz0kq2WoTTYMGOGeGjgLe1uTL4zPedM1aNSmCF4iMtyLgZC17XF5XbVuZnp104irx6S0gFQ8NbZXqY31Y5eWir4S+0+RO0+R1K1tNeffbUX9Z7xpXjaDYX59/hePrEksOLDiyGvRR+0Bfx7/AHzV+sR9YgtNhlSlCpHLNJrua20bsYdg5Dw+9NJrjnp6y2+sTCqVbtC/6++WI12vEc5i/wBPU53lQeV9Ht918yqzmzsm246Hs/p5zyrsX4T7DNRgQddI+rCliabpz1TMBU8XwysqqTi09Hyf3v0OhDT28ptk20qbHsn4ectA955zxLAVMDUyvWL2frmeu8H4tS4lRzR0kvFHp+HyK/pC/wBmv5/6WlFxZcdJW+yX84/6tOb4k7T9OK+CT/8ATOO/Uk8uOa7I3OLHFmnxI4k6HKc97UzXY6YFsSQVK2ZnYYm11sxI7hJKdJVUhbjLmbksdLXyNzewA9kg4k2tj2GtV/hozedur568u+MlGEFd2RJCpUqPLG7fTVkJ2VOroQFCgAHQhTdQfQ6zY4suNk6HVDrVdVHgt2b38h8Zd7J0b2enrjmfFyT7bcvhM+pxDD0/C7/D7mzQ4PjK2sllXf7fexyWz0KlT+GjN6DT/dyHtlvs3RWqe2yoPAdZv2E6lQANLD0nszKvFaktIJL5m7Q4BRhrVbl8l9/mVmzdHaC81zP8+o/28pZIgAsAAPAaCexeZtStOo7zbZtUsPSoq1OKXwPZ1e5K+VFfLT3Tk50HRmr1WHgb+8QpP3ivjo3pX6MvIiJaMQTnunFbHZG8yo/5CdDOV+kZrbGfzp+sfT8aHR3R8q3vvWomVmwC0mdThkGdfuMbGw5aCxN9OU8O+age5vjp1MdCpphgQx1yNQ487eXfMqyhxZr27xcgHyYd48ocAspJPVvZdMbnTI99wL+/0mi4O5Yys2t3bzDrq2TDt9VlHW1GNwLr4Hvtzm19YlNsezLT7JJ0VRe2irfFRYeZ566zZ40clpqCRYfWI+sSv40caLYWxYfWI+sSv40caFgsWH1ieNWB56zRWqToLk+Wv6TZpbBXbs0qh9Eb9ojaju7DZRi1aW3cxamO4++T7HtePVbs93kf2k1Lo3tjf5RA/mZB8Cb/AAm7S6F7Se0aa+1j8LStiauGrU3SrSTT76ruu5lRwcMNWVfCzySX7p9muj9alT0lP2S/nH/VpzU+gbd0OPDVatW4yuMVseyRa59fCSbJuLZ6fZQEjvbrH4yvwzFUsDh/ZXze87W6FnGcOrcVr/6hWimkuuq3t2+Njhtk3TXq/wAOmxHjyX3nSXux9CmNjVcDyXU+8zq4vH1eLVp6Qsi5hv05hqetS8n5LyX3K/Yujuz0uSBj+JusfXwHsEshMbxeZk6s6jvNtm9Sw9OistOKS7IzvF5heLyMlsZ3i8wvF4BYzvF5heLwCxneXHRluuw8hKS8t+jR+1PpH0/EirjF/wAMvXM6mIiXDnROV+kdL7C5/CUP/ID5zqpo74ohqZDAMNLgi4OoPKKpZXm6Cp21PhCuTyufTWbFLYK7dilVb0p1CPfafWKdFF7KqPQAfpJMoyXFukPn+BHi+iPmNHottrf5LD8xUfC95vUugm1ntGmv/wCif0E7+8XkEuKVnskiN4qfKxxdL6PH+/XUeS0yfiWH6TepdAKA7VSq3j2QP0nTXi8glj8RL+76EbxFR8ynpdDtjX7hb8zsf0Im3S3Dsq8qNL2qpPvOs3bxeQSr1ZbyfmMdST3Z4lJRyVR6ACSXmF4vIRhleLzG8XgBXb3qaqPAE/H+00LyXeNW9VvKw+H73mtlLUNIo7PBU8lCC7X89SS8XkeUZR1y5YkvF5HlGULhYkvF5HlGULhYkvF5HlGULhYkvF5HlGULhYzvLrouPtG9JRZTouiSds+dvh/eS0tZFLHaUX+x0kREuHNiQ7Wl0I8jJp4wgBzeUZT3akxcjz/WRZTEnHLJxKUlZ2JMoykeUZRg0kyjKR5RlACTKMpHlGUAJMoykeUZQAkyjKR5SLaq2KMfAH3wHQi5SUVzKWrUuxPiTMMpDnGctnoSikrImyjKQ5xnAWxNlGUhzjOAWJsoykOcZwCxNlGUhzjOAWJsoykOcZwCxNlOz6MUMaIP4tZxNFSzBR942n0bYqOKKPASzQWrZjcVnZRh+5sRES0YQiIgBTb8oWsw9DKjOdVtVAOpHjORrKVYg90zsZTs85Xqx5kmcZyDiQakoXICfOM5ymw7xf60ruHFPbAypkyFLpdqIRQ1wWp8Qm4Bv6TV3ftpprTJQ5u21rQZajMSUNRlFSmVGmKWFi1jb1kuQdlO2znmc53cRolNnqCoWq1KJbWoxNS4Rqrlb2JDY626uVtLy74kZJWdhGrE+cZyDiRxI24hPnNPe1a1P1IHzkvElVvyt2B6n9B+8fDWRf4dTz4mC738tTTzjOa2cZyydzY2c4zmtnGcAsbOcZzWzjOAWNnOM5zqVFeptPGYrw3QJ1mXCngjKwse9y4v32tra00atYivVuSi/W6IFQMSUvTothjyCsxK8+dTl3x6iV3Vsr252+v2OwzjOcy71V2irhmVrPwza5Wk4pIwqWPZFi/tx8Zu7ga2zU9SerqSSSdTqSeZiNWVx0Z5pZbdS5zjOa2cyQkkAczoPWNJmkjo+iexF6uR5L+s7sSq6O7t4VEDvOp9ZbTRpxyxscfi63tqrly5fARER5WEREAEoekGwffX2y+mNSmCLHvjZRUk0xGrqxwPEmNZ1xOdsbHLK2OPfe+lpu763aaTXHZPwlRtFRcGyXNcTkuORYW1XHvv4TCqU3TllZTlHK7GKbTsrKSOCVonXRLUyQGGluqTdT7RFKvstMB04KBrrkoRb25rcDutr6Sg2ym9RWcU6nE4uyVKgwdLUqVYNwkyALlVDE25ljbwmdXYiadaoxZFqPWspQl2pVERCApIKuSgIvyvqI7Kuotjo6QorUbFaYqWBfFVD2YmxYgX1IPPwmxxJzWyV6yVwrWvUcGqMbgg0mbMP4Kyqg9OVzLzORz0GtWNniRxJrZxnGXENniSi3vXvUt+EAfOWmc5zaq93Y+LGTUtze4FTzVpT6L6mWcZyDOM5YOusT5xnIM4zgFifOM5BnGcAsY7RXo5DicPMY45Y5AseqATyub2gVqORT7PJr5LZbsRqb+JF/jK3eRZmCqrXD0yRgDSqi+uT20xtfUjkOd55UBaulkbFXqZKyAIt1P26uBqxvbmdHPhJLaFdyd9ufr18rFpT2mjZipS33yMbchbL2Ee+TUwFFlAUeAAA9wnPtSZPvErTNJScLC4soNtQcVJYnlcjljLTY67NTUtzPla+ps1u64sYklzHU5XdmtTfznTdDtzGo/Ebsjs/vKLcm6n2ioFF8QRkflPqu79iWkgVRawk9Cnd5mZfE8VkXsY7vfsvybKi09iJcOcEREAEREAEREANfbNjWopBnD703a1Ftez3GfQJrbbsK1FswkNaiqsbMZKKkj5znHEm9vfcj0iSNVlVlMGrTlSeWRVlFxepNnGchzjORXGk2cZyHOM4XAkq1rKT4Amc1nLfedW1JvOw95lDlLdDa52HAKVqMp9XbyX5J84zkGcZyc6GxPnGcgzjOAWJ84zkGcZwCxPnGcgzjKAWJ85ubr3bUruFQG3ee4f3mW5Nw1dpYY6J3t4+Qn1Lce4KezoABr8b+MsUqLlq9jIx3EI0E4U9ZfT8+me7g3IlCmABr3+N/GW0RL60OVlJyd2IiICCIiACIiACIiACIiAEdagrizC85TfPRXm1OdfFoydONRZZK4jSe58pr0GQ2YESK8+mbduanUGoF5y+8eiDC5SZFbh8lrTd+xXlSfI5u8Xk1fd1VOamax85nThODtJWImmtzR31W6qjxJPsA/uJUZTb3zU+0A8F/U//JoXl6lpBHoPCaWTCQ76+bJMoykd4vJLmnYkyjKR3jKFwsSZRlNjZN0V6h6lNte86D4zp91/R3Uaxqk28BoPfzkkaU5bIp18bQo+KWvRanKUKLO1kBY+AnY9HugbPZq/+3u9vjOz3T0Wo0QLKPd+suVQDlLlPDqOstTnsVxapV92n7q+f4NbYN2pSUBQNJtxEsmMIiIAIiIAIiIAIiIAIiIAIiIAIiIAIIiIAQVdiRuYErdp6MUW7vhLmIjV9wOL276O6Tm9tfEFh85V1voyH3WcehHzE+kTyMdKD5FqGMr01aM3Y+Yn6Mm/HU/4f+Mzp/Rl4s59q/IT6WZ6I32FPoS/7jiv82cFs30aUh2tfUtLnYehOz0+SqPQC/vnSRHqEVsivPEVqnjm3+5qUN10k5KJtAT2I8gEREAEREAEREAEREAEREA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990600"/>
            <a:ext cx="3005777" cy="2259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AutoShape 5"/>
          <p:cNvSpPr>
            <a:spLocks noChangeArrowheads="1"/>
          </p:cNvSpPr>
          <p:nvPr/>
        </p:nvSpPr>
        <p:spPr bwMode="auto">
          <a:xfrm>
            <a:off x="0" y="0"/>
            <a:ext cx="9144000" cy="857250"/>
          </a:xfrm>
          <a:prstGeom prst="roundRect">
            <a:avLst>
              <a:gd name="adj" fmla="val 0"/>
            </a:avLst>
          </a:prstGeom>
          <a:solidFill>
            <a:srgbClr val="F26522"/>
          </a:solidFill>
          <a:ln w="25400">
            <a:noFill/>
            <a:round/>
            <a:headEnd/>
            <a:tailEnd/>
          </a:ln>
        </p:spPr>
        <p:txBody>
          <a:bodyPr wrap="none" anchor="ctr"/>
          <a:lstStyle/>
          <a:p>
            <a:pPr marL="216000"/>
            <a:r>
              <a:rPr lang="ru-RU" sz="2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Широкое распространение мобильных устройств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2400" y="1019365"/>
            <a:ext cx="3657600" cy="406729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ru-RU" sz="2400" b="1" dirty="0" smtClean="0">
                <a:solidFill>
                  <a:srgbClr val="663300"/>
                </a:solidFill>
                <a:latin typeface="Myriad Pro" pitchFamily="34" charset="0"/>
              </a:rPr>
              <a:t>Предпосылки</a:t>
            </a:r>
            <a:endParaRPr lang="ru-RU" sz="2400" b="1" dirty="0">
              <a:solidFill>
                <a:srgbClr val="663300"/>
              </a:solidFill>
              <a:latin typeface="Myriad Pro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5262" y="2690575"/>
            <a:ext cx="3657600" cy="406729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ru-RU" sz="2400" b="1" dirty="0">
                <a:solidFill>
                  <a:srgbClr val="663300"/>
                </a:solidFill>
                <a:latin typeface="Myriad Pro" pitchFamily="34" charset="0"/>
              </a:rPr>
              <a:t>Решения</a:t>
            </a:r>
          </a:p>
        </p:txBody>
      </p:sp>
      <p:sp>
        <p:nvSpPr>
          <p:cNvPr id="7" name="AutoShape 13"/>
          <p:cNvSpPr>
            <a:spLocks noChangeArrowheads="1"/>
          </p:cNvSpPr>
          <p:nvPr/>
        </p:nvSpPr>
        <p:spPr bwMode="auto">
          <a:xfrm rot="16200000">
            <a:off x="4116670" y="3591322"/>
            <a:ext cx="453459" cy="457200"/>
          </a:xfrm>
          <a:prstGeom prst="downArrow">
            <a:avLst>
              <a:gd name="adj1" fmla="val 50000"/>
              <a:gd name="adj2" fmla="val 75000"/>
            </a:avLst>
          </a:prstGeom>
          <a:solidFill>
            <a:schemeClr val="bg1">
              <a:lumMod val="65000"/>
            </a:schemeClr>
          </a:solidFill>
          <a:ln w="2540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585063" y="3136488"/>
            <a:ext cx="4343400" cy="25006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9875" lvl="1" indent="-269875">
              <a:spcBef>
                <a:spcPts val="300"/>
              </a:spcBef>
              <a:spcAft>
                <a:spcPts val="0"/>
              </a:spcAft>
              <a:buClr>
                <a:srgbClr val="0070C0"/>
              </a:buClr>
              <a:buFont typeface="Wingdings" pitchFamily="2" charset="2"/>
              <a:buChar char="ü"/>
            </a:pPr>
            <a:r>
              <a:rPr lang="en-US" sz="1600" b="1" i="1" dirty="0" smtClean="0"/>
              <a:t>BYOD</a:t>
            </a:r>
            <a:endParaRPr lang="ru-RU" sz="1600" b="1" i="1" dirty="0"/>
          </a:p>
          <a:p>
            <a:pPr marL="444500" lvl="2" indent="-174625">
              <a:spcBef>
                <a:spcPts val="300"/>
              </a:spcBef>
              <a:spcAft>
                <a:spcPts val="0"/>
              </a:spcAft>
              <a:buClr>
                <a:srgbClr val="0070C0"/>
              </a:buClr>
              <a:buFont typeface="Wingdings" pitchFamily="2" charset="2"/>
              <a:buChar char="§"/>
            </a:pPr>
            <a:r>
              <a:rPr lang="ru-RU" sz="1600" i="1" dirty="0"/>
              <a:t>повышение лояльности </a:t>
            </a:r>
            <a:r>
              <a:rPr lang="ru-RU" sz="1600" i="1" dirty="0" smtClean="0"/>
              <a:t>персонала </a:t>
            </a:r>
            <a:endParaRPr lang="ru-RU" sz="1600" i="1" dirty="0"/>
          </a:p>
          <a:p>
            <a:pPr marL="269875" lvl="1" indent="-269875">
              <a:spcBef>
                <a:spcPts val="300"/>
              </a:spcBef>
              <a:spcAft>
                <a:spcPts val="0"/>
              </a:spcAft>
              <a:buClr>
                <a:srgbClr val="0070C0"/>
              </a:buClr>
              <a:buFont typeface="Wingdings" pitchFamily="2" charset="2"/>
              <a:buChar char="ü"/>
            </a:pPr>
            <a:r>
              <a:rPr lang="ru-RU" sz="1600" i="1" dirty="0" smtClean="0"/>
              <a:t>Оперативность </a:t>
            </a:r>
            <a:r>
              <a:rPr lang="ru-RU" sz="1600" i="1" dirty="0"/>
              <a:t>принятия решений </a:t>
            </a:r>
            <a:endParaRPr lang="ru-RU" sz="1600" i="1" dirty="0" smtClean="0"/>
          </a:p>
          <a:p>
            <a:pPr marL="269875" lvl="1" indent="-269875">
              <a:spcBef>
                <a:spcPts val="300"/>
              </a:spcBef>
              <a:spcAft>
                <a:spcPts val="0"/>
              </a:spcAft>
              <a:buClr>
                <a:srgbClr val="0070C0"/>
              </a:buClr>
              <a:buFont typeface="Wingdings" pitchFamily="2" charset="2"/>
              <a:buChar char="ü"/>
            </a:pPr>
            <a:r>
              <a:rPr lang="ru-RU" sz="1600" i="1" dirty="0"/>
              <a:t>П</a:t>
            </a:r>
            <a:r>
              <a:rPr lang="ru-RU" sz="1600" i="1" dirty="0" smtClean="0"/>
              <a:t>овышение </a:t>
            </a:r>
            <a:r>
              <a:rPr lang="ru-RU" sz="1600" i="1" dirty="0"/>
              <a:t>эффективности (отдачи) труда </a:t>
            </a:r>
            <a:r>
              <a:rPr lang="ru-RU" sz="1600" i="1" dirty="0" smtClean="0"/>
              <a:t>сотрудников</a:t>
            </a:r>
          </a:p>
          <a:p>
            <a:pPr marL="269875" lvl="1" indent="-269875">
              <a:spcBef>
                <a:spcPts val="300"/>
              </a:spcBef>
              <a:spcAft>
                <a:spcPts val="0"/>
              </a:spcAft>
              <a:buClr>
                <a:srgbClr val="0070C0"/>
              </a:buClr>
              <a:buFont typeface="Wingdings" pitchFamily="2" charset="2"/>
              <a:buChar char="ü"/>
            </a:pPr>
            <a:r>
              <a:rPr lang="ru-RU" sz="1600" i="1" dirty="0" smtClean="0"/>
              <a:t>Мобильность</a:t>
            </a:r>
            <a:r>
              <a:rPr lang="ru-RU" sz="1600" i="1" dirty="0"/>
              <a:t>: доступ к корп. ресурсам и коммуникациям отовсюду </a:t>
            </a:r>
            <a:r>
              <a:rPr lang="ru-RU" sz="1600" i="1" dirty="0" smtClean="0"/>
              <a:t>24х7х365</a:t>
            </a:r>
            <a:endParaRPr lang="ru-RU" sz="1600" i="1" dirty="0"/>
          </a:p>
          <a:p>
            <a:pPr marL="269875" lvl="1" indent="-269875">
              <a:spcBef>
                <a:spcPts val="300"/>
              </a:spcBef>
              <a:spcAft>
                <a:spcPts val="0"/>
              </a:spcAft>
              <a:buClr>
                <a:srgbClr val="0070C0"/>
              </a:buClr>
              <a:buFont typeface="Wingdings" pitchFamily="2" charset="2"/>
              <a:buChar char="ü"/>
            </a:pPr>
            <a:r>
              <a:rPr lang="ru-RU" sz="1600" i="1" dirty="0" smtClean="0"/>
              <a:t>Реклама </a:t>
            </a:r>
            <a:r>
              <a:rPr lang="ru-RU" sz="1600" i="1" dirty="0"/>
              <a:t>предоставляемых </a:t>
            </a:r>
            <a:r>
              <a:rPr lang="ru-RU" sz="1600" i="1" dirty="0" smtClean="0"/>
              <a:t>услуг и гостевой доступ к Интернет</a:t>
            </a:r>
            <a:endParaRPr lang="ru-RU" sz="1600" i="1" dirty="0"/>
          </a:p>
        </p:txBody>
      </p:sp>
      <p:sp>
        <p:nvSpPr>
          <p:cNvPr id="9" name="TextBox 8"/>
          <p:cNvSpPr txBox="1"/>
          <p:nvPr/>
        </p:nvSpPr>
        <p:spPr>
          <a:xfrm>
            <a:off x="4585063" y="2667000"/>
            <a:ext cx="3657600" cy="406729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ru-RU" sz="2400" b="1" dirty="0">
                <a:solidFill>
                  <a:srgbClr val="663300"/>
                </a:solidFill>
                <a:latin typeface="Myriad Pro" pitchFamily="34" charset="0"/>
              </a:rPr>
              <a:t>Выгоды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52400" y="3093184"/>
            <a:ext cx="3886199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563" lvl="1" indent="-182563">
              <a:spcBef>
                <a:spcPts val="600"/>
              </a:spcBef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US" sz="1600" dirty="0"/>
              <a:t>WLAN</a:t>
            </a:r>
            <a:r>
              <a:rPr lang="ru-RU" sz="1600" dirty="0"/>
              <a:t> (</a:t>
            </a:r>
            <a:r>
              <a:rPr lang="en-US" sz="1600" dirty="0"/>
              <a:t>Wi</a:t>
            </a:r>
            <a:r>
              <a:rPr lang="ru-RU" sz="1600" dirty="0"/>
              <a:t>-</a:t>
            </a:r>
            <a:r>
              <a:rPr lang="en-US" sz="1600" dirty="0"/>
              <a:t>Fi</a:t>
            </a:r>
            <a:r>
              <a:rPr lang="ru-RU" sz="1600" dirty="0"/>
              <a:t>)</a:t>
            </a:r>
          </a:p>
          <a:p>
            <a:pPr marL="182563" lvl="1" indent="-182563">
              <a:spcBef>
                <a:spcPts val="600"/>
              </a:spcBef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US" sz="1600" dirty="0" smtClean="0"/>
              <a:t>Mobile Device Management </a:t>
            </a:r>
            <a:r>
              <a:rPr lang="ru-RU" sz="1600" dirty="0" smtClean="0"/>
              <a:t>(</a:t>
            </a:r>
            <a:r>
              <a:rPr lang="en-US" sz="1600" dirty="0" smtClean="0"/>
              <a:t>MDM</a:t>
            </a:r>
            <a:r>
              <a:rPr lang="ru-RU" sz="1600" dirty="0" smtClean="0"/>
              <a:t>)</a:t>
            </a:r>
          </a:p>
          <a:p>
            <a:pPr marL="182563" lvl="1" indent="-182563">
              <a:spcBef>
                <a:spcPts val="600"/>
              </a:spcBef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ru-RU" sz="1600" dirty="0"/>
              <a:t>Защита беспроводных сетей (</a:t>
            </a:r>
            <a:r>
              <a:rPr lang="en-US" sz="1600" dirty="0"/>
              <a:t>WIPS</a:t>
            </a:r>
            <a:r>
              <a:rPr lang="ru-RU" sz="1600" dirty="0"/>
              <a:t>)</a:t>
            </a:r>
          </a:p>
          <a:p>
            <a:pPr marL="182563" lvl="1" indent="-182563">
              <a:spcBef>
                <a:spcPts val="600"/>
              </a:spcBef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ru-RU" sz="1600" dirty="0" smtClean="0"/>
              <a:t>Гостевой </a:t>
            </a:r>
            <a:r>
              <a:rPr lang="ru-RU" sz="1600" dirty="0" err="1" smtClean="0"/>
              <a:t>дступ</a:t>
            </a:r>
            <a:r>
              <a:rPr lang="ru-RU" sz="1600" dirty="0"/>
              <a:t> </a:t>
            </a:r>
            <a:r>
              <a:rPr lang="ru-RU" sz="1600" dirty="0" smtClean="0"/>
              <a:t>в Интернет</a:t>
            </a:r>
          </a:p>
          <a:p>
            <a:pPr marL="182563" lvl="1" indent="-182563">
              <a:spcBef>
                <a:spcPts val="600"/>
              </a:spcBef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ru-RU" sz="1600" dirty="0" smtClean="0"/>
              <a:t>Безопасный удаленный доступ </a:t>
            </a:r>
            <a:r>
              <a:rPr lang="en-US" sz="1600" dirty="0"/>
              <a:t>(</a:t>
            </a:r>
            <a:r>
              <a:rPr lang="en-US" sz="1600" dirty="0" smtClean="0"/>
              <a:t>SSL</a:t>
            </a:r>
            <a:r>
              <a:rPr lang="ru-RU" sz="1600" dirty="0" smtClean="0"/>
              <a:t> </a:t>
            </a:r>
            <a:r>
              <a:rPr lang="en-US" sz="1600" dirty="0" smtClean="0"/>
              <a:t>VPN)</a:t>
            </a:r>
            <a:endParaRPr lang="en-US" sz="1600" dirty="0"/>
          </a:p>
        </p:txBody>
      </p:sp>
      <p:sp>
        <p:nvSpPr>
          <p:cNvPr id="11" name="AutoShape 6"/>
          <p:cNvSpPr>
            <a:spLocks noChangeArrowheads="1"/>
          </p:cNvSpPr>
          <p:nvPr/>
        </p:nvSpPr>
        <p:spPr bwMode="auto">
          <a:xfrm>
            <a:off x="3429000" y="1502295"/>
            <a:ext cx="2571207" cy="783705"/>
          </a:xfrm>
          <a:prstGeom prst="roundRect">
            <a:avLst>
              <a:gd name="adj" fmla="val 5093"/>
            </a:avLst>
          </a:prstGeom>
          <a:solidFill>
            <a:srgbClr val="D9E5F1"/>
          </a:solidFill>
          <a:ln w="25400" algn="ctr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lvl="0"/>
            <a:r>
              <a:rPr lang="ru-RU" sz="1600" dirty="0"/>
              <a:t>Колоссальная успешность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распространения</a:t>
            </a:r>
            <a:endParaRPr lang="ru-RU" sz="1600" dirty="0"/>
          </a:p>
          <a:p>
            <a:pPr lvl="0"/>
            <a:r>
              <a:rPr lang="ru-RU" sz="1600" dirty="0"/>
              <a:t>мобильных устройств</a:t>
            </a:r>
          </a:p>
        </p:txBody>
      </p:sp>
      <p:sp>
        <p:nvSpPr>
          <p:cNvPr id="12" name="AutoShape 6"/>
          <p:cNvSpPr>
            <a:spLocks noChangeArrowheads="1"/>
          </p:cNvSpPr>
          <p:nvPr/>
        </p:nvSpPr>
        <p:spPr bwMode="auto">
          <a:xfrm>
            <a:off x="285666" y="1502295"/>
            <a:ext cx="2686134" cy="777152"/>
          </a:xfrm>
          <a:prstGeom prst="roundRect">
            <a:avLst>
              <a:gd name="adj" fmla="val 5093"/>
            </a:avLst>
          </a:prstGeom>
          <a:solidFill>
            <a:srgbClr val="D9E5F1"/>
          </a:solidFill>
          <a:ln w="25400" algn="ctr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lvl="0"/>
            <a:r>
              <a:rPr lang="ru-RU" sz="1600" dirty="0"/>
              <a:t>Стремление человека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к </a:t>
            </a:r>
            <a:r>
              <a:rPr lang="ru-RU" sz="1600" dirty="0"/>
              <a:t>мобильности и комфорту</a:t>
            </a:r>
          </a:p>
        </p:txBody>
      </p:sp>
      <p:sp>
        <p:nvSpPr>
          <p:cNvPr id="14" name="AutoShape 13"/>
          <p:cNvSpPr>
            <a:spLocks noChangeArrowheads="1"/>
          </p:cNvSpPr>
          <p:nvPr/>
        </p:nvSpPr>
        <p:spPr bwMode="auto">
          <a:xfrm rot="16200000">
            <a:off x="3049870" y="1650952"/>
            <a:ext cx="453459" cy="457200"/>
          </a:xfrm>
          <a:prstGeom prst="downArrow">
            <a:avLst>
              <a:gd name="adj1" fmla="val 50000"/>
              <a:gd name="adj2" fmla="val 75000"/>
            </a:avLst>
          </a:prstGeom>
          <a:solidFill>
            <a:schemeClr val="bg1">
              <a:lumMod val="65000"/>
            </a:schemeClr>
          </a:solidFill>
          <a:ln w="2540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58372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5"/>
          <p:cNvSpPr>
            <a:spLocks noChangeArrowheads="1"/>
          </p:cNvSpPr>
          <p:nvPr/>
        </p:nvSpPr>
        <p:spPr bwMode="auto">
          <a:xfrm>
            <a:off x="0" y="0"/>
            <a:ext cx="9144000" cy="857250"/>
          </a:xfrm>
          <a:prstGeom prst="roundRect">
            <a:avLst>
              <a:gd name="adj" fmla="val 0"/>
            </a:avLst>
          </a:prstGeom>
          <a:solidFill>
            <a:srgbClr val="F26522"/>
          </a:solidFill>
          <a:ln w="25400">
            <a:noFill/>
            <a:round/>
            <a:headEnd/>
            <a:tailEnd/>
          </a:ln>
        </p:spPr>
        <p:txBody>
          <a:bodyPr wrap="none" anchor="ctr"/>
          <a:lstStyle/>
          <a:p>
            <a:pPr marL="216000"/>
            <a:r>
              <a:rPr lang="en-US" sz="2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Wireless LAN: </a:t>
            </a:r>
            <a:r>
              <a:rPr lang="ru-RU" sz="2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Пример реализации</a:t>
            </a:r>
            <a:endParaRPr lang="ru-RU" sz="2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AutoShape 2" descr="data:image/jpeg;base64,/9j/4AAQSkZJRgABAQAAAQABAAD/2wCEAAkGBxAQEhUQEhIUFRUSFBIUFxcVGBUYEhQSFRcWFhYSFxgYHCggHBwlGxYXITEhJSkrLi4uFx8zODMsNygtLisBCgoKDg0OGxAQGjImICQsMi8sLCw0LCwsLCwsLCwsLCwsLCwsLCwsLCwsLCwsLCwsLCwsLCwsLCwsLCwsLCwsLP/AABEIAI0BZgMBEQACEQEDEQH/xAAbAAEAAgMBAQAAAAAAAAAAAAAABAYCAwUBB//EAEIQAAIBAgMFBAcFBQYHAAAAAAABAgMRBBIhBQYxUZETQWFxIjJScoGx0RQzQqHBBxVigsJDU3OSsvAjJESDotLh/8QAGgEBAAIDAQAAAAAAAAAAAAAAAAQFAQIDBv/EADMRAQACAQIFAgQFAwQDAAAAAAABAgMEEQUSEzFRIUEUMnGBIkKRscEzUvA0YXKhIyRD/9oADAMBAAIRAxEAPwD7eAAAAAAAAAAAAAAAAAAAAAAAAAAAAAAAAAAAAAAAAAAAAAAAAAAAAAAAAAAAAAAAAAAAAAAAAAAAAAAAAAAAAAAAAAAAAAAAAAAAAAAAAAAAAAAAAAAAAAAAAAAAAAAAAAAAAAAAAAAAAAAAAAAAAAAAAAAAAAAAAAAAAAPJSS4mJmI7m27HtY+0uqNepXzDPLPg7WPtLqh1K+YOWfD1TT4NPyNotE9pJiYZGWADB1Y811Rrz1j3Z5Z8Hax9pdUY6lfMHLPg7WPtLqh1K+YOWfB2sfaXVDqV8wcs+GSknwMxaJ7SbS9ubMMXUS4tdTWbVjvLO0y87WPtLqjHUr5g5Z8PYzT4NM2i0T2kmJjuyMsMZTS4tLzNZtEd5ZiJns87WPtLqjHUr5g5Z8CqR5rqZi9Z7SbSdrH2l1RjqV8wcs+DtY+0uqHUr5g5Z8Hax9pdUOpXzByz4O1jzXVDnr5OWfDK5tvuw9MgAAxdSK0uuqNZvWO8s8svO1j7S6ox1K+YOWfB2sfaXVDqV8wcs+Gdzdh4pIxFolnaXplgAAAAAAAAAAAAABWd8MZ6tFd/pS8vwr9fgUHGtRtEYo+srTh2LeZvKsWPObytiw3kdPd3GdlWV/Vn6D+PB9fmWXC9R0s8b9p9ETW4ufH6d4Xo9goAD59thf8AHq+/L5niNdM/EX+r0em/pV+iHYiby7ljO8hYbyPYtrVO3kZi9o7SxNYnvDr7L27VpNKcnOHffVrxT/Qs9HxTJitEXnev7IWo0VLxvWNpN6mnXTXB04P85GeMW3zxMeIOHx/4/u49ip3lOWfcv+1/k/qPR8D7X+yp4l3qsxfqtV99FrS8qn9B53j0+uP7/wALXhn5vt/KtWPP7ytXZ3bWtb/BkW/CZnfJ/wAUDX9qfVxkio3lPLGd5AeoWG8mzfh8XUp6wnKPk3bpwOuPU5cc71tLnfDS/eFt2Bth104Ttnir6cJR5/75nqOHcQ+Iia2+aP8AtTavS9Kd69pdktEJrxNZQi5vhFNvyRpkyRjpNp7Q2pWbWisPnWJrOpOU5cZNt/HuPC5stsl5vPvL0uOkUrFY9muxy3luWM7ybLls/Gyq4VuLeeMXF29a6WjXi1+Z63Sai2bSbx3j0UWfFGPPtPaUDB/eRyNXcpZctnJx7Rp57K6tBX1ve67yLhmepHLP+b+7rf5J5v8APT2+61IvlaAAAAAAAAAAAABjUmoptuySbfkjW1orEzLMRvO0PnmOxLq1JVH+J6eC7l0PD6rNObLN593pMOOMdIq0xi20lxbSXmzjSs2tFY93S0xEby9q03CTi+MW0/NaGclJpaaz3hilotEWhiaROzZfdiYztqUZd69GXvLj9fie20OfrYYt7+7zmpxdPJNU8mOD59tj7+r78vmeI13+ov8AV6PTf0q/REIjus27WzaNWk5TgpPPJXd+Fo/U9FwrSYc2DmvXed5VOtz5KZdqz7J2M3eoSi8kckraNN2v4pkzPwrT2rPLG0o+PW5a29Z3hSjyUxtOy+id3pgTNpu/ZX/uKf6kzWTM8kz/AGwj6eNub6yhkNIWfcz+1/k/qPR8C7X+yp4n3qspfqtV99ONLyqf0HnOPd8f3/ha8M/N9v5VsoFq7G7fGt/gyLbhPfJ/xQNf2p9XGRUp4YF72ZgaLo026cG3CLbcY3ei8D2um0+KcNZmsdvDz2bLkjJba093G3q2fSpqE4RUbvK0tE9G72+BU8X0mLHWL0jZO0Ge95mtp3V4oVm6m7Lf2iNuU7+VvrYs+Eb/ABMbeJQ9ft0ZXg9eoVd3uxloxop6z9J+6uH5/Io+M6jlpGKPf9ljw/Fvabz7KqeZXLNUZZO0t6Kko38Wr2OvSt0+p7b7NOeObk92BybuxuvjOzq5H6tTT+Zer+q+JbcI1HTzck9rfug6/FzY+aO8LlGK4pcT1cViFJvLIywAAAAAAAAAAAABwt68ZkpqmnrU/wBK4/oupUcY1HTxckd7fsn6DFz5Oae0KgeUXbr7sYTtK2Z8KazfzcI/q/gW3CMHUzc09q/ug6/Ly4+Xy2b14TJVVRcKi/8AKOj/ACsb8Z0/JljJH5v3a8Py81OXw4hTLB3N1MZkqOm3pUWnvL6q/wCRdcG1HJknHPaf3V/EMXNTnj2XA9QpXz7bH39X35fM8Rrv9Rf6vR6b+lX6IhEd3f2DtmlQpuE8187lorqzSXPwL3hvEMOnw8l++6s1elyZcnNXwl4zeiGVqnGTk1o2kkvHiSc/GcXJMY4ndyx8Ovzfj7Koean1lcJezsBOvJRinbvl3RRK0ukvnvtEenvLhmz1xV3mU3eShaqoxTtGnBKyvwuiXxXDMZorWPSIhw0OSJxzNp93NWGqexP/ACy+hXRgyz+Wf0S5y0j3hZd0KMo9pmjKN8nFNX48z0PBcd6RfmjZVcRvW015Z3WIvFarm9uHnN0skZSsql7Ju18lvkUPGsOTJNOSu/f+Fnw7JWnNzTt2/lXvsFb+6n/lf0KP4TP/AGSsuvi/uh1N38POLrZoSV6Mkrpq75K5ZcLw5KTk5qzH4ULW5KWiu0+7jOhNcYyXwZUzhyR+Wf0WEZK+WDi+RryW8SzzR5dvDbzThCMFCDyxUbtvuVi3x8YyY6RSKR6IFuH0tabc3dA2jtKpiGnO1lwS4LxIWr1uTUz+LtHsk4NNTDH4UajRlN5YRcnyRGx4rZJ2rG8ut71pG9pW7d7Y7o3nP15K1l+GPevM9Tw3h86f8d/mn/pS6zVdX8NeztSlbUtZnaN5QYjd8+2ni+2qyqdzdl7q0X+/E8Rrc/XzTf8AT6PSafF08cVRCLEbuy509k/8p2NvScc3/c4r6Hra6GPg+l77b/dRTqf/AGOf/NlNPJzG07SvYncjJp3WjWq8HzFbTWYmGJiJjaX0LZmLValGpzWvhJaNdT3OlzxmxVv5ebzY+neapRIcgAAAAAAAAAAAGBQdt4ztq0pdy9GPku/4u7PF8R1HWzzMdo9Ieh0mLp44j3QSCkrDsHamHoU7Scs0m3K0W1ySv5fMv+H63T6fFy2n1nv6KvV6fNlvvEejLbu1sPXpZYuWZNON4vj3rpc21+u0+oxcsT6+3oxpdNmxZN5j0VyKb0WvlqefrWbekRutJtEd03C7OxLalClO6aabVtVr32JuDSanmi1KT6fZHyZ8O01tZfKMm0m1Z2V1yfej2VJmaxM93n5iIn0VrG7DjKrOcq8Y5pN2tdq/dxKHUcMrfLa9sm289lpi1lq0isU7MY7Hwi9arOXkrfoaxw7SV73mWZ1WontWEijszCWvGlUn1+qJFNFpNt4pMuVtRn7TaIbJ0cPD/pbe8vrc3nHp8f8A8v1axbLf85HGUlww8F0/9R18UdscHRvPe8tkNrNaZEl4HSut29IrtDWdNv7t+O2hKnK0Ummk9b99/E659TaltohpiwReN5Rv3tU5R6P6kf43J4h1+Fom7LxkqmbNbS3DxuS9Lntk35nDPiim2yeS0dz9p4yVNxUba3vf4W7yHqc9scxskYMUX33Q/wB71OUej+pG+OyeId/ha+UnB4+U810vRi5aXO+HU2vvvHaHHLhim2zTHbMvYXV/Q5fHT/a6fCx5ZfvdPjT/ADv+hn42s96sfCz7Sn06VOcVJwjqk9UmTK48d6xPLCPNrVnbdHxWCw0VeVKFvCK06HHLp9PEb2pH6N6ZcsztFpQ/sWBfBJPwc4kb4bRT6xG36w7dXUx3/h0sGoRWWNTMu68szXhfiTsPJWNq23+6Nfmmd5h7tGhKpTlTjLK5K17X0fHS67hqMdsuOaVnbf3MV4peLTG+ys1N1qy9WcH53T+TPPX4Hmj5bRP/AEta8SpPeJYYTYlaFSMqkG4Rd3ltK9tUrXvxMYOGZseWLZK+kePVnLrMd8cxWfV3q226UPWjUj5wki6vxDHT5omPtKtrpb27bfrCn7RnTlVlKm/Rk7rS1r6tdbnldXbHbLa2PtK808XjHEX7wjkZ2WHdHGWlKi+EvSj5riunyL/guo2mcU/WFZxHFvEXhaz0aoAAAAAAAAAAABzN4Mb2VGVn6UvRXm+L6XIHEtR0cEzHefSErSYupkiPaFKoYec9IQlLyTZ5HHgyZPlrMr22SlPmnZPp7Cq/jcKa/ikr9FcnU4Vmn55iv1Rra2n5YmUmGycPH16sp+EFZdWSacO09fntM/RynVZrfLWI+qRCGGh6tBPxm2/yJFcemp8uP9fVymc1u9/0b1j5LSKjFfwxR1+JtHpWIhp0Kz3ndrni6j4zl1t8jSc+Se8t4xUj2T9i4jjBvxV/zJmiyzO9ZRtTTba0IGN+8n7zIef+pb6pOL5IaTi6O3sX7t+8/ki20X9P7q/U/Ol4mnmjJc0yTkrzVmHGk7WiVYRQrYMCbj43jTnzgl8US9RG9a2/2R8M7WtX/dDIiQkYDE9nK74PR/UkafL07bz2cc2Pnq7H7xpWvmX536Fn8Ti233Qujfw42OxPaTzd3BeRV6jL1Lbp2HHyV2aDg6ujsun6FSXOLS6O5P0tfwWsiai34ohzUQUsMCyYOa7OOq9VfIvMVo5I9VXkieaUbamKjkcU027Ky7teJx1WavJNd/WXTBjtzRLilSsHtPivNfM3p80Nb/LKVtDFOVR5W0o6Kz5cWd9Rmmb+k9nHDjiKesMIY6qvxv46/M0jU5I9284KT7N9Pa81xUX+R2rrbx3hznTV9pb4bYi/Wi15WZ2jW1n5ocp00x2km8JV9aML/wASs+otGly/NEfeCOvTtMtNXdzDzV4OUfdldfncj34Tpr/L6fR0rrs1e/qhLdyrSmqlKpFuLTSkmvhpcjV4Rkw5Ivjt2dp19MlZrevdZ4l/CremQAAAAAAAAAAOHtTExlO2SMsmictbPvsuBV6rLW19uWJ28p2DHMV3323RZ4qb0zNLktF0RGnNefTd2jHWE/YtC95vyX6kzRY997yjam+21YdXs1yXQn8lfCLzSdmuS6Dkr4OaXK23QsozS8H81+pA1uP0i0Jemv6zWXKK9MbKFXJJSXc/y70b47zS0WaXrzV2e4qSc5NcG2/gZyzveZgx+lYhqObd3Ni/dv3n8kWui/p/dX6n53QZMR1VqxtJrk2ujKC8bWmFtWd6wxNWztYCkqlHK/FeTve5aYKxkw8soGW00y7w5uJwc6fFXXNcPjyIOXT3x/RKx5q3aDg6gHgErC4KdTusub/TmScWmvef9nHJmrX6u1KkoU3FcFGXyLSaRXHtCBzTa28q2ijWoAAABESxulQoShHtJK1vVT4uT4P4cfgSK4ppXnt9nK14tPLCKR3ZlTg5NRXFuxtSk2tENbWisbrNCjFJJJaJIvIx1iNtlXNpmWXZrkuhnkr4Y5p8salGLTVlqrdTFsdZjbZmLTE7q1KLhJq9mm1oUk81LTCzja0bt9LaNWP4r+ev/wBOtdVkr7tLYKS6mzsd2l00k1rp3on6fUdX0nuiZsPJ2TiU4AAAAAAAAAABh2a5Loa8seGd5OyjyXRDkr4N5ZRVjMRsw9MgB5KNzExuMeyjyXQxyV8M7ydlHkug5K+DeTso8l0HJXwbydlHkug5K+DeWUYpcDMREdmHpkYdmuS6GvLHhneTso8l0HJXwbyyjFLgZiIjsw9MjTPCU3xhHornOcNJ7w3jJaO0tf7vpewvzNPhsXht1r+WynhYR4RivhqbxipXtDWb2nvLcdGg0Bh2UeS6GvJXwzvJ2UeS6Dkr4N5OyjyXQclfBvJ2UeS6Dkr4N5ZRilwMxEQbkop8RMRPdjdj2UeS6GOSvhneXqprkhFYj2N5ZGzAAAxdNcka8seGd5edlHkug5K+DeXqglwSMxWI7G8sjLAAAAAAAAAAAAAGmpjKUZKEqkFJ2tFyipO+ism76gaZ7Vw8ZZHWpKXCznG9+VrgTEwAGM5qKcpNJLi27JebAgrbuEby/aKN/fj9QJ6d9UB6BzN4dqrDUZzThnUbxjN+tqlorpvj3AQ91d4PtVPNVdKNRzlFQi7NpJO6i23z6Ad8DXXxEKavOUYq9ryaSvyuwPaVaM1mjJSi+9NNaeKA10MZSqXUKkJ245ZRlbzswFTG0oyySqQUtPRcoqWvDRu4G8ABExe1MPRdqlanB8pSin0AzwmPo1vu6kJ29mSdugEgABohjKUm4qpByje6Uotq3G6vpYDzC4+jVbVOpCbjxUZJ2vzsBIArO/G2q2EhTlScbzlJPMr6JJoDt4PFp0IVakoxzU4Sk20opySffw1YG3D4ulUuoVITtxyyjK3nZgbgMalRRTcmklxbdkvNsCAtvYO9vtFG/vx+oE+E1JJppp8GtU0BkAAAAAAAAAAAAAAAA+ab9UnPaEIJ5XKNCKfstzaT+AEverdLD4bCurTc80HBNyd1NSkou6tpxvoBYdxKspYKm5NuzqRV+OWM5JL4LQDvgfO/2k4ybrU8Pd5FBTsvxSlKS4d7WXTzAj1qeFdN047NxUZWsp2nnze0+5+VgO3+zqeIjGpRqwqRjDLKGeMo2vdSisy4aJ28WBcQK3vzsylUw868k3OjB5Hdq12r6d4HJ/Z7sehOmsTKL7SFWSi7uyWVd3DvYF6A5W9GzvtOGqU0vStmj78dV14fECjbC292WAxFK9pppU+dq3oyt5WlL4gYbqSlgsVRdT0YYmkte7LO+Rv+aK+DAkbtQ+3bRniWrxhKVXX/AC0o9LP+UD6SBA29ipUcPWqx9aFOTXg7aP4AUfcjYFHFqpWr3m1PLbM1rZNyk1q+PzAj704COzsTTqYZuN1nSu3ladmubi+T8QPp0JXSfNJ9QPQPlOF2e8TtCtQU3BTqV87XFwUm3H4tIC+7B3bo4KU5U5TedRTzuL9Vt6WS5gdkCkftR+7oe/P/AEoCq47a88T2NOtJwoQUIpRV1ljaMqn8T0fl8w+p7GwFChSjGglkaTzLVzv+Ny77gTgKt+0DAV69GCoxlJRnecY8WrOzt32fd4gVB1cNCiqVfA1ac0knVTkp5vatNJfDgBcNwp0OynGjUqSSkm41ElKm2u62lna+gFoAAAAAAAAAAAAAAAAVXbu7FXEYuniYzgow7K6ebM8ksztZWA628uzZ4rDzoQcU5ODTle3oyjLu8gPN2dmTwuHjRm4ycXN3je3pSb714gdUCv71btRxqjJSyVIXSlxTT1yvv494HNnsvbModi8RSy2s5Xedr3lC/wAeIHd3e2O8LBxlVlVnJ3lKTdtOCim3ZAdUCHtjA/aKFSjfL2kWr8bPin1ArW7u720MLOMe3p9ip5pwjduV1bS8NO7vAuIACg4/cKpOtOcKlONOc3KzzZlFu7XC3e7Adnezdl4uNJUnGDpXis17dm0tNE+DS/MCRujsF4KnKMnGU5yu3G9sqVox1Xm/iB3QNeIoxqRlCSvGacWuaas0BSqW6eOws5SweIioy7p6O3cmsrTtz0A2Ybc+vWrKvja0Z2t6MbvMlwi3ZJLwSAuoACq7I3Zq0cbPFSnBxm6rSWbN6buuKsBagAFe3x2DUxsacacoRySk3mvrdJaWTA92tu1HEYWnQeWNSlCKhNLRSSSa55Xb9QPd1Nl4rCwdKrOnOC1hlcs0X3x1Xq/IDvgcXefYksXCKhUdOcG3FpvK07XjK3kte4DiPZG1+yeHdai4OLhd3csjVrXcL8O/iB1t0t3fsUZZpqU6mW9laKUb2Svx4vUDvgAAAAAAAAAAAAAAAAAAAAAAAAAAAAAAAAAAAAAAAAAAAAAAAAAAAAAAAAAAAAAAAAAAAAAAAAAAAAAAAAAAAAAAAAAAAAAAAAAAAAAAAAAAAAAAAAAAAAAAAAAAAAAAAAAAAAAAAAAAAAAAAAAAAAAAAAAAAAAAAAAAAAAAAAAAAAAAAAAAAAAAAAAAAAAAAAAAAAAAAAAAAAAAAAAAAAAAAAA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data:image/jpeg;base64,/9j/4AAQSkZJRgABAQAAAQABAAD/2wCEAAkGBxAQEhUQEhIUFRUSFBIUFxcVGBUYEhQSFRcWFhYSFxgYHCggHBwlGxYXITEhJSkrLi4uFx8zODMsNygtLisBCgoKDg0OGxAQGjImICQsMi8sLCw0LCwsLCwsLCwsLCwsLCwsLCwsLCwsLCwsLCwsLCwsLCwsLCwsLCwsLCwsLP/AABEIAI0BZgMBEQACEQEDEQH/xAAbAAEAAgMBAQAAAAAAAAAAAAAABAYCAwUBB//EAEIQAAIBAgMFBAcFBQYHAAAAAAABAgMRBBIhBQYxUZETQWFxIjJScoGx0RQzQqHBBxVigsJDU3OSsvAjJESDotLh/8QAGgEBAAIDAQAAAAAAAAAAAAAAAAQFAQIDBv/EADMRAQACAQIFAgQFAwQDAAAAAAABAgMEEQUSEzFRIUEUMnGBIkKRscEzUvA0YXKhIyRD/9oADAMBAAIRAxEAPwD7eAAAAAAAAAAAAAAAAAAAAAAAAAAAAAAAAAAAAAAAAAAAAAAAAAAAAAAAAAAAAAAAAAAAAAAAAAAAAAAAAAAAAAAAAAAAAAAAAAAAAAAAAAAAAAAAAAAAAAAAAAAAAAAAAAAAAAAAAAAAAAAAAAAAAAAAAAAAAAAAAAAAAAPJSS4mJmI7m27HtY+0uqNepXzDPLPg7WPtLqh1K+YOWfD1TT4NPyNotE9pJiYZGWADB1Y811Rrz1j3Z5Z8Hax9pdUY6lfMHLPg7WPtLqh1K+YOWfB2sfaXVDqV8wcs+GSknwMxaJ7SbS9ubMMXUS4tdTWbVjvLO0y87WPtLqjHUr5g5Z8PYzT4NM2i0T2kmJjuyMsMZTS4tLzNZtEd5ZiJns87WPtLqjHUr5g5Z8CqR5rqZi9Z7SbSdrH2l1RjqV8wcs+DtY+0uqHUr5g5Z8Hax9pdUOpXzByz4O1jzXVDnr5OWfDK5tvuw9MgAAxdSK0uuqNZvWO8s8svO1j7S6ox1K+YOWfB2sfaXVDqV8wcs+Gdzdh4pIxFolnaXplgAAAAAAAAAAAAABWd8MZ6tFd/pS8vwr9fgUHGtRtEYo+srTh2LeZvKsWPObytiw3kdPd3GdlWV/Vn6D+PB9fmWXC9R0s8b9p9ETW4ufH6d4Xo9goAD59thf8AHq+/L5niNdM/EX+r0em/pV+iHYiby7ljO8hYbyPYtrVO3kZi9o7SxNYnvDr7L27VpNKcnOHffVrxT/Qs9HxTJitEXnev7IWo0VLxvWNpN6mnXTXB04P85GeMW3zxMeIOHx/4/u49ip3lOWfcv+1/k/qPR8D7X+yp4l3qsxfqtV99FrS8qn9B53j0+uP7/wALXhn5vt/KtWPP7ytXZ3bWtb/BkW/CZnfJ/wAUDX9qfVxkio3lPLGd5AeoWG8mzfh8XUp6wnKPk3bpwOuPU5cc71tLnfDS/eFt2Bth104Ttnir6cJR5/75nqOHcQ+Iia2+aP8AtTavS9Kd69pdktEJrxNZQi5vhFNvyRpkyRjpNp7Q2pWbWisPnWJrOpOU5cZNt/HuPC5stsl5vPvL0uOkUrFY9muxy3luWM7ybLls/Gyq4VuLeeMXF29a6WjXi1+Z63Sai2bSbx3j0UWfFGPPtPaUDB/eRyNXcpZctnJx7Rp57K6tBX1ve67yLhmepHLP+b+7rf5J5v8APT2+61IvlaAAAAAAAAAAAABjUmoptuySbfkjW1orEzLMRvO0PnmOxLq1JVH+J6eC7l0PD6rNObLN593pMOOMdIq0xi20lxbSXmzjSs2tFY93S0xEby9q03CTi+MW0/NaGclJpaaz3hilotEWhiaROzZfdiYztqUZd69GXvLj9fie20OfrYYt7+7zmpxdPJNU8mOD59tj7+r78vmeI13+ov8AV6PTf0q/REIjus27WzaNWk5TgpPPJXd+Fo/U9FwrSYc2DmvXed5VOtz5KZdqz7J2M3eoSi8kckraNN2v4pkzPwrT2rPLG0o+PW5a29Z3hSjyUxtOy+id3pgTNpu/ZX/uKf6kzWTM8kz/AGwj6eNub6yhkNIWfcz+1/k/qPR8C7X+yp4n3qspfqtV99ONLyqf0HnOPd8f3/ha8M/N9v5VsoFq7G7fGt/gyLbhPfJ/xQNf2p9XGRUp4YF72ZgaLo026cG3CLbcY3ei8D2um0+KcNZmsdvDz2bLkjJba093G3q2fSpqE4RUbvK0tE9G72+BU8X0mLHWL0jZO0Ge95mtp3V4oVm6m7Lf2iNuU7+VvrYs+Eb/ABMbeJQ9ft0ZXg9eoVd3uxloxop6z9J+6uH5/Io+M6jlpGKPf9ljw/Fvabz7KqeZXLNUZZO0t6Kko38Wr2OvSt0+p7b7NOeObk92BybuxuvjOzq5H6tTT+Zer+q+JbcI1HTzck9rfug6/FzY+aO8LlGK4pcT1cViFJvLIywAAAAAAAAAAAABwt68ZkpqmnrU/wBK4/oupUcY1HTxckd7fsn6DFz5Oae0KgeUXbr7sYTtK2Z8KazfzcI/q/gW3CMHUzc09q/ug6/Ly4+Xy2b14TJVVRcKi/8AKOj/ACsb8Z0/JljJH5v3a8Py81OXw4hTLB3N1MZkqOm3pUWnvL6q/wCRdcG1HJknHPaf3V/EMXNTnj2XA9QpXz7bH39X35fM8Rrv9Rf6vR6b+lX6IhEd3f2DtmlQpuE8187lorqzSXPwL3hvEMOnw8l++6s1elyZcnNXwl4zeiGVqnGTk1o2kkvHiSc/GcXJMY4ndyx8Ovzfj7Koean1lcJezsBOvJRinbvl3RRK0ukvnvtEenvLhmz1xV3mU3eShaqoxTtGnBKyvwuiXxXDMZorWPSIhw0OSJxzNp93NWGqexP/ACy+hXRgyz+Wf0S5y0j3hZd0KMo9pmjKN8nFNX48z0PBcd6RfmjZVcRvW015Z3WIvFarm9uHnN0skZSsql7Ju18lvkUPGsOTJNOSu/f+Fnw7JWnNzTt2/lXvsFb+6n/lf0KP4TP/AGSsuvi/uh1N38POLrZoSV6Mkrpq75K5ZcLw5KTk5qzH4ULW5KWiu0+7jOhNcYyXwZUzhyR+Wf0WEZK+WDi+RryW8SzzR5dvDbzThCMFCDyxUbtvuVi3x8YyY6RSKR6IFuH0tabc3dA2jtKpiGnO1lwS4LxIWr1uTUz+LtHsk4NNTDH4UajRlN5YRcnyRGx4rZJ2rG8ut71pG9pW7d7Y7o3nP15K1l+GPevM9Tw3h86f8d/mn/pS6zVdX8NeztSlbUtZnaN5QYjd8+2ni+2qyqdzdl7q0X+/E8Rrc/XzTf8AT6PSafF08cVRCLEbuy509k/8p2NvScc3/c4r6Hra6GPg+l77b/dRTqf/AGOf/NlNPJzG07SvYncjJp3WjWq8HzFbTWYmGJiJjaX0LZmLValGpzWvhJaNdT3OlzxmxVv5ebzY+neapRIcgAAAAAAAAAAAGBQdt4ztq0pdy9GPku/4u7PF8R1HWzzMdo9Ieh0mLp44j3QSCkrDsHamHoU7Scs0m3K0W1ySv5fMv+H63T6fFy2n1nv6KvV6fNlvvEejLbu1sPXpZYuWZNON4vj3rpc21+u0+oxcsT6+3oxpdNmxZN5j0VyKb0WvlqefrWbekRutJtEd03C7OxLalClO6aabVtVr32JuDSanmi1KT6fZHyZ8O01tZfKMm0m1Z2V1yfej2VJmaxM93n5iIn0VrG7DjKrOcq8Y5pN2tdq/dxKHUcMrfLa9sm289lpi1lq0isU7MY7Hwi9arOXkrfoaxw7SV73mWZ1WontWEijszCWvGlUn1+qJFNFpNt4pMuVtRn7TaIbJ0cPD/pbe8vrc3nHp8f8A8v1axbLf85HGUlww8F0/9R18UdscHRvPe8tkNrNaZEl4HSut29IrtDWdNv7t+O2hKnK0Ummk9b99/E659TaltohpiwReN5Rv3tU5R6P6kf43J4h1+Fom7LxkqmbNbS3DxuS9Lntk35nDPiim2yeS0dz9p4yVNxUba3vf4W7yHqc9scxskYMUX33Q/wB71OUej+pG+OyeId/ha+UnB4+U810vRi5aXO+HU2vvvHaHHLhim2zTHbMvYXV/Q5fHT/a6fCx5ZfvdPjT/ADv+hn42s96sfCz7Sn06VOcVJwjqk9UmTK48d6xPLCPNrVnbdHxWCw0VeVKFvCK06HHLp9PEb2pH6N6ZcsztFpQ/sWBfBJPwc4kb4bRT6xG36w7dXUx3/h0sGoRWWNTMu68szXhfiTsPJWNq23+6Nfmmd5h7tGhKpTlTjLK5K17X0fHS67hqMdsuOaVnbf3MV4peLTG+ys1N1qy9WcH53T+TPPX4Hmj5bRP/AEta8SpPeJYYTYlaFSMqkG4Rd3ltK9tUrXvxMYOGZseWLZK+kePVnLrMd8cxWfV3q226UPWjUj5wki6vxDHT5omPtKtrpb27bfrCn7RnTlVlKm/Rk7rS1r6tdbnldXbHbLa2PtK808XjHEX7wjkZ2WHdHGWlKi+EvSj5riunyL/guo2mcU/WFZxHFvEXhaz0aoAAAAAAAAAAABzN4Mb2VGVn6UvRXm+L6XIHEtR0cEzHefSErSYupkiPaFKoYec9IQlLyTZ5HHgyZPlrMr22SlPmnZPp7Cq/jcKa/ikr9FcnU4Vmn55iv1Rra2n5YmUmGycPH16sp+EFZdWSacO09fntM/RynVZrfLWI+qRCGGh6tBPxm2/yJFcemp8uP9fVymc1u9/0b1j5LSKjFfwxR1+JtHpWIhp0Kz3ndrni6j4zl1t8jSc+Se8t4xUj2T9i4jjBvxV/zJmiyzO9ZRtTTba0IGN+8n7zIef+pb6pOL5IaTi6O3sX7t+8/ki20X9P7q/U/Ol4mnmjJc0yTkrzVmHGk7WiVYRQrYMCbj43jTnzgl8US9RG9a2/2R8M7WtX/dDIiQkYDE9nK74PR/UkafL07bz2cc2Pnq7H7xpWvmX536Fn8Ti233Qujfw42OxPaTzd3BeRV6jL1Lbp2HHyV2aDg6ujsun6FSXOLS6O5P0tfwWsiai34ohzUQUsMCyYOa7OOq9VfIvMVo5I9VXkieaUbamKjkcU027Ky7teJx1WavJNd/WXTBjtzRLilSsHtPivNfM3p80Nb/LKVtDFOVR5W0o6Kz5cWd9Rmmb+k9nHDjiKesMIY6qvxv46/M0jU5I9284KT7N9Pa81xUX+R2rrbx3hznTV9pb4bYi/Wi15WZ2jW1n5ocp00x2km8JV9aML/wASs+otGly/NEfeCOvTtMtNXdzDzV4OUfdldfncj34Tpr/L6fR0rrs1e/qhLdyrSmqlKpFuLTSkmvhpcjV4Rkw5Ivjt2dp19MlZrevdZ4l/CremQAAAAAAAAAAOHtTExlO2SMsmictbPvsuBV6rLW19uWJ28p2DHMV3323RZ4qb0zNLktF0RGnNefTd2jHWE/YtC95vyX6kzRY997yjam+21YdXs1yXQn8lfCLzSdmuS6Dkr4OaXK23QsozS8H81+pA1uP0i0Jemv6zWXKK9MbKFXJJSXc/y70b47zS0WaXrzV2e4qSc5NcG2/gZyzveZgx+lYhqObd3Ni/dv3n8kWui/p/dX6n53QZMR1VqxtJrk2ujKC8bWmFtWd6wxNWztYCkqlHK/FeTve5aYKxkw8soGW00y7w5uJwc6fFXXNcPjyIOXT3x/RKx5q3aDg6gHgErC4KdTusub/TmScWmvef9nHJmrX6u1KkoU3FcFGXyLSaRXHtCBzTa28q2ijWoAAABESxulQoShHtJK1vVT4uT4P4cfgSK4ppXnt9nK14tPLCKR3ZlTg5NRXFuxtSk2tENbWisbrNCjFJJJaJIvIx1iNtlXNpmWXZrkuhnkr4Y5p8salGLTVlqrdTFsdZjbZmLTE7q1KLhJq9mm1oUk81LTCzja0bt9LaNWP4r+ev/wBOtdVkr7tLYKS6mzsd2l00k1rp3on6fUdX0nuiZsPJ2TiU4AAAAAAAAAABh2a5Loa8seGd5OyjyXRDkr4N5ZRVjMRsw9MgB5KNzExuMeyjyXQxyV8M7ydlHkug5K+DeTso8l0HJXwbydlHkug5K+DeWUYpcDMREdmHpkYdmuS6GvLHhneTso8l0HJXwbyyjFLgZiIjsw9MjTPCU3xhHornOcNJ7w3jJaO0tf7vpewvzNPhsXht1r+WynhYR4RivhqbxipXtDWb2nvLcdGg0Bh2UeS6GvJXwzvJ2UeS6Dkr4N5OyjyXQclfBvJ2UeS6Dkr4N5ZRilwMxEQbkop8RMRPdjdj2UeS6GOSvhneXqprkhFYj2N5ZGzAAAxdNcka8seGd5edlHkug5K+DeXqglwSMxWI7G8sjLAAAAAAAAAAAAAGmpjKUZKEqkFJ2tFyipO+ism76gaZ7Vw8ZZHWpKXCznG9+VrgTEwAGM5qKcpNJLi27JebAgrbuEby/aKN/fj9QJ6d9UB6BzN4dqrDUZzThnUbxjN+tqlorpvj3AQ91d4PtVPNVdKNRzlFQi7NpJO6i23z6Ad8DXXxEKavOUYq9ryaSvyuwPaVaM1mjJSi+9NNaeKA10MZSqXUKkJ245ZRlbzswFTG0oyySqQUtPRcoqWvDRu4G8ABExe1MPRdqlanB8pSin0AzwmPo1vu6kJ29mSdugEgABohjKUm4qpByje6Uotq3G6vpYDzC4+jVbVOpCbjxUZJ2vzsBIArO/G2q2EhTlScbzlJPMr6JJoDt4PFp0IVakoxzU4Sk20opySffw1YG3D4ulUuoVITtxyyjK3nZgbgMalRRTcmklxbdkvNsCAtvYO9vtFG/vx+oE+E1JJppp8GtU0BkAAAAAAAAAAAAAAAA+ab9UnPaEIJ5XKNCKfstzaT+AEverdLD4bCurTc80HBNyd1NSkou6tpxvoBYdxKspYKm5NuzqRV+OWM5JL4LQDvgfO/2k4ybrU8Pd5FBTsvxSlKS4d7WXTzAj1qeFdN047NxUZWsp2nnze0+5+VgO3+zqeIjGpRqwqRjDLKGeMo2vdSisy4aJ28WBcQK3vzsylUw868k3OjB5Hdq12r6d4HJ/Z7sehOmsTKL7SFWSi7uyWVd3DvYF6A5W9GzvtOGqU0vStmj78dV14fECjbC292WAxFK9pppU+dq3oyt5WlL4gYbqSlgsVRdT0YYmkte7LO+Rv+aK+DAkbtQ+3bRniWrxhKVXX/AC0o9LP+UD6SBA29ipUcPWqx9aFOTXg7aP4AUfcjYFHFqpWr3m1PLbM1rZNyk1q+PzAj704COzsTTqYZuN1nSu3ladmubi+T8QPp0JXSfNJ9QPQPlOF2e8TtCtQU3BTqV87XFwUm3H4tIC+7B3bo4KU5U5TedRTzuL9Vt6WS5gdkCkftR+7oe/P/AEoCq47a88T2NOtJwoQUIpRV1ljaMqn8T0fl8w+p7GwFChSjGglkaTzLVzv+Ny77gTgKt+0DAV69GCoxlJRnecY8WrOzt32fd4gVB1cNCiqVfA1ac0knVTkp5vatNJfDgBcNwp0OynGjUqSSkm41ElKm2u62lna+gFoAAAAAAAAAAAAAAAAVXbu7FXEYuniYzgow7K6ebM8ksztZWA628uzZ4rDzoQcU5ODTle3oyjLu8gPN2dmTwuHjRm4ycXN3je3pSb714gdUCv71btRxqjJSyVIXSlxTT1yvv494HNnsvbModi8RSy2s5Xedr3lC/wAeIHd3e2O8LBxlVlVnJ3lKTdtOCim3ZAdUCHtjA/aKFSjfL2kWr8bPin1ArW7u720MLOMe3p9ip5pwjduV1bS8NO7vAuIACg4/cKpOtOcKlONOc3KzzZlFu7XC3e7Adnezdl4uNJUnGDpXis17dm0tNE+DS/MCRujsF4KnKMnGU5yu3G9sqVox1Xm/iB3QNeIoxqRlCSvGacWuaas0BSqW6eOws5SweIioy7p6O3cmsrTtz0A2Ybc+vWrKvja0Z2t6MbvMlwi3ZJLwSAuoACq7I3Zq0cbPFSnBxm6rSWbN6buuKsBagAFe3x2DUxsacacoRySk3mvrdJaWTA92tu1HEYWnQeWNSlCKhNLRSSSa55Xb9QPd1Nl4rCwdKrOnOC1hlcs0X3x1Xq/IDvgcXefYksXCKhUdOcG3FpvK07XjK3kte4DiPZG1+yeHdai4OLhd3csjVrXcL8O/iB1t0t3fsUZZpqU6mW9laKUb2Svx4vUDvgAAAAAAAAAAAAAAAAAAAAAAAAAAAAAAAAAAAAAAAAAAAAAAAAAAAAAAAAAAAAAAAAAAAAAAAAAAAAAAAAAAAAAAAAAAAAAAAAAAAAAAAAAAAAAAAAAAAAAAAAAAAAAAAAAAAAAAAAAAAAAAAAAAAAAAAAAAAAAAAAAAAAAAAAAAAAAAAAAAAAAAAAAAAAAAAAAAAAAAAAAAAAAAAAAAAAAAAAAf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3974" y="1022053"/>
            <a:ext cx="51276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Bef>
                <a:spcPts val="600"/>
              </a:spcBef>
            </a:pPr>
            <a:endParaRPr lang="ru-RU" sz="18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300" y="990600"/>
            <a:ext cx="8436783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8717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5"/>
          <p:cNvSpPr>
            <a:spLocks noChangeArrowheads="1"/>
          </p:cNvSpPr>
          <p:nvPr/>
        </p:nvSpPr>
        <p:spPr bwMode="auto">
          <a:xfrm>
            <a:off x="0" y="0"/>
            <a:ext cx="9144000" cy="857250"/>
          </a:xfrm>
          <a:prstGeom prst="roundRect">
            <a:avLst>
              <a:gd name="adj" fmla="val 0"/>
            </a:avLst>
          </a:prstGeom>
          <a:solidFill>
            <a:srgbClr val="F26522"/>
          </a:solidFill>
          <a:ln w="25400">
            <a:noFill/>
            <a:round/>
            <a:headEnd/>
            <a:tailEnd/>
          </a:ln>
        </p:spPr>
        <p:txBody>
          <a:bodyPr wrap="none" anchor="ctr"/>
          <a:lstStyle/>
          <a:p>
            <a:pPr marL="216000"/>
            <a:r>
              <a:rPr lang="ru-RU" sz="2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</a:t>
            </a:r>
            <a:r>
              <a:rPr lang="ru-RU" sz="2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снова безопасного предоставления услуг </a:t>
            </a:r>
            <a:endParaRPr lang="ru-RU" sz="2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 descr="C:\Users\User\Desktop\загруженное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029" y="5714999"/>
            <a:ext cx="1952809" cy="769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Diagram 2"/>
          <p:cNvGraphicFramePr/>
          <p:nvPr>
            <p:extLst>
              <p:ext uri="{D42A27DB-BD31-4B8C-83A1-F6EECF244321}">
                <p14:modId xmlns:p14="http://schemas.microsoft.com/office/powerpoint/2010/main" val="3356750602"/>
              </p:ext>
            </p:extLst>
          </p:nvPr>
        </p:nvGraphicFramePr>
        <p:xfrm>
          <a:off x="286766" y="1082675"/>
          <a:ext cx="6663662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385275" y="2667000"/>
            <a:ext cx="16476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Aruba </a:t>
            </a:r>
            <a:r>
              <a:rPr lang="en-US" dirty="0" err="1" smtClean="0">
                <a:solidFill>
                  <a:schemeClr val="bg1"/>
                </a:solidFill>
              </a:rPr>
              <a:t>ClearPass</a:t>
            </a:r>
            <a:endParaRPr lang="en-US" dirty="0" smtClean="0">
              <a:solidFill>
                <a:schemeClr val="bg1"/>
              </a:solidFill>
            </a:endParaRP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Policy 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Manager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57600" y="5048751"/>
            <a:ext cx="190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MDM-MAM</a:t>
            </a:r>
            <a:endParaRPr lang="en-US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389696" y="4051300"/>
            <a:ext cx="15840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dirty="0"/>
              <a:t>Provisioning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884416" y="2286000"/>
            <a:ext cx="7280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NAC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779703" y="1219200"/>
            <a:ext cx="160999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User Access</a:t>
            </a:r>
          </a:p>
        </p:txBody>
      </p:sp>
      <p:sp>
        <p:nvSpPr>
          <p:cNvPr id="13" name="Правая фигурная скобка 12"/>
          <p:cNvSpPr/>
          <p:nvPr/>
        </p:nvSpPr>
        <p:spPr>
          <a:xfrm>
            <a:off x="6872702" y="1752600"/>
            <a:ext cx="533400" cy="3606800"/>
          </a:xfrm>
          <a:prstGeom prst="rightBrace">
            <a:avLst>
              <a:gd name="adj1" fmla="val 63095"/>
              <a:gd name="adj2" fmla="val 50000"/>
            </a:avLst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7543800" y="3325167"/>
            <a:ext cx="10567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smtClean="0"/>
              <a:t>BYOD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319274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ata:image/jpeg;base64,/9j/4AAQSkZJRgABAQAAAQABAAD/2wCEAAkGBhASEBQUEBQSEhIRFRQXEBUVFBAVEBQSFhQVFBQQFBQXGyceGBojGRUSHy8gIycpLC0sFR4xNTAqNSYrLCkBCQoKDgwOGg8PGiwkHyQpLCwqLC0pLC4yLCwsLCwtLC4tKSwsLC8vLCwvLCwsLCksLCksLC0sLCwsLCwsLCwpLP/AABEIANoA5wMBIgACEQEDEQH/xAAbAAEAAgMBAQAAAAAAAAAAAAAAAwUCBAYBB//EAD8QAAIBAwEEBwQIBAYDAQAAAAECAAMREiEEBRMxBiIyQVFhcYGRocEHFCNCUnKx0TNiwuEVQ1OSorLS8PGC/8QAGwEAAQUBAQAAAAAAAAAAAAAAAAECAwQFBgf/xAA1EQACAQIEBAMHAwMFAAAAAAAAAQIDEQQSITEFQVFhMpHwEyJxobHR4QaBwTRCUhQVIyRi/9oADAMBAAIRAxEAPwD7jERABERABERABERABExZwNToJXbVvxF0Trn3L74ydSMNZMfCnKbtFFneYPWUcyB6mc5X3vVbvxHlp8Zpk356+uspzxqXhRchgpPxM6V970R96/oCflITv6n3Bj7B+8oIld4yo+hYWCpre5dVOkSD7rfCeDpNS71ce795QbRyHr8jILzewFONejnnvdmJjZOjVyw2sdZT6QUDzYj1U/KblHbabdl1PtF5w94vLjwceTKqxMuaO/icVs+9aqdlzbwJuPjLfZOk45VFt/Muo9olaeFnHbUnjXi99C+iRbPtSOLowYeXzksqtWJ9xERABERABERABERAAZT7P0jFTE06Nd6TvUQVQqYfZhyXsWywLIVDWsSV7iDLic7ufd23bOiUF+rGjTeoFqF6vFNEh2pA0sLBwxQE5kEKSAL2ABt7F0hzqpSqUa9B6tLi0xUFOzAFRUp3RmxdckuDbtaXsbYbJ0mD7StA0aqM67Qys3Bwx2eqtF26rk6s6W05HW0ra27dpRl2pqNDj0KNRadOlUqstWtWNMMWdqYKoCo7ibEnu182Xdu1Uts2SpUp0yi0a+z1DTqO7cSs1KuazA0lAW9Bhz51FgB1sTyCwgB7NDbt7rT0HWbw7h6maG8t9X6tM2He3j6SoymfXxdvdh5mjQwbfvT8jZ2rbnqHrHTuHID2SCaG83ayKjtTZ6iAFRTJKg5VB11I7Cv3Ss3bvisEoqwNd631gh2NNLClUIAYKgFrFRcAm/d3yhZz95sv6Q91I6K8Sio9JS4uKRGVOlUphnAZ+I2Bp2AIDK2h1I1Guukx304apemMKLY1WD3IHDFXMKVF1sQOd7nwiZGOzIt4lG3SXEXqU2VilJ0UNkWFVxTVTYdVgxF7X0OhPKWO79tNRSSpQqxUg5WNvvKSASvnYRHFrUFJN2JdpOg9fkZr3k21HQevyM1sp1nCP6b92cxxT+ofwRneLzDKMprGYZ3i8wyjKAE9HaGQ3UlSO8S/3d0lB6tawP4hy9o7pzOUZSKpRjUWpJCpKGx9DVri41B5T2cXuvfT0TbtJ3r4eazrtl2tKihkNwf/AGx85lVaMqT12L9Oqpk0REgJRERABERABKLfnSQUaopDq2ptWrVDTrVVp0VNrlaeutm1JAAUnXlL2VW8twrVcvxKlNnpNRqYYdemTcA5KSCLtYi3aPlYArqvSgrtDKTTNJbjBQxrn7Km6VQcrFWaoEAx5ka90t90bdxady1Nqg0qCmbqjHrBOZ5AjXv56XtPKm6wWpa2p0VOKAc2sFRi1+SjKwtzIPdIdxblOzqQX4hxpopwwtTpKVQEXN21NzpfwEALVmtznO713pmcU7Hf/N/aSb73nc8NToO2f6ZT5S/Qw6azTRiY3GvNkpvbdgzy8ZTEzA4hgXQeeHh+h0vCeKLFR9nU8a+ff49fM1K27s63EZ3sqYoqsygMWJd9OZIwGvLHzN64dHmWtSxJNGnxz/FqCovFCdUG12GQc6kdoeEu8pTdI6ijgEuVP1jZwBmVU3qre47/AG/3mbCb2NqUFa5Ps+6rVkJSktHZlK7LiWzxKICGBFltiwFifunS03aW70U1CAftzeoCWIJxCaAmw6oAsJT7clA1wQwFRalJ6lQtcpoFSglzpmLXUaWYk6kGau003pGoLAZITVKs12QVHOZNtGIKoCdQMu5RHavmNtbkXS7h2cKVxJBVE6zuzBKZypqrE3GLai3frN6lTCiwJPmxLH3mau79pLJqoQozIVU5KMTbQ2Glrd02cpHKTvZkkYq10R7Y2g9fkZq5SXbn6o9fkZSbZvoUqgRkazIzIwxxdlt9iBe+ZvcDvF/AzruESSwyb6s5Xii/7LXZFtlGUrhvakDi7oj9UMhdM1Z9FUi/MnQeMzbedIMVNRAyglhkuQVbZMRfQC49817oy7M3soyld/jOz/61LscTtp/C5cXn2fPlJF3jSJIDoSqhmAYXVSLhiO4GF11DU3coylcm+aBFxVpEAqpIdCMmtit78zcW8bie/wCLUb24tO4fhkZrfif6Z17XlzhmXULPoWGU29270ai911B7S9xH7ylpb1osQFqU2LZYgMpJxNmsBzsdD4TOht1N7mmyuBzxIPMXHLyiNRkrMVNxdz6dse2LVQMhuD7wfA+cnnAbk30aD66o1g4/qHnO8pVQygqQQRcEciJjV6LpS7GjSqqa7mcREgJhERABERABK7fO8eEmnabRfmZYM1hc904Xee8uLULA9Xkn5RLGHpe0lrsihj8T7Cnpu9vueF55nNfizzizXsctmNnOMpr8WOLGygpJxlsx8KsoSUouzWxMTMXVTzAPqAZHxZ7lON4jgZYWWaPhe3bsejcI4pDHQyT0mt117r+ehlw1vewv6C/lPGoocrqpzFn0HWHIBvEan3xlPMplZjcyIyo01UWUBQOQAAHidBM8pHlPMomYXLYh3i/VH5vkZz+9NkqVToVXAZUDk1xWHJ2GPZ7ra8z46XW9H6o/N/SZWcSdrwZZsIvizjeLyy4p/BFQ1N6u0V0PCBenswqEMxIxZ2YIMet7SLEibNTYdoNUOTTIVa6qLkaVMcTomlgovqb89OU3uLNHZd8Zg2pVRYIQDwrnMXAFnNrd97TUyJbszM7eyIxueoEZQV62z8LrVazWfxGQNl9PdJqew1VZyuH2qU1ZmZi2QD5ubLqesLD+Xu7oV6RU7ISGUOKhuxpKFNM4tTa79q+mlx5zFuk1MAFldQ1LirkaAuP9MXqdv4ecS0FzC8nyJH3VVtWClAKlalUQ5G6rTWkpHZOv2Qt6+Wsi7BUW+Ap243EALuLrjbU4HrE3PtilvpC4QgoxRHGRpi+dwFFmN20N+7zMi/x9cQxSqFZnUH7K2aErj2+bEEDx8oWhuF5dCCnuuspRWxsw2lCyM7FeO5qhypUaDHHn390tN17IadywUMVRSRUq1LhQbavyGpso5eMypVyVBIKki5VrZDyNiRf0My4kkVNLUY6jeht8SdT0O31rwXPO5pnz70+c4viTOltJVgymxUgg+Y1EbVpKpFxYtOpkldH2CJo7m3kK9FKg+8OsPBhoR75vTBaadmbCaauhEREFEREAKzfu1Y07Dm+ns75ylXZlPkfKWW/tryrEdyae3mZXcSXqKcY3Qs6MKscs1dGjWoOvmPEftNfjy24k16+yo3PQ+I5/3lyNb/IwsTwX+6g/2f3+/maXGjjSHaN31F7PWHx900TWPfLMbS2ZzVdVcPLLVi166lpxp6u0W+cqvrBj6wYlShGpFwnqmR0sdKjNVKbaa2ZeLVB1E9ylNs+2lTrqDz/cSzWoDy1nA8T4fPBT6xez/h9/qetcD4zT4nS6TXiX8rt9PK82UZSPKMpk5joMpqb5qdRfz/0tKrizd36/UX8/9LSn4s77gOuEXxZwPHHbGNdl9CTbcmpsqNizWGWlwCQGIuCL43+E0zuu7G9RyhCcxSuCmgFsLFbE6EGbHFjizZdNPcx1Va2Itl3UtPHF6nUFQC/C5VGybknceXzhN1KFCipVsKPCH8Ls/i7Ha+HlK3attqU1qsHLinSNywFuKDclbdwB1Go5d95nU2moGdAzsqsl2AyqBWRjawGvWC93JpF7vT16RNeXX16ZvvupSTd6litNWH2VmWmSRfqX1JN7W8rTxt0KUKGpUxOZ/wAvRnbLMdTtKT1fDzmlsu9CSvEJFlVTYC3EJCs7eWYKi3gZZ8WOjCMtbDJVJR0ubNNrAAksQALm2R8zYAX9ky4s1OLHFkuUizm3xY4s1OLJaNN37Cs3oCfjB2SuxU3J2R2f0fb2tVaieTjJPzDmPaP+s+gT5NubdVenVSoSEwYG3NiO8aacr9/fPq1NrgHxmFipU5VLwd+puUKVWFNe0i10uZxESqTCYVnspPgLzOV3SCvhs1Q/yke/T5xUruwHA763sadOtWAzKK74lsb2ubZWNvdKra+lDU6ddjSBOz0kq2WoTTYMGOGeGjgLe1uTL4zPedM1aNSmCF4iMtyLgZC17XF5XbVuZnp104irx6S0gFQ8NbZXqY31Y5eWir4S+0+RO0+R1K1tNeffbUX9Z7xpXjaDYX59/hePrEksOLDiyGvRR+0Bfx7/AHzV+sR9YgtNhlSlCpHLNJrua20bsYdg5Dw+9NJrjnp6y2+sTCqVbtC/6++WI12vEc5i/wBPU53lQeV9Ht918yqzmzsm246Hs/p5zyrsX4T7DNRgQddI+rCliabpz1TMBU8XwysqqTi09Hyf3v0OhDT28ptk20qbHsn4ectA955zxLAVMDUyvWL2frmeu8H4tS4lRzR0kvFHp+HyK/pC/wBmv5/6WlFxZcdJW+yX84/6tOb4k7T9OK+CT/8ATOO/Uk8uOa7I3OLHFmnxI4k6HKc97UzXY6YFsSQVK2ZnYYm11sxI7hJKdJVUhbjLmbksdLXyNzewA9kg4k2tj2GtV/hozedur568u+MlGEFd2RJCpUqPLG7fTVkJ2VOroQFCgAHQhTdQfQ6zY4suNk6HVDrVdVHgt2b38h8Zd7J0b2enrjmfFyT7bcvhM+pxDD0/C7/D7mzQ4PjK2sllXf7fexyWz0KlT+GjN6DT/dyHtlvs3RWqe2yoPAdZv2E6lQANLD0nszKvFaktIJL5m7Q4BRhrVbl8l9/mVmzdHaC81zP8+o/28pZIgAsAAPAaCexeZtStOo7zbZtUsPSoq1OKXwPZ1e5K+VFfLT3Tk50HRmr1WHgb+8QpP3ivjo3pX6MvIiJaMQTnunFbHZG8yo/5CdDOV+kZrbGfzp+sfT8aHR3R8q3vvWomVmwC0mdThkGdfuMbGw5aCxN9OU8O+age5vjp1MdCpphgQx1yNQ487eXfMqyhxZr27xcgHyYd48ocAspJPVvZdMbnTI99wL+/0mi4O5Yys2t3bzDrq2TDt9VlHW1GNwLr4Hvtzm19YlNsezLT7JJ0VRe2irfFRYeZ566zZ40clpqCRYfWI+sSv40caLYWxYfWI+sSv40caFgsWH1ieNWB56zRWqToLk+Wv6TZpbBXbs0qh9Eb9ojaju7DZRi1aW3cxamO4++T7HtePVbs93kf2k1Lo3tjf5RA/mZB8Cb/AAm7S6F7Se0aa+1j8LStiauGrU3SrSTT76ruu5lRwcMNWVfCzySX7p9muj9alT0lP2S/nH/VpzU+gbd0OPDVatW4yuMVseyRa59fCSbJuLZ6fZQEjvbrH4yvwzFUsDh/ZXze87W6FnGcOrcVr/6hWimkuuq3t2+Njhtk3TXq/wAOmxHjyX3nSXux9CmNjVcDyXU+8zq4vH1eLVp6Qsi5hv05hqetS8n5LyX3K/Yujuz0uSBj+JusfXwHsEshMbxeZk6s6jvNtm9Sw9OistOKS7IzvF5heLyMlsZ3i8wvF4BYzvF5heLwCxneXHRluuw8hKS8t+jR+1PpH0/EirjF/wAMvXM6mIiXDnROV+kdL7C5/CUP/ID5zqpo74ohqZDAMNLgi4OoPKKpZXm6Cp21PhCuTyufTWbFLYK7dilVb0p1CPfafWKdFF7KqPQAfpJMoyXFukPn+BHi+iPmNHottrf5LD8xUfC95vUugm1ntGmv/wCif0E7+8XkEuKVnskiN4qfKxxdL6PH+/XUeS0yfiWH6TepdAKA7VSq3j2QP0nTXi8glj8RL+76EbxFR8ynpdDtjX7hb8zsf0Im3S3Dsq8qNL2qpPvOs3bxeQSr1ZbyfmMdST3Z4lJRyVR6ACSXmF4vIRhleLzG8XgBXb3qaqPAE/H+00LyXeNW9VvKw+H73mtlLUNIo7PBU8lCC7X89SS8XkeUZR1y5YkvF5HlGULhYkvF5HlGULhYkvF5HlGULhYkvF5HlGULhYzvLrouPtG9JRZTouiSds+dvh/eS0tZFLHaUX+x0kREuHNiQ7Wl0I8jJp4wgBzeUZT3akxcjz/WRZTEnHLJxKUlZ2JMoykeUZRg0kyjKR5RlACTKMpHlGUAJMoykeUZQAkyjKR5SLaq2KMfAH3wHQi5SUVzKWrUuxPiTMMpDnGctnoSikrImyjKQ5xnAWxNlGUhzjOAWJsoykOcZwCxNlGUhzjOAWJsoykOcZwCxNlOz6MUMaIP4tZxNFSzBR942n0bYqOKKPASzQWrZjcVnZRh+5sRES0YQiIgBTb8oWsw9DKjOdVtVAOpHjORrKVYg90zsZTs85Xqx5kmcZyDiQakoXICfOM5ymw7xf60ruHFPbAypkyFLpdqIRQ1wWp8Qm4Bv6TV3ftpprTJQ5u21rQZajMSUNRlFSmVGmKWFi1jb1kuQdlO2znmc53cRolNnqCoWq1KJbWoxNS4Rqrlb2JDY626uVtLy74kZJWdhGrE+cZyDiRxI24hPnNPe1a1P1IHzkvElVvyt2B6n9B+8fDWRf4dTz4mC738tTTzjOa2cZyydzY2c4zmtnGcAsbOcZzWzjOAWNnOM5zqVFeptPGYrw3QJ1mXCngjKwse9y4v32tra00atYivVuSi/W6IFQMSUvTothjyCsxK8+dTl3x6iV3Vsr252+v2OwzjOcy71V2irhmVrPwza5Wk4pIwqWPZFi/tx8Zu7ga2zU9SerqSSSdTqSeZiNWVx0Z5pZbdS5zjOa2cyQkkAczoPWNJmkjo+iexF6uR5L+s7sSq6O7t4VEDvOp9ZbTRpxyxscfi63tqrly5fARER5WEREAEoekGwffX2y+mNSmCLHvjZRUk0xGrqxwPEmNZ1xOdsbHLK2OPfe+lpu763aaTXHZPwlRtFRcGyXNcTkuORYW1XHvv4TCqU3TllZTlHK7GKbTsrKSOCVonXRLUyQGGluqTdT7RFKvstMB04KBrrkoRb25rcDutr6Sg2ym9RWcU6nE4uyVKgwdLUqVYNwkyALlVDE25ljbwmdXYiadaoxZFqPWspQl2pVERCApIKuSgIvyvqI7Kuotjo6QorUbFaYqWBfFVD2YmxYgX1IPPwmxxJzWyV6yVwrWvUcGqMbgg0mbMP4Kyqg9OVzLzORz0GtWNniRxJrZxnGXENniSi3vXvUt+EAfOWmc5zaq93Y+LGTUtze4FTzVpT6L6mWcZyDOM5YOusT5xnIM4zgFifOM5BnGcAsY7RXo5DicPMY45Y5AseqATyub2gVqORT7PJr5LZbsRqb+JF/jK3eRZmCqrXD0yRgDSqi+uT20xtfUjkOd55UBaulkbFXqZKyAIt1P26uBqxvbmdHPhJLaFdyd9ufr18rFpT2mjZipS33yMbchbL2Ee+TUwFFlAUeAAA9wnPtSZPvErTNJScLC4soNtQcVJYnlcjljLTY67NTUtzPla+ps1u64sYklzHU5XdmtTfznTdDtzGo/Ebsjs/vKLcm6n2ioFF8QRkflPqu79iWkgVRawk9Cnd5mZfE8VkXsY7vfsvybKi09iJcOcEREAEREAEREANfbNjWopBnD703a1Ftez3GfQJrbbsK1FswkNaiqsbMZKKkj5znHEm9vfcj0iSNVlVlMGrTlSeWRVlFxepNnGchzjORXGk2cZyHOM4XAkq1rKT4Amc1nLfedW1JvOw95lDlLdDa52HAKVqMp9XbyX5J84zkGcZyc6GxPnGcgzjOAWJ84zkGcZwCxPnGcgzjKAWJ85ubr3bUruFQG3ee4f3mW5Nw1dpYY6J3t4+Qn1Lce4KezoABr8b+MsUqLlq9jIx3EI0E4U9ZfT8+me7g3IlCmABr3+N/GW0RL60OVlJyd2IiICCIiACIiACIiACIiAEdagrizC85TfPRXm1OdfFoydONRZZK4jSe58pr0GQ2YESK8+mbduanUGoF5y+8eiDC5SZFbh8lrTd+xXlSfI5u8Xk1fd1VOamax85nThODtJWImmtzR31W6qjxJPsA/uJUZTb3zU+0A8F/U//JoXl6lpBHoPCaWTCQ76+bJMoykd4vJLmnYkyjKR3jKFwsSZRlNjZN0V6h6lNte86D4zp91/R3Uaxqk28BoPfzkkaU5bIp18bQo+KWvRanKUKLO1kBY+AnY9HugbPZq/+3u9vjOz3T0Wo0QLKPd+suVQDlLlPDqOstTnsVxapV92n7q+f4NbYN2pSUBQNJtxEsmMIiIAIiIAIiIAIiIAIiIAIiIAIiIAIIiIAQVdiRuYErdp6MUW7vhLmIjV9wOL276O6Tm9tfEFh85V1voyH3WcehHzE+kTyMdKD5FqGMr01aM3Y+Yn6Mm/HU/4f+Mzp/Rl4s59q/IT6WZ6I32FPoS/7jiv82cFs30aUh2tfUtLnYehOz0+SqPQC/vnSRHqEVsivPEVqnjm3+5qUN10k5KJtAT2I8gEREAEREAEREAEREAEREA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" name="AutoShape 5"/>
          <p:cNvSpPr>
            <a:spLocks noChangeArrowheads="1"/>
          </p:cNvSpPr>
          <p:nvPr/>
        </p:nvSpPr>
        <p:spPr bwMode="auto">
          <a:xfrm>
            <a:off x="0" y="0"/>
            <a:ext cx="9144000" cy="857250"/>
          </a:xfrm>
          <a:prstGeom prst="roundRect">
            <a:avLst>
              <a:gd name="adj" fmla="val 0"/>
            </a:avLst>
          </a:prstGeom>
          <a:solidFill>
            <a:srgbClr val="F26522"/>
          </a:solidFill>
          <a:ln w="25400">
            <a:noFill/>
            <a:round/>
            <a:headEnd/>
            <a:tailEnd/>
          </a:ln>
        </p:spPr>
        <p:txBody>
          <a:bodyPr wrap="none" anchor="ctr"/>
          <a:lstStyle/>
          <a:p>
            <a:pPr marL="216000"/>
            <a:r>
              <a:rPr lang="en-US" sz="2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BYOD: </a:t>
            </a:r>
            <a:r>
              <a:rPr lang="ru-RU" sz="2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Взгляд со стороны пользователя </a:t>
            </a:r>
            <a:endParaRPr lang="ru-RU" sz="2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176207" y="1422400"/>
            <a:ext cx="4801682" cy="4800600"/>
            <a:chOff x="1985707" y="1384300"/>
            <a:chExt cx="4801682" cy="4800600"/>
          </a:xfrm>
        </p:grpSpPr>
        <p:sp>
          <p:nvSpPr>
            <p:cNvPr id="5" name="Oval 4"/>
            <p:cNvSpPr/>
            <p:nvPr/>
          </p:nvSpPr>
          <p:spPr>
            <a:xfrm>
              <a:off x="1985707" y="1384300"/>
              <a:ext cx="4801682" cy="480060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75000"/>
                    <a:alpha val="78000"/>
                  </a:schemeClr>
                </a:gs>
                <a:gs pos="70000">
                  <a:schemeClr val="bg1">
                    <a:alpha val="78000"/>
                  </a:schemeClr>
                </a:gs>
                <a:gs pos="80000">
                  <a:schemeClr val="bg1">
                    <a:alpha val="78000"/>
                  </a:schemeClr>
                </a:gs>
                <a:gs pos="100000">
                  <a:schemeClr val="bg1">
                    <a:lumMod val="75000"/>
                    <a:alpha val="78000"/>
                  </a:schemeClr>
                </a:gs>
              </a:gsLst>
              <a:lin ang="5400000" scaled="1"/>
              <a:tileRect/>
            </a:gradFill>
            <a:ln w="25400">
              <a:noFill/>
            </a:ln>
            <a:effectLst/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63500" prstMaterial="matte">
              <a:bevelT w="63500" h="63500" prst="artDeco"/>
              <a:contourClr>
                <a:schemeClr val="bg2"/>
              </a:contourClr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3175000" y="1689100"/>
              <a:ext cx="2291698" cy="1003300"/>
              <a:chOff x="3149600" y="1485900"/>
              <a:chExt cx="2291698" cy="1003300"/>
            </a:xfrm>
          </p:grpSpPr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149600" y="1485900"/>
                <a:ext cx="1003300" cy="1003300"/>
              </a:xfrm>
              <a:prstGeom prst="rect">
                <a:avLst/>
              </a:prstGeom>
            </p:spPr>
          </p:pic>
          <p:sp>
            <p:nvSpPr>
              <p:cNvPr id="8" name="Content Placeholder 2"/>
              <p:cNvSpPr txBox="1">
                <a:spLocks/>
              </p:cNvSpPr>
              <p:nvPr/>
            </p:nvSpPr>
            <p:spPr bwMode="auto">
              <a:xfrm flipH="1">
                <a:off x="4114799" y="1627109"/>
                <a:ext cx="1326499" cy="7435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ctr" anchorCtr="0" compatLnSpc="1">
                <a:prstTxWarp prst="textNoShape">
                  <a:avLst/>
                </a:prstTxWarp>
                <a:no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00080"/>
                  </a:buClr>
                  <a:buSzPct val="100000"/>
                  <a:buBlip>
                    <a:blip r:embed="rId6"/>
                  </a:buBlip>
                  <a:defRPr sz="2400">
                    <a:solidFill>
                      <a:srgbClr val="333333"/>
                    </a:solidFill>
                    <a:latin typeface="Verdana"/>
                    <a:ea typeface="+mn-ea"/>
                    <a:cs typeface="Verdana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00080"/>
                  </a:buClr>
                  <a:buFont typeface="Lucida Grande" pitchFamily="-112" charset="0"/>
                  <a:buChar char="-"/>
                  <a:defRPr sz="2200">
                    <a:solidFill>
                      <a:srgbClr val="333333"/>
                    </a:solidFill>
                    <a:latin typeface="Verdana"/>
                    <a:ea typeface="+mn-ea"/>
                    <a:cs typeface="Verdana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00080"/>
                  </a:buClr>
                  <a:buFont typeface="Lucida Grande" pitchFamily="-112" charset="0"/>
                  <a:buChar char="-"/>
                  <a:defRPr sz="2000">
                    <a:solidFill>
                      <a:srgbClr val="333333"/>
                    </a:solidFill>
                    <a:latin typeface="Verdana"/>
                    <a:ea typeface="+mn-ea"/>
                    <a:cs typeface="Verdana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00080"/>
                  </a:buClr>
                  <a:buFont typeface="Lucida Grande" pitchFamily="-112" charset="0"/>
                  <a:buChar char="-"/>
                  <a:defRPr>
                    <a:solidFill>
                      <a:srgbClr val="333333"/>
                    </a:solidFill>
                    <a:latin typeface="Verdana"/>
                    <a:ea typeface="+mn-ea"/>
                    <a:cs typeface="Verdana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00080"/>
                  </a:buClr>
                  <a:buFont typeface="Lucida Grande" pitchFamily="-112" charset="0"/>
                  <a:buChar char="-"/>
                  <a:defRPr>
                    <a:solidFill>
                      <a:srgbClr val="333333"/>
                    </a:solidFill>
                    <a:latin typeface="Verdana"/>
                    <a:ea typeface="+mn-ea"/>
                    <a:cs typeface="Verdana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004080"/>
                  </a:buClr>
                  <a:buChar char="»"/>
                  <a:defRPr>
                    <a:solidFill>
                      <a:srgbClr val="333333"/>
                    </a:solidFill>
                    <a:latin typeface="+mn-lt"/>
                    <a:ea typeface="+mn-ea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004080"/>
                  </a:buClr>
                  <a:buChar char="»"/>
                  <a:defRPr>
                    <a:solidFill>
                      <a:srgbClr val="333333"/>
                    </a:solidFill>
                    <a:latin typeface="+mn-lt"/>
                    <a:ea typeface="+mn-ea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004080"/>
                  </a:buClr>
                  <a:buChar char="»"/>
                  <a:defRPr>
                    <a:solidFill>
                      <a:srgbClr val="333333"/>
                    </a:solidFill>
                    <a:latin typeface="+mn-lt"/>
                    <a:ea typeface="+mn-ea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004080"/>
                  </a:buClr>
                  <a:buChar char="»"/>
                  <a:defRPr>
                    <a:solidFill>
                      <a:srgbClr val="333333"/>
                    </a:solidFill>
                    <a:latin typeface="+mn-lt"/>
                    <a:ea typeface="+mn-ea"/>
                  </a:defRPr>
                </a:lvl9pPr>
              </a:lstStyle>
              <a:p>
                <a:pPr marL="0" algn="ctr" defTabSz="914400" eaLnBrk="1" hangingPunct="1">
                  <a:spcBef>
                    <a:spcPts val="0"/>
                  </a:spcBef>
                  <a:buClr>
                    <a:srgbClr val="EB8E03"/>
                  </a:buClr>
                  <a:buNone/>
                </a:pPr>
                <a:r>
                  <a:rPr lang="en-US" sz="2800" kern="0" dirty="0" smtClean="0">
                    <a:gradFill flip="none" rotWithShape="1">
                      <a:gsLst>
                        <a:gs pos="0">
                          <a:prstClr val="black"/>
                        </a:gs>
                        <a:gs pos="100000">
                          <a:prstClr val="black">
                            <a:lumMod val="65000"/>
                            <a:lumOff val="35000"/>
                          </a:prstClr>
                        </a:gs>
                      </a:gsLst>
                      <a:lin ang="5400000" scaled="1"/>
                      <a:tileRect/>
                    </a:gradFill>
                    <a:latin typeface="Arial" pitchFamily="34" charset="0"/>
                    <a:cs typeface="Arial" pitchFamily="34" charset="0"/>
                  </a:rPr>
                  <a:t>MDM</a:t>
                </a:r>
                <a:endParaRPr lang="en-US" sz="2800" kern="0" dirty="0">
                  <a:gradFill flip="none" rotWithShape="1">
                    <a:gsLst>
                      <a:gs pos="0">
                        <a:prstClr val="black"/>
                      </a:gs>
                      <a:gs pos="100000">
                        <a:prstClr val="black">
                          <a:lumMod val="65000"/>
                          <a:lumOff val="35000"/>
                        </a:prstClr>
                      </a:gs>
                    </a:gsLst>
                    <a:lin ang="5400000" scaled="1"/>
                    <a:tileRect/>
                  </a:gra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grpSp>
        <p:nvGrpSpPr>
          <p:cNvPr id="9" name="Group 8"/>
          <p:cNvGrpSpPr/>
          <p:nvPr/>
        </p:nvGrpSpPr>
        <p:grpSpPr>
          <a:xfrm>
            <a:off x="381001" y="1308100"/>
            <a:ext cx="4171188" cy="3949700"/>
            <a:chOff x="190501" y="1270000"/>
            <a:chExt cx="4171188" cy="3949700"/>
          </a:xfrm>
        </p:grpSpPr>
        <p:sp>
          <p:nvSpPr>
            <p:cNvPr id="10" name="Oval 9"/>
            <p:cNvSpPr/>
            <p:nvPr/>
          </p:nvSpPr>
          <p:spPr>
            <a:xfrm>
              <a:off x="190501" y="1270000"/>
              <a:ext cx="4171188" cy="394970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75000"/>
                    <a:alpha val="78000"/>
                  </a:schemeClr>
                </a:gs>
                <a:gs pos="70000">
                  <a:schemeClr val="bg1">
                    <a:alpha val="78000"/>
                  </a:schemeClr>
                </a:gs>
                <a:gs pos="80000">
                  <a:schemeClr val="bg1">
                    <a:alpha val="78000"/>
                  </a:schemeClr>
                </a:gs>
                <a:gs pos="100000">
                  <a:schemeClr val="bg1">
                    <a:lumMod val="75000"/>
                    <a:alpha val="78000"/>
                  </a:schemeClr>
                </a:gs>
              </a:gsLst>
              <a:lin ang="5400000" scaled="1"/>
              <a:tileRect/>
            </a:gradFill>
            <a:ln w="25400">
              <a:noFill/>
            </a:ln>
            <a:effectLst/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63500" prstMaterial="matte">
              <a:bevelT w="63500" h="63500" prst="artDeco"/>
              <a:contourClr>
                <a:schemeClr val="bg2"/>
              </a:contourClr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508000" y="1930400"/>
              <a:ext cx="3263900" cy="1003300"/>
              <a:chOff x="3149600" y="1485900"/>
              <a:chExt cx="3263900" cy="1003300"/>
            </a:xfrm>
          </p:grpSpPr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149600" y="1485900"/>
                <a:ext cx="1003300" cy="1003300"/>
              </a:xfrm>
              <a:prstGeom prst="rect">
                <a:avLst/>
              </a:prstGeom>
            </p:spPr>
          </p:pic>
          <p:sp>
            <p:nvSpPr>
              <p:cNvPr id="13" name="Content Placeholder 2"/>
              <p:cNvSpPr txBox="1">
                <a:spLocks/>
              </p:cNvSpPr>
              <p:nvPr/>
            </p:nvSpPr>
            <p:spPr bwMode="auto">
              <a:xfrm flipH="1">
                <a:off x="4051300" y="1627109"/>
                <a:ext cx="2362200" cy="7435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ctr" anchorCtr="0" compatLnSpc="1">
                <a:prstTxWarp prst="textNoShape">
                  <a:avLst/>
                </a:prstTxWarp>
                <a:no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00080"/>
                  </a:buClr>
                  <a:buSzPct val="100000"/>
                  <a:buBlip>
                    <a:blip r:embed="rId6"/>
                  </a:buBlip>
                  <a:defRPr sz="2400">
                    <a:solidFill>
                      <a:srgbClr val="333333"/>
                    </a:solidFill>
                    <a:latin typeface="Verdana"/>
                    <a:ea typeface="+mn-ea"/>
                    <a:cs typeface="Verdana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00080"/>
                  </a:buClr>
                  <a:buFont typeface="Lucida Grande" pitchFamily="-112" charset="0"/>
                  <a:buChar char="-"/>
                  <a:defRPr sz="2200">
                    <a:solidFill>
                      <a:srgbClr val="333333"/>
                    </a:solidFill>
                    <a:latin typeface="Verdana"/>
                    <a:ea typeface="+mn-ea"/>
                    <a:cs typeface="Verdana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00080"/>
                  </a:buClr>
                  <a:buFont typeface="Lucida Grande" pitchFamily="-112" charset="0"/>
                  <a:buChar char="-"/>
                  <a:defRPr sz="2000">
                    <a:solidFill>
                      <a:srgbClr val="333333"/>
                    </a:solidFill>
                    <a:latin typeface="Verdana"/>
                    <a:ea typeface="+mn-ea"/>
                    <a:cs typeface="Verdana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00080"/>
                  </a:buClr>
                  <a:buFont typeface="Lucida Grande" pitchFamily="-112" charset="0"/>
                  <a:buChar char="-"/>
                  <a:defRPr>
                    <a:solidFill>
                      <a:srgbClr val="333333"/>
                    </a:solidFill>
                    <a:latin typeface="Verdana"/>
                    <a:ea typeface="+mn-ea"/>
                    <a:cs typeface="Verdana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00080"/>
                  </a:buClr>
                  <a:buFont typeface="Lucida Grande" pitchFamily="-112" charset="0"/>
                  <a:buChar char="-"/>
                  <a:defRPr>
                    <a:solidFill>
                      <a:srgbClr val="333333"/>
                    </a:solidFill>
                    <a:latin typeface="Verdana"/>
                    <a:ea typeface="+mn-ea"/>
                    <a:cs typeface="Verdana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004080"/>
                  </a:buClr>
                  <a:buChar char="»"/>
                  <a:defRPr>
                    <a:solidFill>
                      <a:srgbClr val="333333"/>
                    </a:solidFill>
                    <a:latin typeface="+mn-lt"/>
                    <a:ea typeface="+mn-ea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004080"/>
                  </a:buClr>
                  <a:buChar char="»"/>
                  <a:defRPr>
                    <a:solidFill>
                      <a:srgbClr val="333333"/>
                    </a:solidFill>
                    <a:latin typeface="+mn-lt"/>
                    <a:ea typeface="+mn-ea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004080"/>
                  </a:buClr>
                  <a:buChar char="»"/>
                  <a:defRPr>
                    <a:solidFill>
                      <a:srgbClr val="333333"/>
                    </a:solidFill>
                    <a:latin typeface="+mn-lt"/>
                    <a:ea typeface="+mn-ea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004080"/>
                  </a:buClr>
                  <a:buChar char="»"/>
                  <a:defRPr>
                    <a:solidFill>
                      <a:srgbClr val="333333"/>
                    </a:solidFill>
                    <a:latin typeface="+mn-lt"/>
                    <a:ea typeface="+mn-ea"/>
                  </a:defRPr>
                </a:lvl9pPr>
              </a:lstStyle>
              <a:p>
                <a:pPr marL="0" algn="ctr" defTabSz="914400" eaLnBrk="1" hangingPunct="1">
                  <a:spcBef>
                    <a:spcPts val="0"/>
                  </a:spcBef>
                  <a:buClr>
                    <a:srgbClr val="EB8E03"/>
                  </a:buClr>
                  <a:buNone/>
                </a:pPr>
                <a:r>
                  <a:rPr lang="ru-RU" kern="0" dirty="0" smtClean="0">
                    <a:gradFill flip="none" rotWithShape="1">
                      <a:gsLst>
                        <a:gs pos="0">
                          <a:prstClr val="black"/>
                        </a:gs>
                        <a:gs pos="100000">
                          <a:prstClr val="black">
                            <a:lumMod val="65000"/>
                            <a:lumOff val="35000"/>
                          </a:prstClr>
                        </a:gs>
                      </a:gsLst>
                      <a:lin ang="5400000" scaled="1"/>
                      <a:tileRect/>
                    </a:gradFill>
                    <a:latin typeface="Arial" pitchFamily="34" charset="0"/>
                    <a:cs typeface="Arial" pitchFamily="34" charset="0"/>
                  </a:rPr>
                  <a:t>Контролируются работодателем</a:t>
                </a:r>
                <a:endParaRPr lang="en-US" kern="0" dirty="0">
                  <a:gradFill flip="none" rotWithShape="1">
                    <a:gsLst>
                      <a:gs pos="0">
                        <a:prstClr val="black"/>
                      </a:gs>
                      <a:gs pos="100000">
                        <a:prstClr val="black">
                          <a:lumMod val="65000"/>
                          <a:lumOff val="35000"/>
                        </a:prstClr>
                      </a:gs>
                    </a:gsLst>
                    <a:lin ang="5400000" scaled="1"/>
                    <a:tileRect/>
                  </a:gra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grpSp>
        <p:nvGrpSpPr>
          <p:cNvPr id="14" name="Group 13"/>
          <p:cNvGrpSpPr/>
          <p:nvPr/>
        </p:nvGrpSpPr>
        <p:grpSpPr>
          <a:xfrm>
            <a:off x="4673599" y="1346200"/>
            <a:ext cx="3967989" cy="3860800"/>
            <a:chOff x="4470399" y="1524000"/>
            <a:chExt cx="3967989" cy="3860800"/>
          </a:xfrm>
        </p:grpSpPr>
        <p:sp>
          <p:nvSpPr>
            <p:cNvPr id="15" name="Oval 14"/>
            <p:cNvSpPr/>
            <p:nvPr/>
          </p:nvSpPr>
          <p:spPr>
            <a:xfrm>
              <a:off x="4470399" y="1524000"/>
              <a:ext cx="3967989" cy="386080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75000"/>
                    <a:alpha val="78000"/>
                  </a:schemeClr>
                </a:gs>
                <a:gs pos="70000">
                  <a:schemeClr val="bg1">
                    <a:alpha val="78000"/>
                  </a:schemeClr>
                </a:gs>
                <a:gs pos="80000">
                  <a:schemeClr val="bg1">
                    <a:alpha val="78000"/>
                  </a:schemeClr>
                </a:gs>
                <a:gs pos="100000">
                  <a:schemeClr val="bg1">
                    <a:lumMod val="75000"/>
                    <a:alpha val="78000"/>
                  </a:schemeClr>
                </a:gs>
              </a:gsLst>
              <a:lin ang="5400000" scaled="1"/>
              <a:tileRect/>
            </a:gradFill>
            <a:ln w="25400">
              <a:noFill/>
            </a:ln>
            <a:effectLst/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63500" prstMaterial="matte">
              <a:bevelT w="63500" h="63500" prst="artDeco"/>
              <a:contourClr>
                <a:schemeClr val="bg2"/>
              </a:contourClr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5054597" y="1968500"/>
              <a:ext cx="2857503" cy="1003300"/>
              <a:chOff x="4114797" y="1485900"/>
              <a:chExt cx="2857503" cy="1003300"/>
            </a:xfrm>
          </p:grpSpPr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969000" y="1485900"/>
                <a:ext cx="1003300" cy="1003300"/>
              </a:xfrm>
              <a:prstGeom prst="rect">
                <a:avLst/>
              </a:prstGeom>
            </p:spPr>
          </p:pic>
          <p:sp>
            <p:nvSpPr>
              <p:cNvPr id="18" name="Content Placeholder 2"/>
              <p:cNvSpPr txBox="1">
                <a:spLocks/>
              </p:cNvSpPr>
              <p:nvPr/>
            </p:nvSpPr>
            <p:spPr bwMode="auto">
              <a:xfrm flipH="1">
                <a:off x="4114797" y="1627108"/>
                <a:ext cx="1955801" cy="8620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ctr" anchorCtr="0" compatLnSpc="1">
                <a:prstTxWarp prst="textNoShape">
                  <a:avLst/>
                </a:prstTxWarp>
                <a:no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00080"/>
                  </a:buClr>
                  <a:buSzPct val="100000"/>
                  <a:buBlip>
                    <a:blip r:embed="rId6"/>
                  </a:buBlip>
                  <a:defRPr sz="2400">
                    <a:solidFill>
                      <a:srgbClr val="333333"/>
                    </a:solidFill>
                    <a:latin typeface="Verdana"/>
                    <a:ea typeface="+mn-ea"/>
                    <a:cs typeface="Verdana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00080"/>
                  </a:buClr>
                  <a:buFont typeface="Lucida Grande" pitchFamily="-112" charset="0"/>
                  <a:buChar char="-"/>
                  <a:defRPr sz="2200">
                    <a:solidFill>
                      <a:srgbClr val="333333"/>
                    </a:solidFill>
                    <a:latin typeface="Verdana"/>
                    <a:ea typeface="+mn-ea"/>
                    <a:cs typeface="Verdana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00080"/>
                  </a:buClr>
                  <a:buFont typeface="Lucida Grande" pitchFamily="-112" charset="0"/>
                  <a:buChar char="-"/>
                  <a:defRPr sz="2000">
                    <a:solidFill>
                      <a:srgbClr val="333333"/>
                    </a:solidFill>
                    <a:latin typeface="Verdana"/>
                    <a:ea typeface="+mn-ea"/>
                    <a:cs typeface="Verdana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00080"/>
                  </a:buClr>
                  <a:buFont typeface="Lucida Grande" pitchFamily="-112" charset="0"/>
                  <a:buChar char="-"/>
                  <a:defRPr>
                    <a:solidFill>
                      <a:srgbClr val="333333"/>
                    </a:solidFill>
                    <a:latin typeface="Verdana"/>
                    <a:ea typeface="+mn-ea"/>
                    <a:cs typeface="Verdana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00080"/>
                  </a:buClr>
                  <a:buFont typeface="Lucida Grande" pitchFamily="-112" charset="0"/>
                  <a:buChar char="-"/>
                  <a:defRPr>
                    <a:solidFill>
                      <a:srgbClr val="333333"/>
                    </a:solidFill>
                    <a:latin typeface="Verdana"/>
                    <a:ea typeface="+mn-ea"/>
                    <a:cs typeface="Verdana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004080"/>
                  </a:buClr>
                  <a:buChar char="»"/>
                  <a:defRPr>
                    <a:solidFill>
                      <a:srgbClr val="333333"/>
                    </a:solidFill>
                    <a:latin typeface="+mn-lt"/>
                    <a:ea typeface="+mn-ea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004080"/>
                  </a:buClr>
                  <a:buChar char="»"/>
                  <a:defRPr>
                    <a:solidFill>
                      <a:srgbClr val="333333"/>
                    </a:solidFill>
                    <a:latin typeface="+mn-lt"/>
                    <a:ea typeface="+mn-ea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004080"/>
                  </a:buClr>
                  <a:buChar char="»"/>
                  <a:defRPr>
                    <a:solidFill>
                      <a:srgbClr val="333333"/>
                    </a:solidFill>
                    <a:latin typeface="+mn-lt"/>
                    <a:ea typeface="+mn-ea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004080"/>
                  </a:buClr>
                  <a:buChar char="»"/>
                  <a:defRPr>
                    <a:solidFill>
                      <a:srgbClr val="333333"/>
                    </a:solidFill>
                    <a:latin typeface="+mn-lt"/>
                    <a:ea typeface="+mn-ea"/>
                  </a:defRPr>
                </a:lvl9pPr>
              </a:lstStyle>
              <a:p>
                <a:pPr marL="0" algn="ctr" defTabSz="914400" eaLnBrk="1" hangingPunct="1">
                  <a:spcBef>
                    <a:spcPts val="0"/>
                  </a:spcBef>
                  <a:buClr>
                    <a:srgbClr val="EB8E03"/>
                  </a:buClr>
                  <a:buNone/>
                </a:pPr>
                <a:r>
                  <a:rPr lang="ru-RU" kern="0" dirty="0" smtClean="0">
                    <a:gradFill flip="none" rotWithShape="1">
                      <a:gsLst>
                        <a:gs pos="0">
                          <a:prstClr val="black"/>
                        </a:gs>
                        <a:gs pos="100000">
                          <a:prstClr val="black">
                            <a:lumMod val="65000"/>
                            <a:lumOff val="35000"/>
                          </a:prstClr>
                        </a:gs>
                      </a:gsLst>
                      <a:lin ang="5400000" scaled="1"/>
                      <a:tileRect/>
                    </a:gradFill>
                    <a:latin typeface="Arial" pitchFamily="34" charset="0"/>
                    <a:cs typeface="Arial" pitchFamily="34" charset="0"/>
                  </a:rPr>
                  <a:t>Личное управление</a:t>
                </a:r>
                <a:endParaRPr lang="en-US" kern="0" dirty="0">
                  <a:gradFill flip="none" rotWithShape="1">
                    <a:gsLst>
                      <a:gs pos="0">
                        <a:prstClr val="black"/>
                      </a:gs>
                      <a:gs pos="100000">
                        <a:prstClr val="black">
                          <a:lumMod val="65000"/>
                          <a:lumOff val="35000"/>
                        </a:prstClr>
                      </a:gs>
                    </a:gsLst>
                    <a:lin ang="5400000" scaled="1"/>
                    <a:tileRect/>
                  </a:gra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8" cstate="screen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96" r="9951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59100" y="5194300"/>
            <a:ext cx="3111500" cy="375973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4800600" y="2959100"/>
            <a:ext cx="2177289" cy="1892300"/>
            <a:chOff x="4394200" y="2971800"/>
            <a:chExt cx="2177289" cy="1892300"/>
          </a:xfrm>
        </p:grpSpPr>
        <p:sp>
          <p:nvSpPr>
            <p:cNvPr id="21" name="Oval Callout 20"/>
            <p:cNvSpPr/>
            <p:nvPr/>
          </p:nvSpPr>
          <p:spPr bwMode="auto">
            <a:xfrm>
              <a:off x="4559300" y="2971800"/>
              <a:ext cx="1981200" cy="1892300"/>
            </a:xfrm>
            <a:prstGeom prst="wedgeEllipseCallout">
              <a:avLst>
                <a:gd name="adj1" fmla="val -60092"/>
                <a:gd name="adj2" fmla="val 63247"/>
              </a:avLst>
            </a:prstGeom>
            <a:solidFill>
              <a:schemeClr val="accent4">
                <a:lumMod val="60000"/>
                <a:lumOff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ea typeface="ＭＳ Ｐゴシック" pitchFamily="34" charset="-128"/>
              </a:endParaRPr>
            </a:p>
          </p:txBody>
        </p:sp>
        <p:sp>
          <p:nvSpPr>
            <p:cNvPr id="22" name="Content Placeholder 2"/>
            <p:cNvSpPr txBox="1">
              <a:spLocks/>
            </p:cNvSpPr>
            <p:nvPr/>
          </p:nvSpPr>
          <p:spPr bwMode="auto">
            <a:xfrm>
              <a:off x="4394200" y="3557509"/>
              <a:ext cx="2177289" cy="7435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no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00080"/>
                </a:buClr>
                <a:buSzPct val="100000"/>
                <a:buBlip>
                  <a:blip r:embed="rId6"/>
                </a:buBlip>
                <a:defRPr sz="2400">
                  <a:solidFill>
                    <a:srgbClr val="333333"/>
                  </a:solidFill>
                  <a:latin typeface="Verdana"/>
                  <a:ea typeface="+mn-ea"/>
                  <a:cs typeface="Verdana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00080"/>
                </a:buClr>
                <a:buFont typeface="Lucida Grande" pitchFamily="-112" charset="0"/>
                <a:buChar char="-"/>
                <a:defRPr sz="2200">
                  <a:solidFill>
                    <a:srgbClr val="333333"/>
                  </a:solidFill>
                  <a:latin typeface="Verdana"/>
                  <a:ea typeface="+mn-ea"/>
                  <a:cs typeface="Verdana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00080"/>
                </a:buClr>
                <a:buFont typeface="Lucida Grande" pitchFamily="-112" charset="0"/>
                <a:buChar char="-"/>
                <a:defRPr sz="2000">
                  <a:solidFill>
                    <a:srgbClr val="333333"/>
                  </a:solidFill>
                  <a:latin typeface="Verdana"/>
                  <a:ea typeface="+mn-ea"/>
                  <a:cs typeface="Verdana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00080"/>
                </a:buClr>
                <a:buFont typeface="Lucida Grande" pitchFamily="-112" charset="0"/>
                <a:buChar char="-"/>
                <a:defRPr>
                  <a:solidFill>
                    <a:srgbClr val="333333"/>
                  </a:solidFill>
                  <a:latin typeface="Verdana"/>
                  <a:ea typeface="+mn-ea"/>
                  <a:cs typeface="Verdana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00080"/>
                </a:buClr>
                <a:buFont typeface="Lucida Grande" pitchFamily="-112" charset="0"/>
                <a:buChar char="-"/>
                <a:defRPr>
                  <a:solidFill>
                    <a:srgbClr val="333333"/>
                  </a:solidFill>
                  <a:latin typeface="Verdana"/>
                  <a:ea typeface="+mn-ea"/>
                  <a:cs typeface="Verdana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lr>
                  <a:srgbClr val="004080"/>
                </a:buClr>
                <a:buChar char="»"/>
                <a:defRPr>
                  <a:solidFill>
                    <a:srgbClr val="333333"/>
                  </a:solidFill>
                  <a:latin typeface="+mn-lt"/>
                  <a:ea typeface="+mn-ea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lr>
                  <a:srgbClr val="004080"/>
                </a:buClr>
                <a:buChar char="»"/>
                <a:defRPr>
                  <a:solidFill>
                    <a:srgbClr val="333333"/>
                  </a:solidFill>
                  <a:latin typeface="+mn-lt"/>
                  <a:ea typeface="+mn-ea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lr>
                  <a:srgbClr val="004080"/>
                </a:buClr>
                <a:buChar char="»"/>
                <a:defRPr>
                  <a:solidFill>
                    <a:srgbClr val="333333"/>
                  </a:solidFill>
                  <a:latin typeface="+mn-lt"/>
                  <a:ea typeface="+mn-ea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lr>
                  <a:srgbClr val="004080"/>
                </a:buClr>
                <a:buChar char="»"/>
                <a:defRPr>
                  <a:solidFill>
                    <a:srgbClr val="333333"/>
                  </a:solidFill>
                  <a:latin typeface="+mn-lt"/>
                  <a:ea typeface="+mn-ea"/>
                </a:defRPr>
              </a:lvl9pPr>
            </a:lstStyle>
            <a:p>
              <a:pPr marL="0" algn="ctr" defTabSz="914400" eaLnBrk="1" hangingPunct="1">
                <a:spcBef>
                  <a:spcPts val="0"/>
                </a:spcBef>
                <a:buClr>
                  <a:srgbClr val="EB8E03"/>
                </a:buClr>
                <a:buNone/>
              </a:pPr>
              <a:r>
                <a:rPr lang="ru-RU" sz="2000" b="1" kern="0" dirty="0" smtClean="0">
                  <a:gradFill flip="none" rotWithShape="1">
                    <a:gsLst>
                      <a:gs pos="0">
                        <a:prstClr val="black"/>
                      </a:gs>
                      <a:gs pos="100000">
                        <a:prstClr val="black">
                          <a:lumMod val="65000"/>
                          <a:lumOff val="35000"/>
                        </a:prstClr>
                      </a:gs>
                    </a:gsLst>
                    <a:lin ang="5400000" scaled="1"/>
                    <a:tileRect/>
                  </a:gradFill>
                  <a:latin typeface="Arial" pitchFamily="34" charset="0"/>
                  <a:cs typeface="Arial" pitchFamily="34" charset="0"/>
                </a:rPr>
                <a:t>Персональные приложения</a:t>
              </a:r>
              <a:endParaRPr lang="en-US" sz="2000" b="1" kern="0" dirty="0">
                <a:gradFill flip="none" rotWithShape="1">
                  <a:gsLst>
                    <a:gs pos="0">
                      <a:prstClr val="black"/>
                    </a:gs>
                    <a:gs pos="100000">
                      <a:prstClr val="black">
                        <a:lumMod val="65000"/>
                        <a:lumOff val="35000"/>
                      </a:prstClr>
                    </a:gs>
                  </a:gsLst>
                  <a:lin ang="5400000" scaled="1"/>
                  <a:tileRect/>
                </a:gra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 flipH="1">
            <a:off x="2057400" y="2959100"/>
            <a:ext cx="2209800" cy="1892300"/>
            <a:chOff x="4399743" y="2971800"/>
            <a:chExt cx="2313617" cy="1892300"/>
          </a:xfrm>
        </p:grpSpPr>
        <p:sp>
          <p:nvSpPr>
            <p:cNvPr id="24" name="Oval Callout 23"/>
            <p:cNvSpPr/>
            <p:nvPr/>
          </p:nvSpPr>
          <p:spPr bwMode="auto">
            <a:xfrm>
              <a:off x="4559300" y="2971800"/>
              <a:ext cx="1981200" cy="1892300"/>
            </a:xfrm>
            <a:prstGeom prst="wedgeEllipseCallout">
              <a:avLst>
                <a:gd name="adj1" fmla="val -60092"/>
                <a:gd name="adj2" fmla="val 63247"/>
              </a:avLst>
            </a:prstGeom>
            <a:solidFill>
              <a:schemeClr val="accent1">
                <a:lumMod val="60000"/>
                <a:lumOff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ea typeface="ＭＳ Ｐゴシック" pitchFamily="34" charset="-128"/>
              </a:endParaRPr>
            </a:p>
          </p:txBody>
        </p:sp>
        <p:sp>
          <p:nvSpPr>
            <p:cNvPr id="25" name="Content Placeholder 2"/>
            <p:cNvSpPr txBox="1">
              <a:spLocks/>
            </p:cNvSpPr>
            <p:nvPr/>
          </p:nvSpPr>
          <p:spPr bwMode="auto">
            <a:xfrm>
              <a:off x="4399743" y="3670299"/>
              <a:ext cx="2313617" cy="6307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no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00080"/>
                </a:buClr>
                <a:buSzPct val="100000"/>
                <a:buBlip>
                  <a:blip r:embed="rId6"/>
                </a:buBlip>
                <a:defRPr sz="2400">
                  <a:solidFill>
                    <a:srgbClr val="333333"/>
                  </a:solidFill>
                  <a:latin typeface="Verdana"/>
                  <a:ea typeface="+mn-ea"/>
                  <a:cs typeface="Verdana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00080"/>
                </a:buClr>
                <a:buFont typeface="Lucida Grande" pitchFamily="-112" charset="0"/>
                <a:buChar char="-"/>
                <a:defRPr sz="2200">
                  <a:solidFill>
                    <a:srgbClr val="333333"/>
                  </a:solidFill>
                  <a:latin typeface="Verdana"/>
                  <a:ea typeface="+mn-ea"/>
                  <a:cs typeface="Verdana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00080"/>
                </a:buClr>
                <a:buFont typeface="Lucida Grande" pitchFamily="-112" charset="0"/>
                <a:buChar char="-"/>
                <a:defRPr sz="2000">
                  <a:solidFill>
                    <a:srgbClr val="333333"/>
                  </a:solidFill>
                  <a:latin typeface="Verdana"/>
                  <a:ea typeface="+mn-ea"/>
                  <a:cs typeface="Verdana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00080"/>
                </a:buClr>
                <a:buFont typeface="Lucida Grande" pitchFamily="-112" charset="0"/>
                <a:buChar char="-"/>
                <a:defRPr>
                  <a:solidFill>
                    <a:srgbClr val="333333"/>
                  </a:solidFill>
                  <a:latin typeface="Verdana"/>
                  <a:ea typeface="+mn-ea"/>
                  <a:cs typeface="Verdana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00080"/>
                </a:buClr>
                <a:buFont typeface="Lucida Grande" pitchFamily="-112" charset="0"/>
                <a:buChar char="-"/>
                <a:defRPr>
                  <a:solidFill>
                    <a:srgbClr val="333333"/>
                  </a:solidFill>
                  <a:latin typeface="Verdana"/>
                  <a:ea typeface="+mn-ea"/>
                  <a:cs typeface="Verdana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lr>
                  <a:srgbClr val="004080"/>
                </a:buClr>
                <a:buChar char="»"/>
                <a:defRPr>
                  <a:solidFill>
                    <a:srgbClr val="333333"/>
                  </a:solidFill>
                  <a:latin typeface="+mn-lt"/>
                  <a:ea typeface="+mn-ea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lr>
                  <a:srgbClr val="004080"/>
                </a:buClr>
                <a:buChar char="»"/>
                <a:defRPr>
                  <a:solidFill>
                    <a:srgbClr val="333333"/>
                  </a:solidFill>
                  <a:latin typeface="+mn-lt"/>
                  <a:ea typeface="+mn-ea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lr>
                  <a:srgbClr val="004080"/>
                </a:buClr>
                <a:buChar char="»"/>
                <a:defRPr>
                  <a:solidFill>
                    <a:srgbClr val="333333"/>
                  </a:solidFill>
                  <a:latin typeface="+mn-lt"/>
                  <a:ea typeface="+mn-ea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lr>
                  <a:srgbClr val="004080"/>
                </a:buClr>
                <a:buChar char="»"/>
                <a:defRPr>
                  <a:solidFill>
                    <a:srgbClr val="333333"/>
                  </a:solidFill>
                  <a:latin typeface="+mn-lt"/>
                  <a:ea typeface="+mn-ea"/>
                </a:defRPr>
              </a:lvl9pPr>
            </a:lstStyle>
            <a:p>
              <a:pPr marL="0" algn="ctr" defTabSz="914400" eaLnBrk="1" hangingPunct="1">
                <a:spcBef>
                  <a:spcPts val="0"/>
                </a:spcBef>
                <a:buClr>
                  <a:srgbClr val="EB8E03"/>
                </a:buClr>
                <a:buNone/>
              </a:pPr>
              <a:r>
                <a:rPr lang="ru-RU" sz="2000" b="1" kern="0" dirty="0" smtClean="0">
                  <a:gradFill flip="none" rotWithShape="1">
                    <a:gsLst>
                      <a:gs pos="0">
                        <a:prstClr val="black"/>
                      </a:gs>
                      <a:gs pos="100000">
                        <a:prstClr val="black">
                          <a:lumMod val="65000"/>
                          <a:lumOff val="35000"/>
                        </a:prstClr>
                      </a:gs>
                    </a:gsLst>
                    <a:lin ang="5400000" scaled="1"/>
                    <a:tileRect/>
                  </a:gradFill>
                  <a:latin typeface="Arial" pitchFamily="34" charset="0"/>
                  <a:cs typeface="Arial" pitchFamily="34" charset="0"/>
                </a:rPr>
                <a:t>Корпоративные приложения</a:t>
              </a:r>
              <a:endParaRPr lang="en-US" sz="2000" b="1" kern="0" dirty="0">
                <a:gradFill flip="none" rotWithShape="1">
                  <a:gsLst>
                    <a:gs pos="0">
                      <a:prstClr val="black"/>
                    </a:gs>
                    <a:gs pos="100000">
                      <a:prstClr val="black">
                        <a:lumMod val="65000"/>
                        <a:lumOff val="35000"/>
                      </a:prstClr>
                    </a:gs>
                  </a:gsLst>
                  <a:lin ang="5400000" scaled="1"/>
                  <a:tileRect/>
                </a:gra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26" name="Picture 5" descr="C:\Users\User\Desktop\загруженное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029" y="5714999"/>
            <a:ext cx="1952809" cy="769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56993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ata:image/jpeg;base64,/9j/4AAQSkZJRgABAQAAAQABAAD/2wCEAAkGBhASEBQUEBQSEhIRFRQXEBUVFBAVEBQSFhQVFBQQFBQXGyceGBojGRUSHy8gIycpLC0sFR4xNTAqNSYrLCkBCQoKDgwOGg8PGiwkHyQpLCwqLC0pLC4yLCwsLCwtLC4tKSwsLC8vLCwvLCwsLCksLCksLC0sLCwsLCwsLCwpLP/AABEIANoA5wMBIgACEQEDEQH/xAAbAAEAAgMBAQAAAAAAAAAAAAAAAwUCBAYBB//EAD8QAAIBAwEEBwQIBAYDAQAAAAECAAMREiEEBRMxBiIyQVFhcYGRocEHFCNCUnKx0TNiwuEVQ1OSorLS8PGC/8QAGwEAAQUBAQAAAAAAAAAAAAAAAAECAwQFBgf/xAA1EQACAQIEBAMHAwMFAAAAAAAAAQIDEQQSITEFQVFhMpHwEyJxobHR4QaBwTRCUhQVIyRi/9oADAMBAAIRAxEAPwD7jERABERABERABERABExZwNToJXbVvxF0Trn3L74ydSMNZMfCnKbtFFneYPWUcyB6mc5X3vVbvxHlp8Zpk356+uspzxqXhRchgpPxM6V970R96/oCflITv6n3Bj7B+8oIld4yo+hYWCpre5dVOkSD7rfCeDpNS71ce795QbRyHr8jILzewFONejnnvdmJjZOjVyw2sdZT6QUDzYj1U/KblHbabdl1PtF5w94vLjwceTKqxMuaO/icVs+9aqdlzbwJuPjLfZOk45VFt/Muo9olaeFnHbUnjXi99C+iRbPtSOLowYeXzksqtWJ9xERABERABERABERAAZT7P0jFTE06Nd6TvUQVQqYfZhyXsWywLIVDWsSV7iDLic7ufd23bOiUF+rGjTeoFqF6vFNEh2pA0sLBwxQE5kEKSAL2ABt7F0hzqpSqUa9B6tLi0xUFOzAFRUp3RmxdckuDbtaXsbYbJ0mD7StA0aqM67Qys3Bwx2eqtF26rk6s6W05HW0ra27dpRl2pqNDj0KNRadOlUqstWtWNMMWdqYKoCo7ibEnu182Xdu1Uts2SpUp0yi0a+z1DTqO7cSs1KuazA0lAW9Bhz51FgB1sTyCwgB7NDbt7rT0HWbw7h6maG8t9X6tM2He3j6SoymfXxdvdh5mjQwbfvT8jZ2rbnqHrHTuHID2SCaG83ayKjtTZ6iAFRTJKg5VB11I7Cv3Ss3bvisEoqwNd631gh2NNLClUIAYKgFrFRcAm/d3yhZz95sv6Q91I6K8Sio9JS4uKRGVOlUphnAZ+I2Bp2AIDK2h1I1Guukx304apemMKLY1WD3IHDFXMKVF1sQOd7nwiZGOzIt4lG3SXEXqU2VilJ0UNkWFVxTVTYdVgxF7X0OhPKWO79tNRSSpQqxUg5WNvvKSASvnYRHFrUFJN2JdpOg9fkZr3k21HQevyM1sp1nCP6b92cxxT+ofwRneLzDKMprGYZ3i8wyjKAE9HaGQ3UlSO8S/3d0lB6tawP4hy9o7pzOUZSKpRjUWpJCpKGx9DVri41B5T2cXuvfT0TbtJ3r4eazrtl2tKihkNwf/AGx85lVaMqT12L9Oqpk0REgJRERABERABKLfnSQUaopDq2ptWrVDTrVVp0VNrlaeutm1JAAUnXlL2VW8twrVcvxKlNnpNRqYYdemTcA5KSCLtYi3aPlYArqvSgrtDKTTNJbjBQxrn7Km6VQcrFWaoEAx5ka90t90bdxady1Nqg0qCmbqjHrBOZ5AjXv56XtPKm6wWpa2p0VOKAc2sFRi1+SjKwtzIPdIdxblOzqQX4hxpopwwtTpKVQEXN21NzpfwEALVmtznO713pmcU7Hf/N/aSb73nc8NToO2f6ZT5S/Qw6azTRiY3GvNkpvbdgzy8ZTEzA4hgXQeeHh+h0vCeKLFR9nU8a+ff49fM1K27s63EZ3sqYoqsygMWJd9OZIwGvLHzN64dHmWtSxJNGnxz/FqCovFCdUG12GQc6kdoeEu8pTdI6ijgEuVP1jZwBmVU3qre47/AG/3mbCb2NqUFa5Ps+6rVkJSktHZlK7LiWzxKICGBFltiwFifunS03aW70U1CAftzeoCWIJxCaAmw6oAsJT7clA1wQwFRalJ6lQtcpoFSglzpmLXUaWYk6kGau003pGoLAZITVKs12QVHOZNtGIKoCdQMu5RHavmNtbkXS7h2cKVxJBVE6zuzBKZypqrE3GLai3frN6lTCiwJPmxLH3mau79pLJqoQozIVU5KMTbQ2Glrd02cpHKTvZkkYq10R7Y2g9fkZq5SXbn6o9fkZSbZvoUqgRkazIzIwxxdlt9iBe+ZvcDvF/AzruESSwyb6s5Xii/7LXZFtlGUrhvakDi7oj9UMhdM1Z9FUi/MnQeMzbedIMVNRAyglhkuQVbZMRfQC49817oy7M3soyld/jOz/61LscTtp/C5cXn2fPlJF3jSJIDoSqhmAYXVSLhiO4GF11DU3coylcm+aBFxVpEAqpIdCMmtit78zcW8bie/wCLUb24tO4fhkZrfif6Z17XlzhmXULPoWGU29270ai911B7S9xH7ylpb1osQFqU2LZYgMpJxNmsBzsdD4TOht1N7mmyuBzxIPMXHLyiNRkrMVNxdz6dse2LVQMhuD7wfA+cnnAbk30aD66o1g4/qHnO8pVQygqQQRcEciJjV6LpS7GjSqqa7mcREgJhERABERABK7fO8eEmnabRfmZYM1hc904Xee8uLULA9Xkn5RLGHpe0lrsihj8T7Cnpu9vueF55nNfizzizXsctmNnOMpr8WOLGygpJxlsx8KsoSUouzWxMTMXVTzAPqAZHxZ7lON4jgZYWWaPhe3bsejcI4pDHQyT0mt117r+ehlw1vewv6C/lPGoocrqpzFn0HWHIBvEan3xlPMplZjcyIyo01UWUBQOQAAHidBM8pHlPMomYXLYh3i/VH5vkZz+9NkqVToVXAZUDk1xWHJ2GPZ7ra8z46XW9H6o/N/SZWcSdrwZZsIvizjeLyy4p/BFQ1N6u0V0PCBenswqEMxIxZ2YIMet7SLEibNTYdoNUOTTIVa6qLkaVMcTomlgovqb89OU3uLNHZd8Zg2pVRYIQDwrnMXAFnNrd97TUyJbszM7eyIxueoEZQV62z8LrVazWfxGQNl9PdJqew1VZyuH2qU1ZmZi2QD5ubLqesLD+Xu7oV6RU7ISGUOKhuxpKFNM4tTa79q+mlx5zFuk1MAFldQ1LirkaAuP9MXqdv4ecS0FzC8nyJH3VVtWClAKlalUQ5G6rTWkpHZOv2Qt6+Wsi7BUW+Ap243EALuLrjbU4HrE3PtilvpC4QgoxRHGRpi+dwFFmN20N+7zMi/x9cQxSqFZnUH7K2aErj2+bEEDx8oWhuF5dCCnuuspRWxsw2lCyM7FeO5qhypUaDHHn390tN17IadywUMVRSRUq1LhQbavyGpso5eMypVyVBIKki5VrZDyNiRf0My4kkVNLUY6jeht8SdT0O31rwXPO5pnz70+c4viTOltJVgymxUgg+Y1EbVpKpFxYtOpkldH2CJo7m3kK9FKg+8OsPBhoR75vTBaadmbCaauhEREFEREAKzfu1Y07Dm+ns75ylXZlPkfKWW/tryrEdyae3mZXcSXqKcY3Qs6MKscs1dGjWoOvmPEftNfjy24k16+yo3PQ+I5/3lyNb/IwsTwX+6g/2f3+/maXGjjSHaN31F7PWHx900TWPfLMbS2ZzVdVcPLLVi166lpxp6u0W+cqvrBj6wYlShGpFwnqmR0sdKjNVKbaa2ZeLVB1E9ylNs+2lTrqDz/cSzWoDy1nA8T4fPBT6xez/h9/qetcD4zT4nS6TXiX8rt9PK82UZSPKMpk5joMpqb5qdRfz/0tKrizd36/UX8/9LSn4s77gOuEXxZwPHHbGNdl9CTbcmpsqNizWGWlwCQGIuCL43+E0zuu7G9RyhCcxSuCmgFsLFbE6EGbHFjizZdNPcx1Va2Itl3UtPHF6nUFQC/C5VGybknceXzhN1KFCipVsKPCH8Ls/i7Ha+HlK3attqU1qsHLinSNywFuKDclbdwB1Go5d95nU2moGdAzsqsl2AyqBWRjawGvWC93JpF7vT16RNeXX16ZvvupSTd6litNWH2VmWmSRfqX1JN7W8rTxt0KUKGpUxOZ/wAvRnbLMdTtKT1fDzmlsu9CSvEJFlVTYC3EJCs7eWYKi3gZZ8WOjCMtbDJVJR0ubNNrAAksQALm2R8zYAX9ky4s1OLHFkuUizm3xY4s1OLJaNN37Cs3oCfjB2SuxU3J2R2f0fb2tVaieTjJPzDmPaP+s+gT5NubdVenVSoSEwYG3NiO8aacr9/fPq1NrgHxmFipU5VLwd+puUKVWFNe0i10uZxESqTCYVnspPgLzOV3SCvhs1Q/yke/T5xUruwHA763sadOtWAzKK74lsb2ubZWNvdKra+lDU6ddjSBOz0kq2WoTTYMGOGeGjgLe1uTL4zPedM1aNSmCF4iMtyLgZC17XF5XbVuZnp104irx6S0gFQ8NbZXqY31Y5eWir4S+0+RO0+R1K1tNeffbUX9Z7xpXjaDYX59/hePrEksOLDiyGvRR+0Bfx7/AHzV+sR9YgtNhlSlCpHLNJrua20bsYdg5Dw+9NJrjnp6y2+sTCqVbtC/6++WI12vEc5i/wBPU53lQeV9Ht918yqzmzsm246Hs/p5zyrsX4T7DNRgQddI+rCliabpz1TMBU8XwysqqTi09Hyf3v0OhDT28ptk20qbHsn4ectA955zxLAVMDUyvWL2frmeu8H4tS4lRzR0kvFHp+HyK/pC/wBmv5/6WlFxZcdJW+yX84/6tOb4k7T9OK+CT/8ATOO/Uk8uOa7I3OLHFmnxI4k6HKc97UzXY6YFsSQVK2ZnYYm11sxI7hJKdJVUhbjLmbksdLXyNzewA9kg4k2tj2GtV/hozedur568u+MlGEFd2RJCpUqPLG7fTVkJ2VOroQFCgAHQhTdQfQ6zY4suNk6HVDrVdVHgt2b38h8Zd7J0b2enrjmfFyT7bcvhM+pxDD0/C7/D7mzQ4PjK2sllXf7fexyWz0KlT+GjN6DT/dyHtlvs3RWqe2yoPAdZv2E6lQANLD0nszKvFaktIJL5m7Q4BRhrVbl8l9/mVmzdHaC81zP8+o/28pZIgAsAAPAaCexeZtStOo7zbZtUsPSoq1OKXwPZ1e5K+VFfLT3Tk50HRmr1WHgb+8QpP3ivjo3pX6MvIiJaMQTnunFbHZG8yo/5CdDOV+kZrbGfzp+sfT8aHR3R8q3vvWomVmwC0mdThkGdfuMbGw5aCxN9OU8O+age5vjp1MdCpphgQx1yNQ487eXfMqyhxZr27xcgHyYd48ocAspJPVvZdMbnTI99wL+/0mi4O5Yys2t3bzDrq2TDt9VlHW1GNwLr4Hvtzm19YlNsezLT7JJ0VRe2irfFRYeZ566zZ40clpqCRYfWI+sSv40caLYWxYfWI+sSv40caFgsWH1ieNWB56zRWqToLk+Wv6TZpbBXbs0qh9Eb9ojaju7DZRi1aW3cxamO4++T7HtePVbs93kf2k1Lo3tjf5RA/mZB8Cb/AAm7S6F7Se0aa+1j8LStiauGrU3SrSTT76ruu5lRwcMNWVfCzySX7p9muj9alT0lP2S/nH/VpzU+gbd0OPDVatW4yuMVseyRa59fCSbJuLZ6fZQEjvbrH4yvwzFUsDh/ZXze87W6FnGcOrcVr/6hWimkuuq3t2+Njhtk3TXq/wAOmxHjyX3nSXux9CmNjVcDyXU+8zq4vH1eLVp6Qsi5hv05hqetS8n5LyX3K/Yujuz0uSBj+JusfXwHsEshMbxeZk6s6jvNtm9Sw9OistOKS7IzvF5heLyMlsZ3i8wvF4BYzvF5heLwCxneXHRluuw8hKS8t+jR+1PpH0/EirjF/wAMvXM6mIiXDnROV+kdL7C5/CUP/ID5zqpo74ohqZDAMNLgi4OoPKKpZXm6Cp21PhCuTyufTWbFLYK7dilVb0p1CPfafWKdFF7KqPQAfpJMoyXFukPn+BHi+iPmNHottrf5LD8xUfC95vUugm1ntGmv/wCif0E7+8XkEuKVnskiN4qfKxxdL6PH+/XUeS0yfiWH6TepdAKA7VSq3j2QP0nTXi8glj8RL+76EbxFR8ynpdDtjX7hb8zsf0Im3S3Dsq8qNL2qpPvOs3bxeQSr1ZbyfmMdST3Z4lJRyVR6ACSXmF4vIRhleLzG8XgBXb3qaqPAE/H+00LyXeNW9VvKw+H73mtlLUNIo7PBU8lCC7X89SS8XkeUZR1y5YkvF5HlGULhYkvF5HlGULhYkvF5HlGULhYkvF5HlGULhYzvLrouPtG9JRZTouiSds+dvh/eS0tZFLHaUX+x0kREuHNiQ7Wl0I8jJp4wgBzeUZT3akxcjz/WRZTEnHLJxKUlZ2JMoykeUZRg0kyjKR5RlACTKMpHlGUAJMoykeUZQAkyjKR5SLaq2KMfAH3wHQi5SUVzKWrUuxPiTMMpDnGctnoSikrImyjKQ5xnAWxNlGUhzjOAWJsoykOcZwCxNlGUhzjOAWJsoykOcZwCxNlOz6MUMaIP4tZxNFSzBR942n0bYqOKKPASzQWrZjcVnZRh+5sRES0YQiIgBTb8oWsw9DKjOdVtVAOpHjORrKVYg90zsZTs85Xqx5kmcZyDiQakoXICfOM5ymw7xf60ruHFPbAypkyFLpdqIRQ1wWp8Qm4Bv6TV3ftpprTJQ5u21rQZajMSUNRlFSmVGmKWFi1jb1kuQdlO2znmc53cRolNnqCoWq1KJbWoxNS4Rqrlb2JDY626uVtLy74kZJWdhGrE+cZyDiRxI24hPnNPe1a1P1IHzkvElVvyt2B6n9B+8fDWRf4dTz4mC738tTTzjOa2cZyydzY2c4zmtnGcAsbOcZzWzjOAWNnOM5zqVFeptPGYrw3QJ1mXCngjKwse9y4v32tra00atYivVuSi/W6IFQMSUvTothjyCsxK8+dTl3x6iV3Vsr252+v2OwzjOcy71V2irhmVrPwza5Wk4pIwqWPZFi/tx8Zu7ga2zU9SerqSSSdTqSeZiNWVx0Z5pZbdS5zjOa2cyQkkAczoPWNJmkjo+iexF6uR5L+s7sSq6O7t4VEDvOp9ZbTRpxyxscfi63tqrly5fARER5WEREAEoekGwffX2y+mNSmCLHvjZRUk0xGrqxwPEmNZ1xOdsbHLK2OPfe+lpu763aaTXHZPwlRtFRcGyXNcTkuORYW1XHvv4TCqU3TllZTlHK7GKbTsrKSOCVonXRLUyQGGluqTdT7RFKvstMB04KBrrkoRb25rcDutr6Sg2ym9RWcU6nE4uyVKgwdLUqVYNwkyALlVDE25ljbwmdXYiadaoxZFqPWspQl2pVERCApIKuSgIvyvqI7Kuotjo6QorUbFaYqWBfFVD2YmxYgX1IPPwmxxJzWyV6yVwrWvUcGqMbgg0mbMP4Kyqg9OVzLzORz0GtWNniRxJrZxnGXENniSi3vXvUt+EAfOWmc5zaq93Y+LGTUtze4FTzVpT6L6mWcZyDOM5YOusT5xnIM4zgFifOM5BnGcAsY7RXo5DicPMY45Y5AseqATyub2gVqORT7PJr5LZbsRqb+JF/jK3eRZmCqrXD0yRgDSqi+uT20xtfUjkOd55UBaulkbFXqZKyAIt1P26uBqxvbmdHPhJLaFdyd9ufr18rFpT2mjZipS33yMbchbL2Ee+TUwFFlAUeAAA9wnPtSZPvErTNJScLC4soNtQcVJYnlcjljLTY67NTUtzPla+ps1u64sYklzHU5XdmtTfznTdDtzGo/Ebsjs/vKLcm6n2ioFF8QRkflPqu79iWkgVRawk9Cnd5mZfE8VkXsY7vfsvybKi09iJcOcEREAEREAEREANfbNjWopBnD703a1Ftez3GfQJrbbsK1FswkNaiqsbMZKKkj5znHEm9vfcj0iSNVlVlMGrTlSeWRVlFxepNnGchzjORXGk2cZyHOM4XAkq1rKT4Amc1nLfedW1JvOw95lDlLdDa52HAKVqMp9XbyX5J84zkGcZyc6GxPnGcgzjOAWJ84zkGcZwCxPnGcgzjKAWJ85ubr3bUruFQG3ee4f3mW5Nw1dpYY6J3t4+Qn1Lce4KezoABr8b+MsUqLlq9jIx3EI0E4U9ZfT8+me7g3IlCmABr3+N/GW0RL60OVlJyd2IiICCIiACIiACIiACIiAEdagrizC85TfPRXm1OdfFoydONRZZK4jSe58pr0GQ2YESK8+mbduanUGoF5y+8eiDC5SZFbh8lrTd+xXlSfI5u8Xk1fd1VOamax85nThODtJWImmtzR31W6qjxJPsA/uJUZTb3zU+0A8F/U//JoXl6lpBHoPCaWTCQ76+bJMoykd4vJLmnYkyjKR3jKFwsSZRlNjZN0V6h6lNte86D4zp91/R3Uaxqk28BoPfzkkaU5bIp18bQo+KWvRanKUKLO1kBY+AnY9HugbPZq/+3u9vjOz3T0Wo0QLKPd+suVQDlLlPDqOstTnsVxapV92n7q+f4NbYN2pSUBQNJtxEsmMIiIAIiIAIiIAIiIAIiIAIiIAIiIAIIiIAQVdiRuYErdp6MUW7vhLmIjV9wOL276O6Tm9tfEFh85V1voyH3WcehHzE+kTyMdKD5FqGMr01aM3Y+Yn6Mm/HU/4f+Mzp/Rl4s59q/IT6WZ6I32FPoS/7jiv82cFs30aUh2tfUtLnYehOz0+SqPQC/vnSRHqEVsivPEVqnjm3+5qUN10k5KJtAT2I8gEREAEREAEREAEREAEREA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3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978" y="855125"/>
            <a:ext cx="2008722" cy="3013083"/>
          </a:xfrm>
          <a:prstGeom prst="rect">
            <a:avLst/>
          </a:prstGeom>
        </p:spPr>
      </p:pic>
      <p:sp>
        <p:nvSpPr>
          <p:cNvPr id="4" name="AutoShape 5"/>
          <p:cNvSpPr>
            <a:spLocks noChangeArrowheads="1"/>
          </p:cNvSpPr>
          <p:nvPr/>
        </p:nvSpPr>
        <p:spPr bwMode="auto">
          <a:xfrm>
            <a:off x="0" y="0"/>
            <a:ext cx="9144000" cy="857250"/>
          </a:xfrm>
          <a:prstGeom prst="roundRect">
            <a:avLst>
              <a:gd name="adj" fmla="val 0"/>
            </a:avLst>
          </a:prstGeom>
          <a:solidFill>
            <a:srgbClr val="F26522"/>
          </a:solidFill>
          <a:ln w="25400">
            <a:noFill/>
            <a:round/>
            <a:headEnd/>
            <a:tailEnd/>
          </a:ln>
        </p:spPr>
        <p:txBody>
          <a:bodyPr wrap="none" anchor="ctr"/>
          <a:lstStyle/>
          <a:p>
            <a:pPr marL="216000"/>
            <a:r>
              <a:rPr lang="en-US" sz="2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Clear Pass Guest: </a:t>
            </a:r>
            <a:r>
              <a:rPr lang="ru-RU" sz="2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Больше чем Гостевой доступ</a:t>
            </a:r>
            <a:endParaRPr lang="ru-RU" sz="2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AutoShape 4" descr="data:image/jpeg;base64,/9j/4AAQSkZJRgABAQAAAQABAAD/2wCEAAkGBxAQEhUQEhIUFRUSFBIUFxcVGBUYEhQSFRcWFhYSFxgYHCggHBwlGxYXITEhJSkrLi4uFx8zODMsNygtLisBCgoKDg0OGxAQGjImICQsMi8sLCw0LCwsLCwsLCwsLCwsLCwsLCwsLCwsLCwsLCwsLCwsLCwsLCwsLCwsLCwsLP/AABEIAI0BZgMBEQACEQEDEQH/xAAbAAEAAgMBAQAAAAAAAAAAAAAABAYCAwUBB//EAEIQAAIBAgMFBAcFBQYHAAAAAAABAgMRBBIhBQYxUZETQWFxIjJScoGx0RQzQqHBBxVigsJDU3OSsvAjJESDotLh/8QAGgEBAAIDAQAAAAAAAAAAAAAAAAQFAQIDBv/EADMRAQACAQIFAgQFAwQDAAAAAAABAgMEEQUSEzFRIUEUMnGBIkKRscEzUvA0YXKhIyRD/9oADAMBAAIRAxEAPwD7eAAAAAAAAAAAAAAAAAAAAAAAAAAAAAAAAAAAAAAAAAAAAAAAAAAAAAAAAAAAAAAAAAAAAAAAAAAAAAAAAAAAAAAAAAAAAAAAAAAAAAAAAAAAAAAAAAAAAAAAAAAAAAAAAAAAAAAAAAAAAAAAAAAAAAAAAAAAAAAAAAAAAAPJSS4mJmI7m27HtY+0uqNepXzDPLPg7WPtLqh1K+YOWfD1TT4NPyNotE9pJiYZGWADB1Y811Rrz1j3Z5Z8Hax9pdUY6lfMHLPg7WPtLqh1K+YOWfB2sfaXVDqV8wcs+GSknwMxaJ7SbS9ubMMXUS4tdTWbVjvLO0y87WPtLqjHUr5g5Z8PYzT4NM2i0T2kmJjuyMsMZTS4tLzNZtEd5ZiJns87WPtLqjHUr5g5Z8CqR5rqZi9Z7SbSdrH2l1RjqV8wcs+DtY+0uqHUr5g5Z8Hax9pdUOpXzByz4O1jzXVDnr5OWfDK5tvuw9MgAAxdSK0uuqNZvWO8s8svO1j7S6ox1K+YOWfB2sfaXVDqV8wcs+Gdzdh4pIxFolnaXplgAAAAAAAAAAAAABWd8MZ6tFd/pS8vwr9fgUHGtRtEYo+srTh2LeZvKsWPObytiw3kdPd3GdlWV/Vn6D+PB9fmWXC9R0s8b9p9ETW4ufH6d4Xo9goAD59thf8AHq+/L5niNdM/EX+r0em/pV+iHYiby7ljO8hYbyPYtrVO3kZi9o7SxNYnvDr7L27VpNKcnOHffVrxT/Qs9HxTJitEXnev7IWo0VLxvWNpN6mnXTXB04P85GeMW3zxMeIOHx/4/u49ip3lOWfcv+1/k/qPR8D7X+yp4l3qsxfqtV99FrS8qn9B53j0+uP7/wALXhn5vt/KtWPP7ytXZ3bWtb/BkW/CZnfJ/wAUDX9qfVxkio3lPLGd5AeoWG8mzfh8XUp6wnKPk3bpwOuPU5cc71tLnfDS/eFt2Bth104Ttnir6cJR5/75nqOHcQ+Iia2+aP8AtTavS9Kd69pdktEJrxNZQi5vhFNvyRpkyRjpNp7Q2pWbWisPnWJrOpOU5cZNt/HuPC5stsl5vPvL0uOkUrFY9muxy3luWM7ybLls/Gyq4VuLeeMXF29a6WjXi1+Z63Sai2bSbx3j0UWfFGPPtPaUDB/eRyNXcpZctnJx7Rp57K6tBX1ve67yLhmepHLP+b+7rf5J5v8APT2+61IvlaAAAAAAAAAAAABjUmoptuySbfkjW1orEzLMRvO0PnmOxLq1JVH+J6eC7l0PD6rNObLN593pMOOMdIq0xi20lxbSXmzjSs2tFY93S0xEby9q03CTi+MW0/NaGclJpaaz3hilotEWhiaROzZfdiYztqUZd69GXvLj9fie20OfrYYt7+7zmpxdPJNU8mOD59tj7+r78vmeI13+ov8AV6PTf0q/REIjus27WzaNWk5TgpPPJXd+Fo/U9FwrSYc2DmvXed5VOtz5KZdqz7J2M3eoSi8kckraNN2v4pkzPwrT2rPLG0o+PW5a29Z3hSjyUxtOy+id3pgTNpu/ZX/uKf6kzWTM8kz/AGwj6eNub6yhkNIWfcz+1/k/qPR8C7X+yp4n3qspfqtV99ONLyqf0HnOPd8f3/ha8M/N9v5VsoFq7G7fGt/gyLbhPfJ/xQNf2p9XGRUp4YF72ZgaLo026cG3CLbcY3ei8D2um0+KcNZmsdvDz2bLkjJba093G3q2fSpqE4RUbvK0tE9G72+BU8X0mLHWL0jZO0Ge95mtp3V4oVm6m7Lf2iNuU7+VvrYs+Eb/ABMbeJQ9ft0ZXg9eoVd3uxloxop6z9J+6uH5/Io+M6jlpGKPf9ljw/Fvabz7KqeZXLNUZZO0t6Kko38Wr2OvSt0+p7b7NOeObk92BybuxuvjOzq5H6tTT+Zer+q+JbcI1HTzck9rfug6/FzY+aO8LlGK4pcT1cViFJvLIywAAAAAAAAAAAABwt68ZkpqmnrU/wBK4/oupUcY1HTxckd7fsn6DFz5Oae0KgeUXbr7sYTtK2Z8KazfzcI/q/gW3CMHUzc09q/ug6/Ly4+Xy2b14TJVVRcKi/8AKOj/ACsb8Z0/JljJH5v3a8Py81OXw4hTLB3N1MZkqOm3pUWnvL6q/wCRdcG1HJknHPaf3V/EMXNTnj2XA9QpXz7bH39X35fM8Rrv9Rf6vR6b+lX6IhEd3f2DtmlQpuE8187lorqzSXPwL3hvEMOnw8l++6s1elyZcnNXwl4zeiGVqnGTk1o2kkvHiSc/GcXJMY4ndyx8Ovzfj7Koean1lcJezsBOvJRinbvl3RRK0ukvnvtEenvLhmz1xV3mU3eShaqoxTtGnBKyvwuiXxXDMZorWPSIhw0OSJxzNp93NWGqexP/ACy+hXRgyz+Wf0S5y0j3hZd0KMo9pmjKN8nFNX48z0PBcd6RfmjZVcRvW015Z3WIvFarm9uHnN0skZSsql7Ju18lvkUPGsOTJNOSu/f+Fnw7JWnNzTt2/lXvsFb+6n/lf0KP4TP/AGSsuvi/uh1N38POLrZoSV6Mkrpq75K5ZcLw5KTk5qzH4ULW5KWiu0+7jOhNcYyXwZUzhyR+Wf0WEZK+WDi+RryW8SzzR5dvDbzThCMFCDyxUbtvuVi3x8YyY6RSKR6IFuH0tabc3dA2jtKpiGnO1lwS4LxIWr1uTUz+LtHsk4NNTDH4UajRlN5YRcnyRGx4rZJ2rG8ut71pG9pW7d7Y7o3nP15K1l+GPevM9Tw3h86f8d/mn/pS6zVdX8NeztSlbUtZnaN5QYjd8+2ni+2qyqdzdl7q0X+/E8Rrc/XzTf8AT6PSafF08cVRCLEbuy509k/8p2NvScc3/c4r6Hra6GPg+l77b/dRTqf/AGOf/NlNPJzG07SvYncjJp3WjWq8HzFbTWYmGJiJjaX0LZmLValGpzWvhJaNdT3OlzxmxVv5ebzY+neapRIcgAAAAAAAAAAAGBQdt4ztq0pdy9GPku/4u7PF8R1HWzzMdo9Ieh0mLp44j3QSCkrDsHamHoU7Scs0m3K0W1ySv5fMv+H63T6fFy2n1nv6KvV6fNlvvEejLbu1sPXpZYuWZNON4vj3rpc21+u0+oxcsT6+3oxpdNmxZN5j0VyKb0WvlqefrWbekRutJtEd03C7OxLalClO6aabVtVr32JuDSanmi1KT6fZHyZ8O01tZfKMm0m1Z2V1yfej2VJmaxM93n5iIn0VrG7DjKrOcq8Y5pN2tdq/dxKHUcMrfLa9sm289lpi1lq0isU7MY7Hwi9arOXkrfoaxw7SV73mWZ1WontWEijszCWvGlUn1+qJFNFpNt4pMuVtRn7TaIbJ0cPD/pbe8vrc3nHp8f8A8v1axbLf85HGUlww8F0/9R18UdscHRvPe8tkNrNaZEl4HSut29IrtDWdNv7t+O2hKnK0Ummk9b99/E659TaltohpiwReN5Rv3tU5R6P6kf43J4h1+Fom7LxkqmbNbS3DxuS9Lntk35nDPiim2yeS0dz9p4yVNxUba3vf4W7yHqc9scxskYMUX33Q/wB71OUej+pG+OyeId/ha+UnB4+U810vRi5aXO+HU2vvvHaHHLhim2zTHbMvYXV/Q5fHT/a6fCx5ZfvdPjT/ADv+hn42s96sfCz7Sn06VOcVJwjqk9UmTK48d6xPLCPNrVnbdHxWCw0VeVKFvCK06HHLp9PEb2pH6N6ZcsztFpQ/sWBfBJPwc4kb4bRT6xG36w7dXUx3/h0sGoRWWNTMu68szXhfiTsPJWNq23+6Nfmmd5h7tGhKpTlTjLK5K17X0fHS67hqMdsuOaVnbf3MV4peLTG+ys1N1qy9WcH53T+TPPX4Hmj5bRP/AEta8SpPeJYYTYlaFSMqkG4Rd3ltK9tUrXvxMYOGZseWLZK+kePVnLrMd8cxWfV3q226UPWjUj5wki6vxDHT5omPtKtrpb27bfrCn7RnTlVlKm/Rk7rS1r6tdbnldXbHbLa2PtK808XjHEX7wjkZ2WHdHGWlKi+EvSj5riunyL/guo2mcU/WFZxHFvEXhaz0aoAAAAAAAAAAABzN4Mb2VGVn6UvRXm+L6XIHEtR0cEzHefSErSYupkiPaFKoYec9IQlLyTZ5HHgyZPlrMr22SlPmnZPp7Cq/jcKa/ikr9FcnU4Vmn55iv1Rra2n5YmUmGycPH16sp+EFZdWSacO09fntM/RynVZrfLWI+qRCGGh6tBPxm2/yJFcemp8uP9fVymc1u9/0b1j5LSKjFfwxR1+JtHpWIhp0Kz3ndrni6j4zl1t8jSc+Se8t4xUj2T9i4jjBvxV/zJmiyzO9ZRtTTba0IGN+8n7zIef+pb6pOL5IaTi6O3sX7t+8/ki20X9P7q/U/Ol4mnmjJc0yTkrzVmHGk7WiVYRQrYMCbj43jTnzgl8US9RG9a2/2R8M7WtX/dDIiQkYDE9nK74PR/UkafL07bz2cc2Pnq7H7xpWvmX536Fn8Ti233Qujfw42OxPaTzd3BeRV6jL1Lbp2HHyV2aDg6ujsun6FSXOLS6O5P0tfwWsiai34ohzUQUsMCyYOa7OOq9VfIvMVo5I9VXkieaUbamKjkcU027Ky7teJx1WavJNd/WXTBjtzRLilSsHtPivNfM3p80Nb/LKVtDFOVR5W0o6Kz5cWd9Rmmb+k9nHDjiKesMIY6qvxv46/M0jU5I9284KT7N9Pa81xUX+R2rrbx3hznTV9pb4bYi/Wi15WZ2jW1n5ocp00x2km8JV9aML/wASs+otGly/NEfeCOvTtMtNXdzDzV4OUfdldfncj34Tpr/L6fR0rrs1e/qhLdyrSmqlKpFuLTSkmvhpcjV4Rkw5Ivjt2dp19MlZrevdZ4l/CremQAAAAAAAAAAOHtTExlO2SMsmictbPvsuBV6rLW19uWJ28p2DHMV3323RZ4qb0zNLktF0RGnNefTd2jHWE/YtC95vyX6kzRY997yjam+21YdXs1yXQn8lfCLzSdmuS6Dkr4OaXK23QsozS8H81+pA1uP0i0Jemv6zWXKK9MbKFXJJSXc/y70b47zS0WaXrzV2e4qSc5NcG2/gZyzveZgx+lYhqObd3Ni/dv3n8kWui/p/dX6n53QZMR1VqxtJrk2ujKC8bWmFtWd6wxNWztYCkqlHK/FeTve5aYKxkw8soGW00y7w5uJwc6fFXXNcPjyIOXT3x/RKx5q3aDg6gHgErC4KdTusub/TmScWmvef9nHJmrX6u1KkoU3FcFGXyLSaRXHtCBzTa28q2ijWoAAABESxulQoShHtJK1vVT4uT4P4cfgSK4ppXnt9nK14tPLCKR3ZlTg5NRXFuxtSk2tENbWisbrNCjFJJJaJIvIx1iNtlXNpmWXZrkuhnkr4Y5p8salGLTVlqrdTFsdZjbZmLTE7q1KLhJq9mm1oUk81LTCzja0bt9LaNWP4r+ev/wBOtdVkr7tLYKS6mzsd2l00k1rp3on6fUdX0nuiZsPJ2TiU4AAAAAAAAAABh2a5Loa8seGd5OyjyXRDkr4N5ZRVjMRsw9MgB5KNzExuMeyjyXQxyV8M7ydlHkug5K+DeTso8l0HJXwbydlHkug5K+DeWUYpcDMREdmHpkYdmuS6GvLHhneTso8l0HJXwbyyjFLgZiIjsw9MjTPCU3xhHornOcNJ7w3jJaO0tf7vpewvzNPhsXht1r+WynhYR4RivhqbxipXtDWb2nvLcdGg0Bh2UeS6GvJXwzvJ2UeS6Dkr4N5OyjyXQclfBvJ2UeS6Dkr4N5ZRilwMxEQbkop8RMRPdjdj2UeS6GOSvhneXqprkhFYj2N5ZGzAAAxdNcka8seGd5edlHkug5K+DeXqglwSMxWI7G8sjLAAAAAAAAAAAAAGmpjKUZKEqkFJ2tFyipO+ism76gaZ7Vw8ZZHWpKXCznG9+VrgTEwAGM5qKcpNJLi27JebAgrbuEby/aKN/fj9QJ6d9UB6BzN4dqrDUZzThnUbxjN+tqlorpvj3AQ91d4PtVPNVdKNRzlFQi7NpJO6i23z6Ad8DXXxEKavOUYq9ryaSvyuwPaVaM1mjJSi+9NNaeKA10MZSqXUKkJ245ZRlbzswFTG0oyySqQUtPRcoqWvDRu4G8ABExe1MPRdqlanB8pSin0AzwmPo1vu6kJ29mSdugEgABohjKUm4qpByje6Uotq3G6vpYDzC4+jVbVOpCbjxUZJ2vzsBIArO/G2q2EhTlScbzlJPMr6JJoDt4PFp0IVakoxzU4Sk20opySffw1YG3D4ulUuoVITtxyyjK3nZgbgMalRRTcmklxbdkvNsCAtvYO9vtFG/vx+oE+E1JJppp8GtU0BkAAAAAAAAAAAAAAAA+ab9UnPaEIJ5XKNCKfstzaT+AEverdLD4bCurTc80HBNyd1NSkou6tpxvoBYdxKspYKm5NuzqRV+OWM5JL4LQDvgfO/2k4ybrU8Pd5FBTsvxSlKS4d7WXTzAj1qeFdN047NxUZWsp2nnze0+5+VgO3+zqeIjGpRqwqRjDLKGeMo2vdSisy4aJ28WBcQK3vzsylUw868k3OjB5Hdq12r6d4HJ/Z7sehOmsTKL7SFWSi7uyWVd3DvYF6A5W9GzvtOGqU0vStmj78dV14fECjbC292WAxFK9pppU+dq3oyt5WlL4gYbqSlgsVRdT0YYmkte7LO+Rv+aK+DAkbtQ+3bRniWrxhKVXX/AC0o9LP+UD6SBA29ipUcPWqx9aFOTXg7aP4AUfcjYFHFqpWr3m1PLbM1rZNyk1q+PzAj704COzsTTqYZuN1nSu3ladmubi+T8QPp0JXSfNJ9QPQPlOF2e8TtCtQU3BTqV87XFwUm3H4tIC+7B3bo4KU5U5TedRTzuL9Vt6WS5gdkCkftR+7oe/P/AEoCq47a88T2NOtJwoQUIpRV1ljaMqn8T0fl8w+p7GwFChSjGglkaTzLVzv+Ny77gTgKt+0DAV69GCoxlJRnecY8WrOzt32fd4gVB1cNCiqVfA1ac0knVTkp5vatNJfDgBcNwp0OynGjUqSSkm41ElKm2u62lna+gFoAAAAAAAAAAAAAAAAVXbu7FXEYuniYzgow7K6ebM8ksztZWA628uzZ4rDzoQcU5ODTle3oyjLu8gPN2dmTwuHjRm4ycXN3je3pSb714gdUCv71btRxqjJSyVIXSlxTT1yvv494HNnsvbModi8RSy2s5Xedr3lC/wAeIHd3e2O8LBxlVlVnJ3lKTdtOCim3ZAdUCHtjA/aKFSjfL2kWr8bPin1ArW7u720MLOMe3p9ip5pwjduV1bS8NO7vAuIACg4/cKpOtOcKlONOc3KzzZlFu7XC3e7Adnezdl4uNJUnGDpXis17dm0tNE+DS/MCRujsF4KnKMnGU5yu3G9sqVox1Xm/iB3QNeIoxqRlCSvGacWuaas0BSqW6eOws5SweIioy7p6O3cmsrTtz0A2Ybc+vWrKvja0Z2t6MbvMlwi3ZJLwSAuoACq7I3Zq0cbPFSnBxm6rSWbN6buuKsBagAFe3x2DUxsacacoRySk3mvrdJaWTA92tu1HEYWnQeWNSlCKhNLRSSSa55Xb9QPd1Nl4rCwdKrOnOC1hlcs0X3x1Xq/IDvgcXefYksXCKhUdOcG3FpvK07XjK3kte4DiPZG1+yeHdai4OLhd3csjVrXcL8O/iB1t0t3fsUZZpqU6mW9laKUb2Svx4vUDvgAAAAAAAAAAAAAAAAAAAAAAAAAAAAAAAAAAAAAAAAAAAAAAAAAAAAAAAAAAAAAAAAAAAAAAAAAAAAAAAAAAAAAAAAAAAAAAAAAAAAAAAAAAAAAAAAAAAAAAAAAAAAAAAAAAAAAAAAAAAAAAAAAAAAAAAAAAAAAAAAAAAAAAAAAAAAAAAAAAAAAAAAAAAAAAAAAAAAAAAAAAAAAAAAAAAAAAAAAf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6">
            <a:lum bright="24000" contrast="-12000"/>
          </a:blip>
          <a:srcRect l="6500" t="15881" r="6471" b="6422"/>
          <a:stretch>
            <a:fillRect/>
          </a:stretch>
        </p:blipFill>
        <p:spPr bwMode="auto">
          <a:xfrm>
            <a:off x="4457700" y="4092575"/>
            <a:ext cx="1439863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897563" y="4266741"/>
            <a:ext cx="3121029" cy="2267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Bluewater Floor Plan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EFF0F0"/>
              </a:clrFrom>
              <a:clrTo>
                <a:srgbClr val="EFF0F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00300" y="3863975"/>
            <a:ext cx="2590800" cy="205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1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95838" y="5337175"/>
            <a:ext cx="42386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8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03838" y="5235575"/>
            <a:ext cx="525462" cy="93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9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52900" y="5260975"/>
            <a:ext cx="630238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1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17962" y="3635375"/>
            <a:ext cx="2290763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 Placeholder 1"/>
          <p:cNvSpPr txBox="1">
            <a:spLocks/>
          </p:cNvSpPr>
          <p:nvPr/>
        </p:nvSpPr>
        <p:spPr>
          <a:xfrm>
            <a:off x="4076700" y="892175"/>
            <a:ext cx="4800600" cy="3352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algn="l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742950" lvl="1" indent="-285750">
              <a:spcBef>
                <a:spcPts val="600"/>
              </a:spcBef>
              <a:buClr>
                <a:srgbClr val="0070C0"/>
              </a:buClr>
              <a:buFont typeface="Wingdings" pitchFamily="2" charset="2"/>
              <a:buChar char="ü"/>
            </a:pPr>
            <a:r>
              <a:rPr lang="ru-RU" sz="1800" dirty="0"/>
              <a:t>Управление пользователями</a:t>
            </a:r>
            <a:endParaRPr lang="en-US" sz="1800" dirty="0"/>
          </a:p>
          <a:p>
            <a:pPr marL="742950" lvl="1" indent="-285750">
              <a:spcBef>
                <a:spcPts val="600"/>
              </a:spcBef>
              <a:buClr>
                <a:srgbClr val="0070C0"/>
              </a:buClr>
              <a:buFont typeface="Wingdings" pitchFamily="2" charset="2"/>
              <a:buChar char="ü"/>
            </a:pPr>
            <a:r>
              <a:rPr lang="ru-RU" sz="1800" dirty="0" err="1"/>
              <a:t>Биллинг</a:t>
            </a:r>
            <a:endParaRPr lang="en-US" sz="1800" dirty="0"/>
          </a:p>
          <a:p>
            <a:pPr marL="742950" lvl="1" indent="-285750">
              <a:spcBef>
                <a:spcPts val="600"/>
              </a:spcBef>
              <a:buClr>
                <a:srgbClr val="0070C0"/>
              </a:buClr>
              <a:buFont typeface="Wingdings" pitchFamily="2" charset="2"/>
              <a:buChar char="ü"/>
            </a:pPr>
            <a:r>
              <a:rPr lang="ru-RU" sz="1800" dirty="0"/>
              <a:t>Опросы</a:t>
            </a:r>
            <a:endParaRPr lang="en-US" sz="1800" dirty="0"/>
          </a:p>
          <a:p>
            <a:pPr marL="742950" lvl="1" indent="-285750">
              <a:spcBef>
                <a:spcPts val="600"/>
              </a:spcBef>
              <a:buClr>
                <a:srgbClr val="0070C0"/>
              </a:buClr>
              <a:buFont typeface="Wingdings" pitchFamily="2" charset="2"/>
              <a:buChar char="ü"/>
            </a:pPr>
            <a:r>
              <a:rPr lang="ru-RU" sz="1800" dirty="0" smtClean="0"/>
              <a:t>Реклама</a:t>
            </a:r>
            <a:endParaRPr lang="en-US" sz="1800" dirty="0"/>
          </a:p>
          <a:p>
            <a:pPr marL="742950" lvl="1" indent="-285750">
              <a:spcBef>
                <a:spcPts val="600"/>
              </a:spcBef>
              <a:buClr>
                <a:srgbClr val="0070C0"/>
              </a:buClr>
              <a:buFont typeface="Wingdings" pitchFamily="2" charset="2"/>
              <a:buChar char="ü"/>
            </a:pPr>
            <a:r>
              <a:rPr lang="ru-RU" sz="1800" dirty="0"/>
              <a:t>Привязка к местоположению</a:t>
            </a:r>
            <a:endParaRPr lang="en-US" sz="1800" dirty="0"/>
          </a:p>
        </p:txBody>
      </p:sp>
      <p:pic>
        <p:nvPicPr>
          <p:cNvPr id="15" name="Picture 2" descr="McDs Anonymous Access Portal.png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6797"/>
            <a:ext cx="4079665" cy="2399803"/>
          </a:xfrm>
          <a:prstGeom prst="rect">
            <a:avLst/>
          </a:prstGeom>
        </p:spPr>
      </p:pic>
      <p:pic>
        <p:nvPicPr>
          <p:cNvPr id="16" name="Picture 3" descr="AT&amp;T Asia Pacific.p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0694"/>
            <a:ext cx="4572000" cy="3422367"/>
          </a:xfrm>
          <a:prstGeom prst="rect">
            <a:avLst/>
          </a:prstGeom>
        </p:spPr>
      </p:pic>
      <p:pic>
        <p:nvPicPr>
          <p:cNvPr id="17" name="Picture 4" descr="Los Angeles Police Department USA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405" y="1104179"/>
            <a:ext cx="3438525" cy="3979656"/>
          </a:xfrm>
          <a:prstGeom prst="rect">
            <a:avLst/>
          </a:prstGeom>
        </p:spPr>
      </p:pic>
      <p:pic>
        <p:nvPicPr>
          <p:cNvPr id="18" name="Picture 5" descr="BK Wi-Fi Login.jpg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405" y="1119986"/>
            <a:ext cx="4572589" cy="2708580"/>
          </a:xfrm>
          <a:prstGeom prst="rect">
            <a:avLst/>
          </a:prstGeom>
        </p:spPr>
      </p:pic>
      <p:pic>
        <p:nvPicPr>
          <p:cNvPr id="19" name="Picture 7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50053" y="1143521"/>
            <a:ext cx="2067636" cy="3101454"/>
          </a:xfrm>
          <a:prstGeom prst="rect">
            <a:avLst/>
          </a:prstGeom>
        </p:spPr>
      </p:pic>
      <p:pic>
        <p:nvPicPr>
          <p:cNvPr id="20" name="Picture 8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94627" y="1071522"/>
            <a:ext cx="4562122" cy="2712003"/>
          </a:xfrm>
          <a:prstGeom prst="rect">
            <a:avLst/>
          </a:prstGeom>
        </p:spPr>
      </p:pic>
      <p:pic>
        <p:nvPicPr>
          <p:cNvPr id="21" name="Picture 9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775" y="1099086"/>
            <a:ext cx="2161050" cy="3241576"/>
          </a:xfrm>
          <a:prstGeom prst="rect">
            <a:avLst/>
          </a:prstGeom>
        </p:spPr>
      </p:pic>
      <p:pic>
        <p:nvPicPr>
          <p:cNvPr id="22" name="Picture 5" descr="C:\Users\User\Desktop\загруженное.jpg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029" y="5714999"/>
            <a:ext cx="1952809" cy="769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3240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57400" y="2504182"/>
            <a:ext cx="6629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905623"/>
                </a:solidFill>
                <a:latin typeface="Myriad Pro" pitchFamily="34" charset="0"/>
              </a:rPr>
              <a:t>Безопасность </a:t>
            </a:r>
            <a:br>
              <a:rPr lang="ru-RU" sz="3200" b="1" dirty="0" smtClean="0">
                <a:solidFill>
                  <a:srgbClr val="905623"/>
                </a:solidFill>
                <a:latin typeface="Myriad Pro" pitchFamily="34" charset="0"/>
              </a:rPr>
            </a:br>
            <a:r>
              <a:rPr lang="ru-RU" sz="3200" b="1" dirty="0" smtClean="0">
                <a:solidFill>
                  <a:srgbClr val="905623"/>
                </a:solidFill>
                <a:latin typeface="Myriad Pro" pitchFamily="34" charset="0"/>
              </a:rPr>
              <a:t>корпоративных данных</a:t>
            </a:r>
            <a:endParaRPr lang="ru-RU" sz="3200" b="1" dirty="0">
              <a:solidFill>
                <a:srgbClr val="905623"/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76330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ata:image/jpeg;base64,/9j/4AAQSkZJRgABAQAAAQABAAD/2wCEAAkGBhASEBQUEBQSEhIRFRQXEBUVFBAVEBQSFhQVFBQQFBQXGyceGBojGRUSHy8gIycpLC0sFR4xNTAqNSYrLCkBCQoKDgwOGg8PGiwkHyQpLCwqLC0pLC4yLCwsLCwtLC4tKSwsLC8vLCwvLCwsLCksLCksLC0sLCwsLCwsLCwpLP/AABEIANoA5wMBIgACEQEDEQH/xAAbAAEAAgMBAQAAAAAAAAAAAAAAAwUCBAYBB//EAD8QAAIBAwEEBwQIBAYDAQAAAAECAAMREiEEBRMxBiIyQVFhcYGRocEHFCNCUnKx0TNiwuEVQ1OSorLS8PGC/8QAGwEAAQUBAQAAAAAAAAAAAAAAAAECAwQFBgf/xAA1EQACAQIEBAMHAwMFAAAAAAAAAQIDEQQSITEFQVFhMpHwEyJxobHR4QaBwTRCUhQVIyRi/9oADAMBAAIRAxEAPwD7jERABERABERABERABExZwNToJXbVvxF0Trn3L74ydSMNZMfCnKbtFFneYPWUcyB6mc5X3vVbvxHlp8Zpk356+uspzxqXhRchgpPxM6V970R96/oCflITv6n3Bj7B+8oIld4yo+hYWCpre5dVOkSD7rfCeDpNS71ce795QbRyHr8jILzewFONejnnvdmJjZOjVyw2sdZT6QUDzYj1U/KblHbabdl1PtF5w94vLjwceTKqxMuaO/icVs+9aqdlzbwJuPjLfZOk45VFt/Muo9olaeFnHbUnjXi99C+iRbPtSOLowYeXzksqtWJ9xERABERABERABERAAZT7P0jFTE06Nd6TvUQVQqYfZhyXsWywLIVDWsSV7iDLic7ufd23bOiUF+rGjTeoFqF6vFNEh2pA0sLBwxQE5kEKSAL2ABt7F0hzqpSqUa9B6tLi0xUFOzAFRUp3RmxdckuDbtaXsbYbJ0mD7StA0aqM67Qys3Bwx2eqtF26rk6s6W05HW0ra27dpRl2pqNDj0KNRadOlUqstWtWNMMWdqYKoCo7ibEnu182Xdu1Uts2SpUp0yi0a+z1DTqO7cSs1KuazA0lAW9Bhz51FgB1sTyCwgB7NDbt7rT0HWbw7h6maG8t9X6tM2He3j6SoymfXxdvdh5mjQwbfvT8jZ2rbnqHrHTuHID2SCaG83ayKjtTZ6iAFRTJKg5VB11I7Cv3Ss3bvisEoqwNd631gh2NNLClUIAYKgFrFRcAm/d3yhZz95sv6Q91I6K8Sio9JS4uKRGVOlUphnAZ+I2Bp2AIDK2h1I1Guukx304apemMKLY1WD3IHDFXMKVF1sQOd7nwiZGOzIt4lG3SXEXqU2VilJ0UNkWFVxTVTYdVgxF7X0OhPKWO79tNRSSpQqxUg5WNvvKSASvnYRHFrUFJN2JdpOg9fkZr3k21HQevyM1sp1nCP6b92cxxT+ofwRneLzDKMprGYZ3i8wyjKAE9HaGQ3UlSO8S/3d0lB6tawP4hy9o7pzOUZSKpRjUWpJCpKGx9DVri41B5T2cXuvfT0TbtJ3r4eazrtl2tKihkNwf/AGx85lVaMqT12L9Oqpk0REgJRERABERABKLfnSQUaopDq2ptWrVDTrVVp0VNrlaeutm1JAAUnXlL2VW8twrVcvxKlNnpNRqYYdemTcA5KSCLtYi3aPlYArqvSgrtDKTTNJbjBQxrn7Km6VQcrFWaoEAx5ka90t90bdxady1Nqg0qCmbqjHrBOZ5AjXv56XtPKm6wWpa2p0VOKAc2sFRi1+SjKwtzIPdIdxblOzqQX4hxpopwwtTpKVQEXN21NzpfwEALVmtznO713pmcU7Hf/N/aSb73nc8NToO2f6ZT5S/Qw6azTRiY3GvNkpvbdgzy8ZTEzA4hgXQeeHh+h0vCeKLFR9nU8a+ff49fM1K27s63EZ3sqYoqsygMWJd9OZIwGvLHzN64dHmWtSxJNGnxz/FqCovFCdUG12GQc6kdoeEu8pTdI6ijgEuVP1jZwBmVU3qre47/AG/3mbCb2NqUFa5Ps+6rVkJSktHZlK7LiWzxKICGBFltiwFifunS03aW70U1CAftzeoCWIJxCaAmw6oAsJT7clA1wQwFRalJ6lQtcpoFSglzpmLXUaWYk6kGau003pGoLAZITVKs12QVHOZNtGIKoCdQMu5RHavmNtbkXS7h2cKVxJBVE6zuzBKZypqrE3GLai3frN6lTCiwJPmxLH3mau79pLJqoQozIVU5KMTbQ2Glrd02cpHKTvZkkYq10R7Y2g9fkZq5SXbn6o9fkZSbZvoUqgRkazIzIwxxdlt9iBe+ZvcDvF/AzruESSwyb6s5Xii/7LXZFtlGUrhvakDi7oj9UMhdM1Z9FUi/MnQeMzbedIMVNRAyglhkuQVbZMRfQC49817oy7M3soyld/jOz/61LscTtp/C5cXn2fPlJF3jSJIDoSqhmAYXVSLhiO4GF11DU3coylcm+aBFxVpEAqpIdCMmtit78zcW8bie/wCLUb24tO4fhkZrfif6Z17XlzhmXULPoWGU29270ai911B7S9xH7ylpb1osQFqU2LZYgMpJxNmsBzsdD4TOht1N7mmyuBzxIPMXHLyiNRkrMVNxdz6dse2LVQMhuD7wfA+cnnAbk30aD66o1g4/qHnO8pVQygqQQRcEciJjV6LpS7GjSqqa7mcREgJhERABERABK7fO8eEmnabRfmZYM1hc904Xee8uLULA9Xkn5RLGHpe0lrsihj8T7Cnpu9vueF55nNfizzizXsctmNnOMpr8WOLGygpJxlsx8KsoSUouzWxMTMXVTzAPqAZHxZ7lON4jgZYWWaPhe3bsejcI4pDHQyT0mt117r+ehlw1vewv6C/lPGoocrqpzFn0HWHIBvEan3xlPMplZjcyIyo01UWUBQOQAAHidBM8pHlPMomYXLYh3i/VH5vkZz+9NkqVToVXAZUDk1xWHJ2GPZ7ra8z46XW9H6o/N/SZWcSdrwZZsIvizjeLyy4p/BFQ1N6u0V0PCBenswqEMxIxZ2YIMet7SLEibNTYdoNUOTTIVa6qLkaVMcTomlgovqb89OU3uLNHZd8Zg2pVRYIQDwrnMXAFnNrd97TUyJbszM7eyIxueoEZQV62z8LrVazWfxGQNl9PdJqew1VZyuH2qU1ZmZi2QD5ubLqesLD+Xu7oV6RU7ISGUOKhuxpKFNM4tTa79q+mlx5zFuk1MAFldQ1LirkaAuP9MXqdv4ecS0FzC8nyJH3VVtWClAKlalUQ5G6rTWkpHZOv2Qt6+Wsi7BUW+Ap243EALuLrjbU4HrE3PtilvpC4QgoxRHGRpi+dwFFmN20N+7zMi/x9cQxSqFZnUH7K2aErj2+bEEDx8oWhuF5dCCnuuspRWxsw2lCyM7FeO5qhypUaDHHn390tN17IadywUMVRSRUq1LhQbavyGpso5eMypVyVBIKki5VrZDyNiRf0My4kkVNLUY6jeht8SdT0O31rwXPO5pnz70+c4viTOltJVgymxUgg+Y1EbVpKpFxYtOpkldH2CJo7m3kK9FKg+8OsPBhoR75vTBaadmbCaauhEREFEREAKzfu1Y07Dm+ns75ylXZlPkfKWW/tryrEdyae3mZXcSXqKcY3Qs6MKscs1dGjWoOvmPEftNfjy24k16+yo3PQ+I5/3lyNb/IwsTwX+6g/2f3+/maXGjjSHaN31F7PWHx900TWPfLMbS2ZzVdVcPLLVi166lpxp6u0W+cqvrBj6wYlShGpFwnqmR0sdKjNVKbaa2ZeLVB1E9ylNs+2lTrqDz/cSzWoDy1nA8T4fPBT6xez/h9/qetcD4zT4nS6TXiX8rt9PK82UZSPKMpk5joMpqb5qdRfz/0tKrizd36/UX8/9LSn4s77gOuEXxZwPHHbGNdl9CTbcmpsqNizWGWlwCQGIuCL43+E0zuu7G9RyhCcxSuCmgFsLFbE6EGbHFjizZdNPcx1Va2Itl3UtPHF6nUFQC/C5VGybknceXzhN1KFCipVsKPCH8Ls/i7Ha+HlK3attqU1qsHLinSNywFuKDclbdwB1Go5d95nU2moGdAzsqsl2AyqBWRjawGvWC93JpF7vT16RNeXX16ZvvupSTd6litNWH2VmWmSRfqX1JN7W8rTxt0KUKGpUxOZ/wAvRnbLMdTtKT1fDzmlsu9CSvEJFlVTYC3EJCs7eWYKi3gZZ8WOjCMtbDJVJR0ubNNrAAksQALm2R8zYAX9ky4s1OLHFkuUizm3xY4s1OLJaNN37Cs3oCfjB2SuxU3J2R2f0fb2tVaieTjJPzDmPaP+s+gT5NubdVenVSoSEwYG3NiO8aacr9/fPq1NrgHxmFipU5VLwd+puUKVWFNe0i10uZxESqTCYVnspPgLzOV3SCvhs1Q/yke/T5xUruwHA763sadOtWAzKK74lsb2ubZWNvdKra+lDU6ddjSBOz0kq2WoTTYMGOGeGjgLe1uTL4zPedM1aNSmCF4iMtyLgZC17XF5XbVuZnp104irx6S0gFQ8NbZXqY31Y5eWir4S+0+RO0+R1K1tNeffbUX9Z7xpXjaDYX59/hePrEksOLDiyGvRR+0Bfx7/AHzV+sR9YgtNhlSlCpHLNJrua20bsYdg5Dw+9NJrjnp6y2+sTCqVbtC/6++WI12vEc5i/wBPU53lQeV9Ht918yqzmzsm246Hs/p5zyrsX4T7DNRgQddI+rCliabpz1TMBU8XwysqqTi09Hyf3v0OhDT28ptk20qbHsn4ectA955zxLAVMDUyvWL2frmeu8H4tS4lRzR0kvFHp+HyK/pC/wBmv5/6WlFxZcdJW+yX84/6tOb4k7T9OK+CT/8ATOO/Uk8uOa7I3OLHFmnxI4k6HKc97UzXY6YFsSQVK2ZnYYm11sxI7hJKdJVUhbjLmbksdLXyNzewA9kg4k2tj2GtV/hozedur568u+MlGEFd2RJCpUqPLG7fTVkJ2VOroQFCgAHQhTdQfQ6zY4suNk6HVDrVdVHgt2b38h8Zd7J0b2enrjmfFyT7bcvhM+pxDD0/C7/D7mzQ4PjK2sllXf7fexyWz0KlT+GjN6DT/dyHtlvs3RWqe2yoPAdZv2E6lQANLD0nszKvFaktIJL5m7Q4BRhrVbl8l9/mVmzdHaC81zP8+o/28pZIgAsAAPAaCexeZtStOo7zbZtUsPSoq1OKXwPZ1e5K+VFfLT3Tk50HRmr1WHgb+8QpP3ivjo3pX6MvIiJaMQTnunFbHZG8yo/5CdDOV+kZrbGfzp+sfT8aHR3R8q3vvWomVmwC0mdThkGdfuMbGw5aCxN9OU8O+age5vjp1MdCpphgQx1yNQ487eXfMqyhxZr27xcgHyYd48ocAspJPVvZdMbnTI99wL+/0mi4O5Yys2t3bzDrq2TDt9VlHW1GNwLr4Hvtzm19YlNsezLT7JJ0VRe2irfFRYeZ566zZ40clpqCRYfWI+sSv40caLYWxYfWI+sSv40caFgsWH1ieNWB56zRWqToLk+Wv6TZpbBXbs0qh9Eb9ojaju7DZRi1aW3cxamO4++T7HtePVbs93kf2k1Lo3tjf5RA/mZB8Cb/AAm7S6F7Se0aa+1j8LStiauGrU3SrSTT76ruu5lRwcMNWVfCzySX7p9muj9alT0lP2S/nH/VpzU+gbd0OPDVatW4yuMVseyRa59fCSbJuLZ6fZQEjvbrH4yvwzFUsDh/ZXze87W6FnGcOrcVr/6hWimkuuq3t2+Njhtk3TXq/wAOmxHjyX3nSXux9CmNjVcDyXU+8zq4vH1eLVp6Qsi5hv05hqetS8n5LyX3K/Yujuz0uSBj+JusfXwHsEshMbxeZk6s6jvNtm9Sw9OistOKS7IzvF5heLyMlsZ3i8wvF4BYzvF5heLwCxneXHRluuw8hKS8t+jR+1PpH0/EirjF/wAMvXM6mIiXDnROV+kdL7C5/CUP/ID5zqpo74ohqZDAMNLgi4OoPKKpZXm6Cp21PhCuTyufTWbFLYK7dilVb0p1CPfafWKdFF7KqPQAfpJMoyXFukPn+BHi+iPmNHottrf5LD8xUfC95vUugm1ntGmv/wCif0E7+8XkEuKVnskiN4qfKxxdL6PH+/XUeS0yfiWH6TepdAKA7VSq3j2QP0nTXi8glj8RL+76EbxFR8ynpdDtjX7hb8zsf0Im3S3Dsq8qNL2qpPvOs3bxeQSr1ZbyfmMdST3Z4lJRyVR6ACSXmF4vIRhleLzG8XgBXb3qaqPAE/H+00LyXeNW9VvKw+H73mtlLUNIo7PBU8lCC7X89SS8XkeUZR1y5YkvF5HlGULhYkvF5HlGULhYkvF5HlGULhYkvF5HlGULhYzvLrouPtG9JRZTouiSds+dvh/eS0tZFLHaUX+x0kREuHNiQ7Wl0I8jJp4wgBzeUZT3akxcjz/WRZTEnHLJxKUlZ2JMoykeUZRg0kyjKR5RlACTKMpHlGUAJMoykeUZQAkyjKR5SLaq2KMfAH3wHQi5SUVzKWrUuxPiTMMpDnGctnoSikrImyjKQ5xnAWxNlGUhzjOAWJsoykOcZwCxNlGUhzjOAWJsoykOcZwCxNlOz6MUMaIP4tZxNFSzBR942n0bYqOKKPASzQWrZjcVnZRh+5sRES0YQiIgBTb8oWsw9DKjOdVtVAOpHjORrKVYg90zsZTs85Xqx5kmcZyDiQakoXICfOM5ymw7xf60ruHFPbAypkyFLpdqIRQ1wWp8Qm4Bv6TV3ftpprTJQ5u21rQZajMSUNRlFSmVGmKWFi1jb1kuQdlO2znmc53cRolNnqCoWq1KJbWoxNS4Rqrlb2JDY626uVtLy74kZJWdhGrE+cZyDiRxI24hPnNPe1a1P1IHzkvElVvyt2B6n9B+8fDWRf4dTz4mC738tTTzjOa2cZyydzY2c4zmtnGcAsbOcZzWzjOAWNnOM5zqVFeptPGYrw3QJ1mXCngjKwse9y4v32tra00atYivVuSi/W6IFQMSUvTothjyCsxK8+dTl3x6iV3Vsr252+v2OwzjOcy71V2irhmVrPwza5Wk4pIwqWPZFi/tx8Zu7ga2zU9SerqSSSdTqSeZiNWVx0Z5pZbdS5zjOa2cyQkkAczoPWNJmkjo+iexF6uR5L+s7sSq6O7t4VEDvOp9ZbTRpxyxscfi63tqrly5fARER5WEREAEoekGwffX2y+mNSmCLHvjZRUk0xGrqxwPEmNZ1xOdsbHLK2OPfe+lpu763aaTXHZPwlRtFRcGyXNcTkuORYW1XHvv4TCqU3TllZTlHK7GKbTsrKSOCVonXRLUyQGGluqTdT7RFKvstMB04KBrrkoRb25rcDutr6Sg2ym9RWcU6nE4uyVKgwdLUqVYNwkyALlVDE25ljbwmdXYiadaoxZFqPWspQl2pVERCApIKuSgIvyvqI7Kuotjo6QorUbFaYqWBfFVD2YmxYgX1IPPwmxxJzWyV6yVwrWvUcGqMbgg0mbMP4Kyqg9OVzLzORz0GtWNniRxJrZxnGXENniSi3vXvUt+EAfOWmc5zaq93Y+LGTUtze4FTzVpT6L6mWcZyDOM5YOusT5xnIM4zgFifOM5BnGcAsY7RXo5DicPMY45Y5AseqATyub2gVqORT7PJr5LZbsRqb+JF/jK3eRZmCqrXD0yRgDSqi+uT20xtfUjkOd55UBaulkbFXqZKyAIt1P26uBqxvbmdHPhJLaFdyd9ufr18rFpT2mjZipS33yMbchbL2Ee+TUwFFlAUeAAA9wnPtSZPvErTNJScLC4soNtQcVJYnlcjljLTY67NTUtzPla+ps1u64sYklzHU5XdmtTfznTdDtzGo/Ebsjs/vKLcm6n2ioFF8QRkflPqu79iWkgVRawk9Cnd5mZfE8VkXsY7vfsvybKi09iJcOcEREAEREAEREANfbNjWopBnD703a1Ftez3GfQJrbbsK1FswkNaiqsbMZKKkj5znHEm9vfcj0iSNVlVlMGrTlSeWRVlFxepNnGchzjORXGk2cZyHOM4XAkq1rKT4Amc1nLfedW1JvOw95lDlLdDa52HAKVqMp9XbyX5J84zkGcZyc6GxPnGcgzjOAWJ84zkGcZwCxPnGcgzjKAWJ85ubr3bUruFQG3ee4f3mW5Nw1dpYY6J3t4+Qn1Lce4KezoABr8b+MsUqLlq9jIx3EI0E4U9ZfT8+me7g3IlCmABr3+N/GW0RL60OVlJyd2IiICCIiACIiACIiACIiAEdagrizC85TfPRXm1OdfFoydONRZZK4jSe58pr0GQ2YESK8+mbduanUGoF5y+8eiDC5SZFbh8lrTd+xXlSfI5u8Xk1fd1VOamax85nThODtJWImmtzR31W6qjxJPsA/uJUZTb3zU+0A8F/U//JoXl6lpBHoPCaWTCQ76+bJMoykd4vJLmnYkyjKR3jKFwsSZRlNjZN0V6h6lNte86D4zp91/R3Uaxqk28BoPfzkkaU5bIp18bQo+KWvRanKUKLO1kBY+AnY9HugbPZq/+3u9vjOz3T0Wo0QLKPd+suVQDlLlPDqOstTnsVxapV92n7q+f4NbYN2pSUBQNJtxEsmMIiIAIiIAIiIAIiIAIiIAIiIAIiIAIIiIAQVdiRuYErdp6MUW7vhLmIjV9wOL276O6Tm9tfEFh85V1voyH3WcehHzE+kTyMdKD5FqGMr01aM3Y+Yn6Mm/HU/4f+Mzp/Rl4s59q/IT6WZ6I32FPoS/7jiv82cFs30aUh2tfUtLnYehOz0+SqPQC/vnSRHqEVsivPEVqnjm3+5qUN10k5KJtAT2I8gEREAEREAEREAEREAEREA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" name="Прямоугольник 2"/>
          <p:cNvSpPr/>
          <p:nvPr/>
        </p:nvSpPr>
        <p:spPr>
          <a:xfrm>
            <a:off x="287383" y="4087902"/>
            <a:ext cx="4589417" cy="20082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563" lvl="1" indent="-182563">
              <a:spcBef>
                <a:spcPts val="300"/>
              </a:spcBef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US" sz="1600" dirty="0"/>
              <a:t>Защита </a:t>
            </a:r>
            <a:r>
              <a:rPr lang="ru-RU" sz="1600" dirty="0" smtClean="0"/>
              <a:t>от </a:t>
            </a:r>
            <a:r>
              <a:rPr lang="en-US" sz="1600" dirty="0" err="1" smtClean="0"/>
              <a:t>DDoS</a:t>
            </a:r>
            <a:r>
              <a:rPr lang="ru-RU" sz="1600" dirty="0" smtClean="0"/>
              <a:t>-атак</a:t>
            </a:r>
          </a:p>
          <a:p>
            <a:pPr marL="182563" lvl="1" indent="-182563">
              <a:spcBef>
                <a:spcPts val="300"/>
              </a:spcBef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US" sz="1600" dirty="0" smtClean="0"/>
              <a:t>SIEM</a:t>
            </a:r>
            <a:r>
              <a:rPr lang="ru-RU" sz="1600" dirty="0" smtClean="0"/>
              <a:t> решения</a:t>
            </a:r>
          </a:p>
          <a:p>
            <a:pPr marL="182563" lvl="1" indent="-182563">
              <a:spcBef>
                <a:spcPts val="300"/>
              </a:spcBef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ru-RU" sz="1600" dirty="0" smtClean="0"/>
              <a:t>Защита беспроводной среды (</a:t>
            </a:r>
            <a:r>
              <a:rPr lang="en-US" sz="1600" dirty="0" smtClean="0"/>
              <a:t>WIPS</a:t>
            </a:r>
            <a:r>
              <a:rPr lang="ru-RU" sz="1600" dirty="0" smtClean="0"/>
              <a:t>)</a:t>
            </a:r>
          </a:p>
          <a:p>
            <a:pPr marL="182563" lvl="1" indent="-182563">
              <a:spcBef>
                <a:spcPts val="300"/>
              </a:spcBef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ru-RU" sz="1600" dirty="0" smtClean="0"/>
              <a:t>МСЭ нового поколения (</a:t>
            </a:r>
            <a:r>
              <a:rPr lang="en-US" sz="1600" dirty="0" smtClean="0"/>
              <a:t>NGFW aka L7FW)</a:t>
            </a:r>
            <a:endParaRPr lang="ru-RU" sz="1600" dirty="0" smtClean="0"/>
          </a:p>
          <a:p>
            <a:pPr marL="182563" lvl="1" indent="-182563">
              <a:spcBef>
                <a:spcPts val="300"/>
              </a:spcBef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ru-RU" sz="1600" dirty="0" smtClean="0"/>
              <a:t>Защита Баз данных</a:t>
            </a:r>
          </a:p>
          <a:p>
            <a:pPr marL="182563" lvl="1" indent="-182563">
              <a:spcBef>
                <a:spcPts val="300"/>
              </a:spcBef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ru-RU" sz="1600" dirty="0" smtClean="0"/>
              <a:t>Наряду </a:t>
            </a:r>
            <a:r>
              <a:rPr lang="ru-RU" sz="1600" dirty="0"/>
              <a:t>с использованием традиционных средств: </a:t>
            </a:r>
            <a:r>
              <a:rPr lang="en-US" sz="1600" dirty="0" smtClean="0"/>
              <a:t>SFW</a:t>
            </a:r>
            <a:r>
              <a:rPr lang="ru-RU" sz="1600" dirty="0" smtClean="0"/>
              <a:t>; </a:t>
            </a:r>
            <a:r>
              <a:rPr lang="en-US" sz="1600" dirty="0" smtClean="0"/>
              <a:t>UTM</a:t>
            </a:r>
            <a:r>
              <a:rPr lang="ru-RU" sz="1600" dirty="0" smtClean="0"/>
              <a:t>; </a:t>
            </a:r>
            <a:r>
              <a:rPr lang="en-US" sz="1600" dirty="0" smtClean="0"/>
              <a:t>IDP/IPS</a:t>
            </a:r>
            <a:r>
              <a:rPr lang="ru-RU" sz="1600" dirty="0" smtClean="0"/>
              <a:t>…</a:t>
            </a:r>
            <a:endParaRPr lang="ru-RU" sz="1600" dirty="0"/>
          </a:p>
        </p:txBody>
      </p:sp>
      <p:sp>
        <p:nvSpPr>
          <p:cNvPr id="4" name="AutoShape 5"/>
          <p:cNvSpPr>
            <a:spLocks noChangeArrowheads="1"/>
          </p:cNvSpPr>
          <p:nvPr/>
        </p:nvSpPr>
        <p:spPr bwMode="auto">
          <a:xfrm>
            <a:off x="0" y="0"/>
            <a:ext cx="9144000" cy="857250"/>
          </a:xfrm>
          <a:prstGeom prst="roundRect">
            <a:avLst>
              <a:gd name="adj" fmla="val 0"/>
            </a:avLst>
          </a:prstGeom>
          <a:solidFill>
            <a:srgbClr val="F26522"/>
          </a:solidFill>
          <a:ln w="25400">
            <a:noFill/>
            <a:round/>
            <a:headEnd/>
            <a:tailEnd/>
          </a:ln>
        </p:spPr>
        <p:txBody>
          <a:bodyPr wrap="none" anchor="ctr"/>
          <a:lstStyle/>
          <a:p>
            <a:pPr marL="216000"/>
            <a:r>
              <a:rPr lang="ru-RU" sz="2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Защита конфиденциальных данных</a:t>
            </a:r>
            <a:endParaRPr lang="ru-RU" sz="2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999741"/>
            <a:ext cx="3657600" cy="406729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ru-RU" sz="2400" b="1" dirty="0" smtClean="0">
                <a:solidFill>
                  <a:srgbClr val="663300"/>
                </a:solidFill>
                <a:latin typeface="Myriad Pro" pitchFamily="34" charset="0"/>
              </a:rPr>
              <a:t>Предпосылки</a:t>
            </a:r>
            <a:endParaRPr lang="ru-RU" sz="2400" b="1" dirty="0">
              <a:solidFill>
                <a:srgbClr val="663300"/>
              </a:solidFill>
              <a:latin typeface="Myriad Pro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8523" y="3755327"/>
            <a:ext cx="3657600" cy="406729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>
              <a:defRPr sz="2400" b="1">
                <a:solidFill>
                  <a:srgbClr val="663300"/>
                </a:solidFill>
                <a:latin typeface="Myriad Pro" pitchFamily="34" charset="0"/>
              </a:defRPr>
            </a:lvl1pPr>
          </a:lstStyle>
          <a:p>
            <a:r>
              <a:rPr lang="ru-RU" dirty="0" smtClean="0"/>
              <a:t>Решения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987233" y="3293662"/>
            <a:ext cx="24666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663300"/>
                </a:solidFill>
                <a:latin typeface="Myriad Pro" pitchFamily="34" charset="0"/>
              </a:rPr>
              <a:t>Выгоды</a:t>
            </a:r>
          </a:p>
        </p:txBody>
      </p:sp>
      <p:sp>
        <p:nvSpPr>
          <p:cNvPr id="8" name="AutoShape 13"/>
          <p:cNvSpPr>
            <a:spLocks noChangeArrowheads="1"/>
          </p:cNvSpPr>
          <p:nvPr/>
        </p:nvSpPr>
        <p:spPr bwMode="auto">
          <a:xfrm rot="16200000">
            <a:off x="5029704" y="5005770"/>
            <a:ext cx="403157" cy="457200"/>
          </a:xfrm>
          <a:prstGeom prst="downArrow">
            <a:avLst>
              <a:gd name="adj1" fmla="val 50000"/>
              <a:gd name="adj2" fmla="val 75000"/>
            </a:avLst>
          </a:prstGeom>
          <a:solidFill>
            <a:schemeClr val="bg1">
              <a:lumMod val="65000"/>
            </a:schemeClr>
          </a:solidFill>
          <a:ln w="2540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9" name="Picture 2" descr="C:\Users\User\Desktop\1362834425.1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5262" y="1813648"/>
            <a:ext cx="2342886" cy="1310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5696562" y="3755327"/>
            <a:ext cx="3048001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1" indent="-285750">
              <a:spcBef>
                <a:spcPts val="600"/>
              </a:spcBef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ru-RU" sz="1800" dirty="0"/>
              <a:t>Обеспечение конфиденциальности, целостности и доступности корпоративных данных</a:t>
            </a:r>
          </a:p>
          <a:p>
            <a:pPr marL="285750" lvl="1" indent="-285750">
              <a:spcBef>
                <a:spcPts val="600"/>
              </a:spcBef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ru-RU" sz="1800" dirty="0" smtClean="0"/>
              <a:t>Защита репутации</a:t>
            </a:r>
          </a:p>
          <a:p>
            <a:pPr marL="285750" lvl="1" indent="-285750">
              <a:spcBef>
                <a:spcPts val="600"/>
              </a:spcBef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ru-RU" sz="1800" dirty="0" smtClean="0"/>
              <a:t>Снижение расходов на восстановление</a:t>
            </a:r>
          </a:p>
        </p:txBody>
      </p:sp>
      <p:sp>
        <p:nvSpPr>
          <p:cNvPr id="11" name="AutoShape 6"/>
          <p:cNvSpPr>
            <a:spLocks noChangeArrowheads="1"/>
          </p:cNvSpPr>
          <p:nvPr/>
        </p:nvSpPr>
        <p:spPr bwMode="auto">
          <a:xfrm>
            <a:off x="307975" y="2971800"/>
            <a:ext cx="2892425" cy="685800"/>
          </a:xfrm>
          <a:prstGeom prst="roundRect">
            <a:avLst>
              <a:gd name="adj" fmla="val 5093"/>
            </a:avLst>
          </a:prstGeom>
          <a:solidFill>
            <a:srgbClr val="D9E5F1"/>
          </a:solidFill>
          <a:ln w="25400" algn="ctr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lvl="0"/>
            <a:r>
              <a:rPr lang="ru-RU" sz="1500" i="1" dirty="0" smtClean="0"/>
              <a:t>Неэффективность </a:t>
            </a:r>
            <a:br>
              <a:rPr lang="ru-RU" sz="1500" i="1" dirty="0" smtClean="0"/>
            </a:br>
            <a:r>
              <a:rPr lang="ru-RU" sz="1500" i="1" dirty="0" smtClean="0"/>
              <a:t>традиционных средств </a:t>
            </a:r>
            <a:br>
              <a:rPr lang="ru-RU" sz="1500" i="1" dirty="0" smtClean="0"/>
            </a:br>
            <a:r>
              <a:rPr lang="ru-RU" sz="1500" i="1" dirty="0" smtClean="0"/>
              <a:t>противодействия</a:t>
            </a:r>
            <a:endParaRPr lang="ru-RU" sz="1500" i="1" dirty="0"/>
          </a:p>
        </p:txBody>
      </p:sp>
      <p:sp>
        <p:nvSpPr>
          <p:cNvPr id="12" name="AutoShape 6"/>
          <p:cNvSpPr>
            <a:spLocks noChangeArrowheads="1"/>
          </p:cNvSpPr>
          <p:nvPr/>
        </p:nvSpPr>
        <p:spPr bwMode="auto">
          <a:xfrm>
            <a:off x="261257" y="1524000"/>
            <a:ext cx="2939143" cy="1036276"/>
          </a:xfrm>
          <a:prstGeom prst="roundRect">
            <a:avLst>
              <a:gd name="adj" fmla="val 5093"/>
            </a:avLst>
          </a:prstGeom>
          <a:solidFill>
            <a:srgbClr val="D9E5F1"/>
          </a:solidFill>
          <a:ln w="25400" algn="ctr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marL="88900" lvl="0" indent="-88900">
              <a:buFont typeface="Arial" panose="020B0604020202020204" pitchFamily="34" charset="0"/>
              <a:buChar char="•"/>
            </a:pPr>
            <a:r>
              <a:rPr lang="ru-RU" sz="1600" dirty="0" smtClean="0"/>
              <a:t>Увеличение комплексности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ru-RU" sz="1600" dirty="0" smtClean="0"/>
              <a:t>и </a:t>
            </a:r>
            <a:r>
              <a:rPr lang="ru-RU" sz="1600" dirty="0"/>
              <a:t>сложности </a:t>
            </a:r>
            <a:r>
              <a:rPr lang="ru-RU" sz="1600" dirty="0" smtClean="0"/>
              <a:t>атак</a:t>
            </a:r>
          </a:p>
        </p:txBody>
      </p:sp>
      <p:sp>
        <p:nvSpPr>
          <p:cNvPr id="13" name="AutoShape 6"/>
          <p:cNvSpPr>
            <a:spLocks noChangeArrowheads="1"/>
          </p:cNvSpPr>
          <p:nvPr/>
        </p:nvSpPr>
        <p:spPr bwMode="auto">
          <a:xfrm>
            <a:off x="3499758" y="1524000"/>
            <a:ext cx="2291442" cy="1036276"/>
          </a:xfrm>
          <a:prstGeom prst="roundRect">
            <a:avLst>
              <a:gd name="adj" fmla="val 5093"/>
            </a:avLst>
          </a:prstGeom>
          <a:solidFill>
            <a:srgbClr val="D9E5F1"/>
          </a:solidFill>
          <a:ln w="25400" algn="ctr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lvl="0"/>
            <a:r>
              <a:rPr lang="ru-RU" sz="1600" dirty="0"/>
              <a:t>Консолидация 75%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конфиденциальной </a:t>
            </a:r>
            <a:br>
              <a:rPr lang="ru-RU" sz="1600" dirty="0" smtClean="0"/>
            </a:br>
            <a:r>
              <a:rPr lang="ru-RU" sz="1600" dirty="0" smtClean="0"/>
              <a:t>информации </a:t>
            </a:r>
            <a:r>
              <a:rPr lang="ru-RU" sz="1600" dirty="0"/>
              <a:t>в БД</a:t>
            </a:r>
          </a:p>
        </p:txBody>
      </p:sp>
      <p:sp>
        <p:nvSpPr>
          <p:cNvPr id="16" name="AutoShape 13"/>
          <p:cNvSpPr>
            <a:spLocks noChangeArrowheads="1"/>
          </p:cNvSpPr>
          <p:nvPr/>
        </p:nvSpPr>
        <p:spPr bwMode="auto">
          <a:xfrm>
            <a:off x="1453049" y="2667000"/>
            <a:ext cx="403157" cy="245765"/>
          </a:xfrm>
          <a:prstGeom prst="downArrow">
            <a:avLst>
              <a:gd name="adj1" fmla="val 50000"/>
              <a:gd name="adj2" fmla="val 75000"/>
            </a:avLst>
          </a:prstGeom>
          <a:solidFill>
            <a:schemeClr val="bg1">
              <a:lumMod val="65000"/>
            </a:schemeClr>
          </a:solidFill>
          <a:ln w="2540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8" name="AutoShape 6"/>
          <p:cNvSpPr>
            <a:spLocks noChangeArrowheads="1"/>
          </p:cNvSpPr>
          <p:nvPr/>
        </p:nvSpPr>
        <p:spPr bwMode="auto">
          <a:xfrm>
            <a:off x="3464378" y="2978702"/>
            <a:ext cx="2403022" cy="678898"/>
          </a:xfrm>
          <a:prstGeom prst="roundRect">
            <a:avLst>
              <a:gd name="adj" fmla="val 5093"/>
            </a:avLst>
          </a:prstGeom>
          <a:solidFill>
            <a:srgbClr val="D9E5F1"/>
          </a:solidFill>
          <a:ln w="25400" algn="ctr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lvl="0"/>
            <a:r>
              <a:rPr lang="ru-RU" sz="1500" i="1" dirty="0" smtClean="0"/>
              <a:t>Новый класс задач: </a:t>
            </a:r>
            <a:br>
              <a:rPr lang="ru-RU" sz="1500" i="1" dirty="0" smtClean="0"/>
            </a:br>
            <a:r>
              <a:rPr lang="ru-RU" sz="1500" i="1" dirty="0" smtClean="0"/>
              <a:t>защита БД</a:t>
            </a:r>
            <a:endParaRPr lang="ru-RU" sz="1500" i="1" dirty="0"/>
          </a:p>
        </p:txBody>
      </p:sp>
      <p:sp>
        <p:nvSpPr>
          <p:cNvPr id="19" name="AutoShape 13"/>
          <p:cNvSpPr>
            <a:spLocks noChangeArrowheads="1"/>
          </p:cNvSpPr>
          <p:nvPr/>
        </p:nvSpPr>
        <p:spPr bwMode="auto">
          <a:xfrm>
            <a:off x="4443900" y="2667000"/>
            <a:ext cx="403157" cy="228600"/>
          </a:xfrm>
          <a:prstGeom prst="downArrow">
            <a:avLst>
              <a:gd name="adj1" fmla="val 50000"/>
              <a:gd name="adj2" fmla="val 75000"/>
            </a:avLst>
          </a:prstGeom>
          <a:solidFill>
            <a:schemeClr val="bg1">
              <a:lumMod val="65000"/>
            </a:schemeClr>
          </a:solidFill>
          <a:ln w="2540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76212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ata:image/jpeg;base64,/9j/4AAQSkZJRgABAQAAAQABAAD/2wCEAAkGBhASEBQUEBQSEhIRFRQXEBUVFBAVEBQSFhQVFBQQFBQXGyceGBojGRUSHy8gIycpLC0sFR4xNTAqNSYrLCkBCQoKDgwOGg8PGiwkHyQpLCwqLC0pLC4yLCwsLCwtLC4tKSwsLC8vLCwvLCwsLCksLCksLC0sLCwsLCwsLCwpLP/AABEIANoA5wMBIgACEQEDEQH/xAAbAAEAAgMBAQAAAAAAAAAAAAAAAwUCBAYBB//EAD8QAAIBAwEEBwQIBAYDAQAAAAECAAMREiEEBRMxBiIyQVFhcYGRocEHFCNCUnKx0TNiwuEVQ1OSorLS8PGC/8QAGwEAAQUBAQAAAAAAAAAAAAAAAAECAwQFBgf/xAA1EQACAQIEBAMHAwMFAAAAAAAAAQIDEQQSITEFQVFhMpHwEyJxobHR4QaBwTRCUhQVIyRi/9oADAMBAAIRAxEAPwD7jERABERABERABERABExZwNToJXbVvxF0Trn3L74ydSMNZMfCnKbtFFneYPWUcyB6mc5X3vVbvxHlp8Zpk356+uspzxqXhRchgpPxM6V970R96/oCflITv6n3Bj7B+8oIld4yo+hYWCpre5dVOkSD7rfCeDpNS71ce795QbRyHr8jILzewFONejnnvdmJjZOjVyw2sdZT6QUDzYj1U/KblHbabdl1PtF5w94vLjwceTKqxMuaO/icVs+9aqdlzbwJuPjLfZOk45VFt/Muo9olaeFnHbUnjXi99C+iRbPtSOLowYeXzksqtWJ9xERABERABERABERAAZT7P0jFTE06Nd6TvUQVQqYfZhyXsWywLIVDWsSV7iDLic7ufd23bOiUF+rGjTeoFqF6vFNEh2pA0sLBwxQE5kEKSAL2ABt7F0hzqpSqUa9B6tLi0xUFOzAFRUp3RmxdckuDbtaXsbYbJ0mD7StA0aqM67Qys3Bwx2eqtF26rk6s6W05HW0ra27dpRl2pqNDj0KNRadOlUqstWtWNMMWdqYKoCo7ibEnu182Xdu1Uts2SpUp0yi0a+z1DTqO7cSs1KuazA0lAW9Bhz51FgB1sTyCwgB7NDbt7rT0HWbw7h6maG8t9X6tM2He3j6SoymfXxdvdh5mjQwbfvT8jZ2rbnqHrHTuHID2SCaG83ayKjtTZ6iAFRTJKg5VB11I7Cv3Ss3bvisEoqwNd631gh2NNLClUIAYKgFrFRcAm/d3yhZz95sv6Q91I6K8Sio9JS4uKRGVOlUphnAZ+I2Bp2AIDK2h1I1Guukx304apemMKLY1WD3IHDFXMKVF1sQOd7nwiZGOzIt4lG3SXEXqU2VilJ0UNkWFVxTVTYdVgxF7X0OhPKWO79tNRSSpQqxUg5WNvvKSASvnYRHFrUFJN2JdpOg9fkZr3k21HQevyM1sp1nCP6b92cxxT+ofwRneLzDKMprGYZ3i8wyjKAE9HaGQ3UlSO8S/3d0lB6tawP4hy9o7pzOUZSKpRjUWpJCpKGx9DVri41B5T2cXuvfT0TbtJ3r4eazrtl2tKihkNwf/AGx85lVaMqT12L9Oqpk0REgJRERABERABKLfnSQUaopDq2ptWrVDTrVVp0VNrlaeutm1JAAUnXlL2VW8twrVcvxKlNnpNRqYYdemTcA5KSCLtYi3aPlYArqvSgrtDKTTNJbjBQxrn7Km6VQcrFWaoEAx5ka90t90bdxady1Nqg0qCmbqjHrBOZ5AjXv56XtPKm6wWpa2p0VOKAc2sFRi1+SjKwtzIPdIdxblOzqQX4hxpopwwtTpKVQEXN21NzpfwEALVmtznO713pmcU7Hf/N/aSb73nc8NToO2f6ZT5S/Qw6azTRiY3GvNkpvbdgzy8ZTEzA4hgXQeeHh+h0vCeKLFR9nU8a+ff49fM1K27s63EZ3sqYoqsygMWJd9OZIwGvLHzN64dHmWtSxJNGnxz/FqCovFCdUG12GQc6kdoeEu8pTdI6ijgEuVP1jZwBmVU3qre47/AG/3mbCb2NqUFa5Ps+6rVkJSktHZlK7LiWzxKICGBFltiwFifunS03aW70U1CAftzeoCWIJxCaAmw6oAsJT7clA1wQwFRalJ6lQtcpoFSglzpmLXUaWYk6kGau003pGoLAZITVKs12QVHOZNtGIKoCdQMu5RHavmNtbkXS7h2cKVxJBVE6zuzBKZypqrE3GLai3frN6lTCiwJPmxLH3mau79pLJqoQozIVU5KMTbQ2Glrd02cpHKTvZkkYq10R7Y2g9fkZq5SXbn6o9fkZSbZvoUqgRkazIzIwxxdlt9iBe+ZvcDvF/AzruESSwyb6s5Xii/7LXZFtlGUrhvakDi7oj9UMhdM1Z9FUi/MnQeMzbedIMVNRAyglhkuQVbZMRfQC49817oy7M3soyld/jOz/61LscTtp/C5cXn2fPlJF3jSJIDoSqhmAYXVSLhiO4GF11DU3coylcm+aBFxVpEAqpIdCMmtit78zcW8bie/wCLUb24tO4fhkZrfif6Z17XlzhmXULPoWGU29270ai911B7S9xH7ylpb1osQFqU2LZYgMpJxNmsBzsdD4TOht1N7mmyuBzxIPMXHLyiNRkrMVNxdz6dse2LVQMhuD7wfA+cnnAbk30aD66o1g4/qHnO8pVQygqQQRcEciJjV6LpS7GjSqqa7mcREgJhERABERABK7fO8eEmnabRfmZYM1hc904Xee8uLULA9Xkn5RLGHpe0lrsihj8T7Cnpu9vueF55nNfizzizXsctmNnOMpr8WOLGygpJxlsx8KsoSUouzWxMTMXVTzAPqAZHxZ7lON4jgZYWWaPhe3bsejcI4pDHQyT0mt117r+ehlw1vewv6C/lPGoocrqpzFn0HWHIBvEan3xlPMplZjcyIyo01UWUBQOQAAHidBM8pHlPMomYXLYh3i/VH5vkZz+9NkqVToVXAZUDk1xWHJ2GPZ7ra8z46XW9H6o/N/SZWcSdrwZZsIvizjeLyy4p/BFQ1N6u0V0PCBenswqEMxIxZ2YIMet7SLEibNTYdoNUOTTIVa6qLkaVMcTomlgovqb89OU3uLNHZd8Zg2pVRYIQDwrnMXAFnNrd97TUyJbszM7eyIxueoEZQV62z8LrVazWfxGQNl9PdJqew1VZyuH2qU1ZmZi2QD5ubLqesLD+Xu7oV6RU7ISGUOKhuxpKFNM4tTa79q+mlx5zFuk1MAFldQ1LirkaAuP9MXqdv4ecS0FzC8nyJH3VVtWClAKlalUQ5G6rTWkpHZOv2Qt6+Wsi7BUW+Ap243EALuLrjbU4HrE3PtilvpC4QgoxRHGRpi+dwFFmN20N+7zMi/x9cQxSqFZnUH7K2aErj2+bEEDx8oWhuF5dCCnuuspRWxsw2lCyM7FeO5qhypUaDHHn390tN17IadywUMVRSRUq1LhQbavyGpso5eMypVyVBIKki5VrZDyNiRf0My4kkVNLUY6jeht8SdT0O31rwXPO5pnz70+c4viTOltJVgymxUgg+Y1EbVpKpFxYtOpkldH2CJo7m3kK9FKg+8OsPBhoR75vTBaadmbCaauhEREFEREAKzfu1Y07Dm+ns75ylXZlPkfKWW/tryrEdyae3mZXcSXqKcY3Qs6MKscs1dGjWoOvmPEftNfjy24k16+yo3PQ+I5/3lyNb/IwsTwX+6g/2f3+/maXGjjSHaN31F7PWHx900TWPfLMbS2ZzVdVcPLLVi166lpxp6u0W+cqvrBj6wYlShGpFwnqmR0sdKjNVKbaa2ZeLVB1E9ylNs+2lTrqDz/cSzWoDy1nA8T4fPBT6xez/h9/qetcD4zT4nS6TXiX8rt9PK82UZSPKMpk5joMpqb5qdRfz/0tKrizd36/UX8/9LSn4s77gOuEXxZwPHHbGNdl9CTbcmpsqNizWGWlwCQGIuCL43+E0zuu7G9RyhCcxSuCmgFsLFbE6EGbHFjizZdNPcx1Va2Itl3UtPHF6nUFQC/C5VGybknceXzhN1KFCipVsKPCH8Ls/i7Ha+HlK3attqU1qsHLinSNywFuKDclbdwB1Go5d95nU2moGdAzsqsl2AyqBWRjawGvWC93JpF7vT16RNeXX16ZvvupSTd6litNWH2VmWmSRfqX1JN7W8rTxt0KUKGpUxOZ/wAvRnbLMdTtKT1fDzmlsu9CSvEJFlVTYC3EJCs7eWYKi3gZZ8WOjCMtbDJVJR0ubNNrAAksQALm2R8zYAX9ky4s1OLHFkuUizm3xY4s1OLJaNN37Cs3oCfjB2SuxU3J2R2f0fb2tVaieTjJPzDmPaP+s+gT5NubdVenVSoSEwYG3NiO8aacr9/fPq1NrgHxmFipU5VLwd+puUKVWFNe0i10uZxESqTCYVnspPgLzOV3SCvhs1Q/yke/T5xUruwHA763sadOtWAzKK74lsb2ubZWNvdKra+lDU6ddjSBOz0kq2WoTTYMGOGeGjgLe1uTL4zPedM1aNSmCF4iMtyLgZC17XF5XbVuZnp104irx6S0gFQ8NbZXqY31Y5eWir4S+0+RO0+R1K1tNeffbUX9Z7xpXjaDYX59/hePrEksOLDiyGvRR+0Bfx7/AHzV+sR9YgtNhlSlCpHLNJrua20bsYdg5Dw+9NJrjnp6y2+sTCqVbtC/6++WI12vEc5i/wBPU53lQeV9Ht918yqzmzsm246Hs/p5zyrsX4T7DNRgQddI+rCliabpz1TMBU8XwysqqTi09Hyf3v0OhDT28ptk20qbHsn4ectA955zxLAVMDUyvWL2frmeu8H4tS4lRzR0kvFHp+HyK/pC/wBmv5/6WlFxZcdJW+yX84/6tOb4k7T9OK+CT/8ATOO/Uk8uOa7I3OLHFmnxI4k6HKc97UzXY6YFsSQVK2ZnYYm11sxI7hJKdJVUhbjLmbksdLXyNzewA9kg4k2tj2GtV/hozedur568u+MlGEFd2RJCpUqPLG7fTVkJ2VOroQFCgAHQhTdQfQ6zY4suNk6HVDrVdVHgt2b38h8Zd7J0b2enrjmfFyT7bcvhM+pxDD0/C7/D7mzQ4PjK2sllXf7fexyWz0KlT+GjN6DT/dyHtlvs3RWqe2yoPAdZv2E6lQANLD0nszKvFaktIJL5m7Q4BRhrVbl8l9/mVmzdHaC81zP8+o/28pZIgAsAAPAaCexeZtStOo7zbZtUsPSoq1OKXwPZ1e5K+VFfLT3Tk50HRmr1WHgb+8QpP3ivjo3pX6MvIiJaMQTnunFbHZG8yo/5CdDOV+kZrbGfzp+sfT8aHR3R8q3vvWomVmwC0mdThkGdfuMbGw5aCxN9OU8O+age5vjp1MdCpphgQx1yNQ487eXfMqyhxZr27xcgHyYd48ocAspJPVvZdMbnTI99wL+/0mi4O5Yys2t3bzDrq2TDt9VlHW1GNwLr4Hvtzm19YlNsezLT7JJ0VRe2irfFRYeZ566zZ40clpqCRYfWI+sSv40caLYWxYfWI+sSv40caFgsWH1ieNWB56zRWqToLk+Wv6TZpbBXbs0qh9Eb9ojaju7DZRi1aW3cxamO4++T7HtePVbs93kf2k1Lo3tjf5RA/mZB8Cb/AAm7S6F7Se0aa+1j8LStiauGrU3SrSTT76ruu5lRwcMNWVfCzySX7p9muj9alT0lP2S/nH/VpzU+gbd0OPDVatW4yuMVseyRa59fCSbJuLZ6fZQEjvbrH4yvwzFUsDh/ZXze87W6FnGcOrcVr/6hWimkuuq3t2+Njhtk3TXq/wAOmxHjyX3nSXux9CmNjVcDyXU+8zq4vH1eLVp6Qsi5hv05hqetS8n5LyX3K/Yujuz0uSBj+JusfXwHsEshMbxeZk6s6jvNtm9Sw9OistOKS7IzvF5heLyMlsZ3i8wvF4BYzvF5heLwCxneXHRluuw8hKS8t+jR+1PpH0/EirjF/wAMvXM6mIiXDnROV+kdL7C5/CUP/ID5zqpo74ohqZDAMNLgi4OoPKKpZXm6Cp21PhCuTyufTWbFLYK7dilVb0p1CPfafWKdFF7KqPQAfpJMoyXFukPn+BHi+iPmNHottrf5LD8xUfC95vUugm1ntGmv/wCif0E7+8XkEuKVnskiN4qfKxxdL6PH+/XUeS0yfiWH6TepdAKA7VSq3j2QP0nTXi8glj8RL+76EbxFR8ynpdDtjX7hb8zsf0Im3S3Dsq8qNL2qpPvOs3bxeQSr1ZbyfmMdST3Z4lJRyVR6ACSXmF4vIRhleLzG8XgBXb3qaqPAE/H+00LyXeNW9VvKw+H73mtlLUNIo7PBU8lCC7X89SS8XkeUZR1y5YkvF5HlGULhYkvF5HlGULhYkvF5HlGULhYkvF5HlGULhYzvLrouPtG9JRZTouiSds+dvh/eS0tZFLHaUX+x0kREuHNiQ7Wl0I8jJp4wgBzeUZT3akxcjz/WRZTEnHLJxKUlZ2JMoykeUZRg0kyjKR5RlACTKMpHlGUAJMoykeUZQAkyjKR5SLaq2KMfAH3wHQi5SUVzKWrUuxPiTMMpDnGctnoSikrImyjKQ5xnAWxNlGUhzjOAWJsoykOcZwCxNlGUhzjOAWJsoykOcZwCxNlOz6MUMaIP4tZxNFSzBR942n0bYqOKKPASzQWrZjcVnZRh+5sRES0YQiIgBTb8oWsw9DKjOdVtVAOpHjORrKVYg90zsZTs85Xqx5kmcZyDiQakoXICfOM5ymw7xf60ruHFPbAypkyFLpdqIRQ1wWp8Qm4Bv6TV3ftpprTJQ5u21rQZajMSUNRlFSmVGmKWFi1jb1kuQdlO2znmc53cRolNnqCoWq1KJbWoxNS4Rqrlb2JDY626uVtLy74kZJWdhGrE+cZyDiRxI24hPnNPe1a1P1IHzkvElVvyt2B6n9B+8fDWRf4dTz4mC738tTTzjOa2cZyydzY2c4zmtnGcAsbOcZzWzjOAWNnOM5zqVFeptPGYrw3QJ1mXCngjKwse9y4v32tra00atYivVuSi/W6IFQMSUvTothjyCsxK8+dTl3x6iV3Vsr252+v2OwzjOcy71V2irhmVrPwza5Wk4pIwqWPZFi/tx8Zu7ga2zU9SerqSSSdTqSeZiNWVx0Z5pZbdS5zjOa2cyQkkAczoPWNJmkjo+iexF6uR5L+s7sSq6O7t4VEDvOp9ZbTRpxyxscfi63tqrly5fARER5WEREAEoekGwffX2y+mNSmCLHvjZRUk0xGrqxwPEmNZ1xOdsbHLK2OPfe+lpu763aaTXHZPwlRtFRcGyXNcTkuORYW1XHvv4TCqU3TllZTlHK7GKbTsrKSOCVonXRLUyQGGluqTdT7RFKvstMB04KBrrkoRb25rcDutr6Sg2ym9RWcU6nE4uyVKgwdLUqVYNwkyALlVDE25ljbwmdXYiadaoxZFqPWspQl2pVERCApIKuSgIvyvqI7Kuotjo6QorUbFaYqWBfFVD2YmxYgX1IPPwmxxJzWyV6yVwrWvUcGqMbgg0mbMP4Kyqg9OVzLzORz0GtWNniRxJrZxnGXENniSi3vXvUt+EAfOWmc5zaq93Y+LGTUtze4FTzVpT6L6mWcZyDOM5YOusT5xnIM4zgFifOM5BnGcAsY7RXo5DicPMY45Y5AseqATyub2gVqORT7PJr5LZbsRqb+JF/jK3eRZmCqrXD0yRgDSqi+uT20xtfUjkOd55UBaulkbFXqZKyAIt1P26uBqxvbmdHPhJLaFdyd9ufr18rFpT2mjZipS33yMbchbL2Ee+TUwFFlAUeAAA9wnPtSZPvErTNJScLC4soNtQcVJYnlcjljLTY67NTUtzPla+ps1u64sYklzHU5XdmtTfznTdDtzGo/Ebsjs/vKLcm6n2ioFF8QRkflPqu79iWkgVRawk9Cnd5mZfE8VkXsY7vfsvybKi09iJcOcEREAEREAEREANfbNjWopBnD703a1Ftez3GfQJrbbsK1FswkNaiqsbMZKKkj5znHEm9vfcj0iSNVlVlMGrTlSeWRVlFxepNnGchzjORXGk2cZyHOM4XAkq1rKT4Amc1nLfedW1JvOw95lDlLdDa52HAKVqMp9XbyX5J84zkGcZyc6GxPnGcgzjOAWJ84zkGcZwCxPnGcgzjKAWJ85ubr3bUruFQG3ee4f3mW5Nw1dpYY6J3t4+Qn1Lce4KezoABr8b+MsUqLlq9jIx3EI0E4U9ZfT8+me7g3IlCmABr3+N/GW0RL60OVlJyd2IiICCIiACIiACIiACIiAEdagrizC85TfPRXm1OdfFoydONRZZK4jSe58pr0GQ2YESK8+mbduanUGoF5y+8eiDC5SZFbh8lrTd+xXlSfI5u8Xk1fd1VOamax85nThODtJWImmtzR31W6qjxJPsA/uJUZTb3zU+0A8F/U//JoXl6lpBHoPCaWTCQ76+bJMoykd4vJLmnYkyjKR3jKFwsSZRlNjZN0V6h6lNte86D4zp91/R3Uaxqk28BoPfzkkaU5bIp18bQo+KWvRanKUKLO1kBY+AnY9HugbPZq/+3u9vjOz3T0Wo0QLKPd+suVQDlLlPDqOstTnsVxapV92n7q+f4NbYN2pSUBQNJtxEsmMIiIAIiIAIiIAIiIAIiIAIiIAIiIAIIiIAQVdiRuYErdp6MUW7vhLmIjV9wOL276O6Tm9tfEFh85V1voyH3WcehHzE+kTyMdKD5FqGMr01aM3Y+Yn6Mm/HU/4f+Mzp/Rl4s59q/IT6WZ6I32FPoS/7jiv82cFs30aUh2tfUtLnYehOz0+SqPQC/vnSRHqEVsivPEVqnjm3+5qUN10k5KJtAT2I8gEREAEREAEREAEREAEREA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79460491"/>
              </p:ext>
            </p:extLst>
          </p:nvPr>
        </p:nvGraphicFramePr>
        <p:xfrm>
          <a:off x="256085" y="2518897"/>
          <a:ext cx="3841879" cy="22480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341811" y="5181600"/>
            <a:ext cx="3886199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1" indent="-285750" defTabSz="457200">
              <a:lnSpc>
                <a:spcPts val="1975"/>
              </a:lnSpc>
              <a:spcBef>
                <a:spcPts val="600"/>
              </a:spcBef>
              <a:buClr>
                <a:srgbClr val="0070C0"/>
              </a:buClr>
              <a:buSzPct val="100000"/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b="1" dirty="0" smtClean="0"/>
              <a:t>IBM </a:t>
            </a:r>
            <a:r>
              <a:rPr lang="en-US" sz="1800" b="1" dirty="0" err="1" smtClean="0"/>
              <a:t>InfoSphere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Guardium</a:t>
            </a:r>
            <a:endParaRPr lang="en-US" sz="1800" b="1" dirty="0" smtClean="0"/>
          </a:p>
          <a:p>
            <a:pPr marL="285750" lvl="1" indent="-285750" defTabSz="457200">
              <a:lnSpc>
                <a:spcPts val="1975"/>
              </a:lnSpc>
              <a:spcBef>
                <a:spcPts val="600"/>
              </a:spcBef>
              <a:buClr>
                <a:srgbClr val="0070C0"/>
              </a:buClr>
              <a:buSzPct val="100000"/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b="1" dirty="0" err="1" smtClean="0"/>
              <a:t>Imperva</a:t>
            </a:r>
            <a:r>
              <a:rPr lang="en-US" sz="1800" b="1" dirty="0" smtClean="0"/>
              <a:t> </a:t>
            </a:r>
            <a:r>
              <a:rPr lang="en-US" sz="1800" b="1" dirty="0" err="1"/>
              <a:t>SecureSphere</a:t>
            </a:r>
            <a:r>
              <a:rPr lang="en-US" sz="1800" b="1" dirty="0"/>
              <a:t> Database </a:t>
            </a:r>
            <a:r>
              <a:rPr lang="en-US" sz="1800" b="1" dirty="0" smtClean="0"/>
              <a:t>Security</a:t>
            </a:r>
            <a:endParaRPr lang="ru-RU" sz="1800" dirty="0"/>
          </a:p>
        </p:txBody>
      </p:sp>
      <p:sp>
        <p:nvSpPr>
          <p:cNvPr id="5" name="AutoShape 5"/>
          <p:cNvSpPr>
            <a:spLocks noChangeArrowheads="1"/>
          </p:cNvSpPr>
          <p:nvPr/>
        </p:nvSpPr>
        <p:spPr bwMode="auto">
          <a:xfrm>
            <a:off x="0" y="0"/>
            <a:ext cx="9144000" cy="857250"/>
          </a:xfrm>
          <a:prstGeom prst="roundRect">
            <a:avLst>
              <a:gd name="adj" fmla="val 0"/>
            </a:avLst>
          </a:prstGeom>
          <a:solidFill>
            <a:srgbClr val="F26522"/>
          </a:solidFill>
          <a:ln w="25400">
            <a:noFill/>
            <a:round/>
            <a:headEnd/>
            <a:tailEnd/>
          </a:ln>
        </p:spPr>
        <p:txBody>
          <a:bodyPr wrap="none" anchor="ctr"/>
          <a:lstStyle/>
          <a:p>
            <a:pPr marL="216000"/>
            <a:r>
              <a:rPr lang="ru-RU" sz="2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Защита Баз Данных</a:t>
            </a:r>
            <a:endParaRPr lang="ru-RU" sz="2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1089004"/>
            <a:ext cx="3657600" cy="406729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ru-RU" sz="2400" b="1" dirty="0" smtClean="0">
                <a:solidFill>
                  <a:srgbClr val="663300"/>
                </a:solidFill>
                <a:latin typeface="Myriad Pro" pitchFamily="34" charset="0"/>
              </a:rPr>
              <a:t>Предпосылки</a:t>
            </a:r>
            <a:endParaRPr lang="ru-RU" sz="2400" b="1" dirty="0">
              <a:solidFill>
                <a:srgbClr val="663300"/>
              </a:solidFill>
              <a:latin typeface="Myriad Pro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404757" y="1999496"/>
            <a:ext cx="38862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341811" y="4717281"/>
            <a:ext cx="3657600" cy="406729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ru-RU" sz="2400" b="1" dirty="0" smtClean="0">
                <a:solidFill>
                  <a:srgbClr val="663300"/>
                </a:solidFill>
                <a:latin typeface="Myriad Pro" pitchFamily="34" charset="0"/>
              </a:rPr>
              <a:t>Решения для ИТ</a:t>
            </a:r>
            <a:endParaRPr lang="ru-RU" sz="2400" b="1" dirty="0">
              <a:solidFill>
                <a:srgbClr val="663300"/>
              </a:solidFill>
              <a:latin typeface="Myriad Pro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604657" y="2604145"/>
            <a:ext cx="24666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663300"/>
                </a:solidFill>
                <a:latin typeface="Myriad Pro" pitchFamily="34" charset="0"/>
              </a:rPr>
              <a:t>Выгоды</a:t>
            </a:r>
          </a:p>
        </p:txBody>
      </p:sp>
      <p:sp>
        <p:nvSpPr>
          <p:cNvPr id="10" name="AutoShape 13"/>
          <p:cNvSpPr>
            <a:spLocks noChangeArrowheads="1"/>
          </p:cNvSpPr>
          <p:nvPr/>
        </p:nvSpPr>
        <p:spPr bwMode="auto">
          <a:xfrm rot="16200000">
            <a:off x="3772384" y="4685817"/>
            <a:ext cx="684832" cy="457200"/>
          </a:xfrm>
          <a:prstGeom prst="downArrow">
            <a:avLst>
              <a:gd name="adj1" fmla="val 50000"/>
              <a:gd name="adj2" fmla="val 75000"/>
            </a:avLst>
          </a:prstGeom>
          <a:solidFill>
            <a:schemeClr val="bg1">
              <a:lumMod val="65000"/>
            </a:schemeClr>
          </a:solidFill>
          <a:ln w="2540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507552" y="3065810"/>
            <a:ext cx="4387097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9875" lvl="1" indent="-269875" eaLnBrk="1" hangingPunct="1">
              <a:lnSpc>
                <a:spcPts val="1975"/>
              </a:lnSpc>
              <a:spcBef>
                <a:spcPts val="600"/>
              </a:spcBef>
              <a:buClr>
                <a:srgbClr val="0070C0"/>
              </a:buClr>
              <a:buSzPct val="100000"/>
              <a:buFont typeface="Wingdings" pitchFamily="2" charset="2"/>
              <a:buChar char="ü"/>
            </a:pPr>
            <a:r>
              <a:rPr lang="ru-RU" sz="1600" dirty="0" smtClean="0"/>
              <a:t>Универсальное </a:t>
            </a:r>
            <a:r>
              <a:rPr lang="ru-RU" sz="1600" dirty="0"/>
              <a:t>решение для разных СУБД</a:t>
            </a:r>
          </a:p>
          <a:p>
            <a:pPr marL="269875" lvl="1" indent="-269875" eaLnBrk="1" hangingPunct="1">
              <a:lnSpc>
                <a:spcPts val="1975"/>
              </a:lnSpc>
              <a:spcBef>
                <a:spcPts val="600"/>
              </a:spcBef>
              <a:buClr>
                <a:srgbClr val="0070C0"/>
              </a:buClr>
              <a:buSzPct val="100000"/>
              <a:buFont typeface="Wingdings" pitchFamily="2" charset="2"/>
              <a:buChar char="ü"/>
            </a:pPr>
            <a:r>
              <a:rPr lang="ru-RU" sz="1600" dirty="0"/>
              <a:t> Независимость от настроек СУБД и прозрачность работы для СУБД</a:t>
            </a:r>
          </a:p>
          <a:p>
            <a:pPr marL="269875" lvl="1" indent="-269875" eaLnBrk="1" hangingPunct="1">
              <a:lnSpc>
                <a:spcPts val="1975"/>
              </a:lnSpc>
              <a:spcBef>
                <a:spcPts val="600"/>
              </a:spcBef>
              <a:buClr>
                <a:srgbClr val="0070C0"/>
              </a:buClr>
              <a:buSzPct val="100000"/>
              <a:buFont typeface="Wingdings" pitchFamily="2" charset="2"/>
              <a:buChar char="ü"/>
            </a:pPr>
            <a:r>
              <a:rPr lang="ru-RU" sz="1600" dirty="0"/>
              <a:t> </a:t>
            </a:r>
            <a:r>
              <a:rPr lang="en-US" sz="1600" dirty="0"/>
              <a:t>100% </a:t>
            </a:r>
            <a:r>
              <a:rPr lang="ru-RU" sz="1600" dirty="0"/>
              <a:t>контроля, включая локальный доступ администраторов БД (</a:t>
            </a:r>
            <a:r>
              <a:rPr lang="en-US" sz="1600" dirty="0"/>
              <a:t>DBA</a:t>
            </a:r>
            <a:r>
              <a:rPr lang="en-US" sz="1600" dirty="0" smtClean="0"/>
              <a:t>)</a:t>
            </a:r>
            <a:endParaRPr lang="uk-UA" sz="1600" dirty="0"/>
          </a:p>
          <a:p>
            <a:pPr marL="269875" lvl="1" indent="-269875" eaLnBrk="1" hangingPunct="1">
              <a:lnSpc>
                <a:spcPts val="1975"/>
              </a:lnSpc>
              <a:spcBef>
                <a:spcPts val="600"/>
              </a:spcBef>
              <a:buClr>
                <a:srgbClr val="0070C0"/>
              </a:buClr>
              <a:buSzPct val="100000"/>
              <a:buFont typeface="Wingdings" pitchFamily="2" charset="2"/>
              <a:buChar char="ü"/>
            </a:pPr>
            <a:r>
              <a:rPr lang="ru-RU" sz="1600" dirty="0"/>
              <a:t> Интеграция с системами контроля изменений (CM)</a:t>
            </a:r>
          </a:p>
          <a:p>
            <a:pPr marL="269875" lvl="1" indent="-269875" eaLnBrk="1" hangingPunct="1">
              <a:lnSpc>
                <a:spcPts val="1975"/>
              </a:lnSpc>
              <a:spcBef>
                <a:spcPts val="600"/>
              </a:spcBef>
              <a:buClr>
                <a:srgbClr val="0070C0"/>
              </a:buClr>
              <a:buSzPct val="100000"/>
              <a:buFont typeface="Wingdings" pitchFamily="2" charset="2"/>
              <a:buChar char="ü"/>
            </a:pPr>
            <a:r>
              <a:rPr lang="ru-RU" sz="1600" dirty="0"/>
              <a:t> Интеграция с </a:t>
            </a:r>
            <a:r>
              <a:rPr lang="ru-RU" sz="1600" dirty="0" smtClean="0"/>
              <a:t>SIEM-системами</a:t>
            </a:r>
            <a:endParaRPr lang="ru-RU" sz="1600" dirty="0"/>
          </a:p>
        </p:txBody>
      </p:sp>
      <p:sp>
        <p:nvSpPr>
          <p:cNvPr id="12" name="AutoShape 6"/>
          <p:cNvSpPr>
            <a:spLocks noChangeArrowheads="1"/>
          </p:cNvSpPr>
          <p:nvPr/>
        </p:nvSpPr>
        <p:spPr bwMode="auto">
          <a:xfrm>
            <a:off x="3200400" y="1585048"/>
            <a:ext cx="3124200" cy="783705"/>
          </a:xfrm>
          <a:prstGeom prst="roundRect">
            <a:avLst>
              <a:gd name="adj" fmla="val 5093"/>
            </a:avLst>
          </a:prstGeom>
          <a:solidFill>
            <a:srgbClr val="D9E5F1"/>
          </a:solidFill>
          <a:ln w="25400" algn="ctr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lvl="0"/>
            <a:r>
              <a:rPr lang="ru-RU" sz="1600" dirty="0" smtClean="0"/>
              <a:t>Традиционные средства</a:t>
            </a:r>
            <a:br>
              <a:rPr lang="ru-RU" sz="1600" dirty="0" smtClean="0"/>
            </a:br>
            <a:r>
              <a:rPr lang="ru-RU" sz="1600" dirty="0" smtClean="0"/>
              <a:t>защиты малоэффективны</a:t>
            </a:r>
            <a:endParaRPr lang="ru-RU" sz="1600" dirty="0"/>
          </a:p>
        </p:txBody>
      </p:sp>
      <p:sp>
        <p:nvSpPr>
          <p:cNvPr id="13" name="AutoShape 6"/>
          <p:cNvSpPr>
            <a:spLocks noChangeArrowheads="1"/>
          </p:cNvSpPr>
          <p:nvPr/>
        </p:nvSpPr>
        <p:spPr bwMode="auto">
          <a:xfrm>
            <a:off x="299357" y="1585048"/>
            <a:ext cx="2596243" cy="777152"/>
          </a:xfrm>
          <a:prstGeom prst="roundRect">
            <a:avLst>
              <a:gd name="adj" fmla="val 5093"/>
            </a:avLst>
          </a:prstGeom>
          <a:solidFill>
            <a:srgbClr val="D9E5F1"/>
          </a:solidFill>
          <a:ln w="25400" algn="ctr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lvl="0"/>
            <a:r>
              <a:rPr lang="ru-RU" sz="1600" dirty="0"/>
              <a:t>Базы данных </a:t>
            </a:r>
            <a:r>
              <a:rPr lang="ru-RU" sz="1600" dirty="0" smtClean="0"/>
              <a:t>– </a:t>
            </a:r>
            <a:br>
              <a:rPr lang="ru-RU" sz="1600" dirty="0" smtClean="0"/>
            </a:br>
            <a:r>
              <a:rPr lang="ru-RU" sz="1600" dirty="0" smtClean="0"/>
              <a:t>приоритетная </a:t>
            </a:r>
            <a:r>
              <a:rPr lang="ru-RU" sz="1600" dirty="0"/>
              <a:t>цель атак</a:t>
            </a:r>
          </a:p>
        </p:txBody>
      </p:sp>
    </p:spTree>
    <p:extLst>
      <p:ext uri="{BB962C8B-B14F-4D97-AF65-F5344CB8AC3E}">
        <p14:creationId xmlns:p14="http://schemas.microsoft.com/office/powerpoint/2010/main" val="13404578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5"/>
          <p:cNvSpPr>
            <a:spLocks noChangeArrowheads="1"/>
          </p:cNvSpPr>
          <p:nvPr/>
        </p:nvSpPr>
        <p:spPr bwMode="auto">
          <a:xfrm>
            <a:off x="0" y="0"/>
            <a:ext cx="9144000" cy="857250"/>
          </a:xfrm>
          <a:prstGeom prst="roundRect">
            <a:avLst>
              <a:gd name="adj" fmla="val 0"/>
            </a:avLst>
          </a:prstGeom>
          <a:solidFill>
            <a:srgbClr val="F26522"/>
          </a:solidFill>
          <a:ln w="25400">
            <a:noFill/>
            <a:round/>
            <a:headEnd/>
            <a:tailEnd/>
          </a:ln>
        </p:spPr>
        <p:txBody>
          <a:bodyPr wrap="none" anchor="ctr"/>
          <a:lstStyle/>
          <a:p>
            <a:pPr marL="216000"/>
            <a:r>
              <a:rPr lang="ru-RU" sz="2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Архитектура </a:t>
            </a:r>
            <a:r>
              <a:rPr lang="ru-RU" sz="2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решения</a:t>
            </a:r>
            <a:endParaRPr lang="en-US" sz="2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974" y="1022052"/>
            <a:ext cx="6476119" cy="6130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Bef>
                <a:spcPts val="600"/>
              </a:spcBef>
            </a:pPr>
            <a:endParaRPr lang="ru-RU" sz="1800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773" b="23790"/>
          <a:stretch>
            <a:fillRect/>
          </a:stretch>
        </p:blipFill>
        <p:spPr bwMode="auto">
          <a:xfrm>
            <a:off x="-57151" y="1712913"/>
            <a:ext cx="9688777" cy="384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16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886"/>
          <a:stretch>
            <a:fillRect/>
          </a:stretch>
        </p:blipFill>
        <p:spPr bwMode="auto">
          <a:xfrm>
            <a:off x="4295640" y="2964013"/>
            <a:ext cx="4049945" cy="2716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16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4" t="25058" r="22163" b="40344"/>
          <a:stretch>
            <a:fillRect/>
          </a:stretch>
        </p:blipFill>
        <p:spPr bwMode="auto">
          <a:xfrm>
            <a:off x="449263" y="1268412"/>
            <a:ext cx="6587420" cy="3053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16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0" name="Oval 8"/>
          <p:cNvSpPr>
            <a:spLocks noChangeArrowheads="1"/>
          </p:cNvSpPr>
          <p:nvPr/>
        </p:nvSpPr>
        <p:spPr bwMode="auto">
          <a:xfrm>
            <a:off x="1839913" y="3861019"/>
            <a:ext cx="226563" cy="292481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216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lnSpc>
                <a:spcPct val="92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sz="140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11" name="Oval 9"/>
          <p:cNvSpPr>
            <a:spLocks noChangeArrowheads="1"/>
          </p:cNvSpPr>
          <p:nvPr/>
        </p:nvSpPr>
        <p:spPr bwMode="auto">
          <a:xfrm>
            <a:off x="2564831" y="4224011"/>
            <a:ext cx="226563" cy="292481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216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lnSpc>
                <a:spcPct val="92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sz="1400">
              <a:solidFill>
                <a:schemeClr val="bg1"/>
              </a:solidFill>
              <a:cs typeface="Arial" charset="0"/>
            </a:endParaRPr>
          </a:p>
        </p:txBody>
      </p:sp>
      <p:pic>
        <p:nvPicPr>
          <p:cNvPr id="12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2692" y="4130445"/>
            <a:ext cx="2234453" cy="2044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16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4787236" y="1411940"/>
            <a:ext cx="2154713" cy="41686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14112" rIns="0" bIns="0"/>
          <a:lstStyle>
            <a:lvl1pPr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b="1" dirty="0">
                <a:solidFill>
                  <a:srgbClr val="000000"/>
                </a:solidFill>
                <a:cs typeface="Arial" charset="0"/>
              </a:rPr>
              <a:t>Серверы приложений</a:t>
            </a:r>
          </a:p>
        </p:txBody>
      </p: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642566" y="1903227"/>
            <a:ext cx="2377919" cy="33991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14112" rIns="0" bIns="0"/>
          <a:lstStyle>
            <a:lvl1pPr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b="1" dirty="0">
                <a:solidFill>
                  <a:srgbClr val="000000"/>
                </a:solidFill>
                <a:cs typeface="Arial" charset="0"/>
              </a:rPr>
              <a:t>Серверы баз данных</a:t>
            </a:r>
          </a:p>
        </p:txBody>
      </p:sp>
      <p:sp>
        <p:nvSpPr>
          <p:cNvPr id="15" name="Text Box 15"/>
          <p:cNvSpPr txBox="1">
            <a:spLocks noChangeArrowheads="1"/>
          </p:cNvSpPr>
          <p:nvPr/>
        </p:nvSpPr>
        <p:spPr bwMode="auto">
          <a:xfrm>
            <a:off x="5570536" y="4297767"/>
            <a:ext cx="1371413" cy="674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14112" rIns="0" bIns="0"/>
          <a:lstStyle>
            <a:lvl1pPr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sz="1400" b="1" dirty="0">
                <a:solidFill>
                  <a:srgbClr val="C5000B"/>
                </a:solidFill>
                <a:cs typeface="Arial" charset="0"/>
              </a:rPr>
              <a:t>Коллекторы</a:t>
            </a:r>
          </a:p>
          <a:p>
            <a:pPr algn="ctr" eaLnBrk="1" hangingPunct="1">
              <a:lnSpc>
                <a:spcPct val="92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la-Latn" sz="1400" b="1" dirty="0">
                <a:solidFill>
                  <a:srgbClr val="C5000B"/>
                </a:solidFill>
                <a:cs typeface="Arial" charset="0"/>
              </a:rPr>
              <a:t>Guardium</a:t>
            </a:r>
          </a:p>
        </p:txBody>
      </p:sp>
      <p:sp>
        <p:nvSpPr>
          <p:cNvPr id="16" name="Text Box 16"/>
          <p:cNvSpPr txBox="1">
            <a:spLocks noChangeArrowheads="1"/>
          </p:cNvSpPr>
          <p:nvPr/>
        </p:nvSpPr>
        <p:spPr bwMode="auto">
          <a:xfrm>
            <a:off x="1300202" y="4677821"/>
            <a:ext cx="1062645" cy="1009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14112" rIns="0" bIns="0"/>
          <a:lstStyle>
            <a:lvl1pPr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be-BY" sz="1400" b="1" dirty="0">
                <a:solidFill>
                  <a:srgbClr val="C5000B"/>
                </a:solidFill>
                <a:cs typeface="Arial" charset="0"/>
              </a:rPr>
              <a:t>Агенты </a:t>
            </a:r>
          </a:p>
          <a:p>
            <a:pPr algn="r" eaLnBrk="1" hangingPunct="1">
              <a:lnSpc>
                <a:spcPct val="92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la-Latn" sz="1400" b="1" dirty="0">
                <a:solidFill>
                  <a:srgbClr val="C5000B"/>
                </a:solidFill>
                <a:cs typeface="Arial" charset="0"/>
              </a:rPr>
              <a:t>Guardium</a:t>
            </a:r>
          </a:p>
          <a:p>
            <a:pPr algn="r" eaLnBrk="1" hangingPunct="1">
              <a:lnSpc>
                <a:spcPct val="92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1400" b="1" dirty="0">
                <a:solidFill>
                  <a:srgbClr val="C5000B"/>
                </a:solidFill>
                <a:cs typeface="Arial" charset="0"/>
              </a:rPr>
              <a:t>S-TAP</a:t>
            </a:r>
            <a:r>
              <a:rPr lang="ru-RU" sz="1400" b="1" dirty="0">
                <a:solidFill>
                  <a:srgbClr val="C5000B"/>
                </a:solidFill>
                <a:cs typeface="Arial" charset="0"/>
              </a:rPr>
              <a:t>, </a:t>
            </a:r>
            <a:r>
              <a:rPr lang="en-US" sz="1400" b="1" dirty="0">
                <a:solidFill>
                  <a:srgbClr val="C5000B"/>
                </a:solidFill>
                <a:cs typeface="Arial" charset="0"/>
              </a:rPr>
              <a:t>S-GATE</a:t>
            </a:r>
          </a:p>
        </p:txBody>
      </p:sp>
      <p:sp>
        <p:nvSpPr>
          <p:cNvPr id="17" name="Text Box 17"/>
          <p:cNvSpPr txBox="1">
            <a:spLocks noChangeArrowheads="1"/>
          </p:cNvSpPr>
          <p:nvPr/>
        </p:nvSpPr>
        <p:spPr bwMode="auto">
          <a:xfrm>
            <a:off x="5029200" y="3798439"/>
            <a:ext cx="1162894" cy="332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14112" rIns="0" bIns="0"/>
          <a:lstStyle>
            <a:lvl1pPr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sz="1400" dirty="0">
                <a:solidFill>
                  <a:srgbClr val="000000"/>
                </a:solidFill>
                <a:cs typeface="Arial" charset="0"/>
              </a:rPr>
              <a:t>SPAN-порт</a:t>
            </a:r>
          </a:p>
        </p:txBody>
      </p:sp>
      <p:sp>
        <p:nvSpPr>
          <p:cNvPr id="18" name="Line 18"/>
          <p:cNvSpPr>
            <a:spLocks noChangeShapeType="1"/>
          </p:cNvSpPr>
          <p:nvPr/>
        </p:nvSpPr>
        <p:spPr bwMode="auto">
          <a:xfrm>
            <a:off x="3226418" y="4635043"/>
            <a:ext cx="1802782" cy="337276"/>
          </a:xfrm>
          <a:prstGeom prst="line">
            <a:avLst/>
          </a:prstGeom>
          <a:noFill/>
          <a:ln w="18000">
            <a:solidFill>
              <a:srgbClr val="C5000B"/>
            </a:solidFill>
            <a:prstDash val="sysDot"/>
            <a:round/>
            <a:headEnd type="stealth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62327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Подзаголовок 2"/>
          <p:cNvSpPr txBox="1">
            <a:spLocks/>
          </p:cNvSpPr>
          <p:nvPr/>
        </p:nvSpPr>
        <p:spPr bwMode="auto">
          <a:xfrm>
            <a:off x="2209800" y="4724400"/>
            <a:ext cx="4824413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ru-RU" dirty="0" smtClean="0">
                <a:solidFill>
                  <a:srgbClr val="F26522"/>
                </a:solidFill>
              </a:rPr>
              <a:t>Андрей Кондрашов</a:t>
            </a:r>
            <a:endParaRPr lang="en-US" dirty="0" smtClean="0">
              <a:solidFill>
                <a:srgbClr val="F26522"/>
              </a:solidFill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endParaRPr lang="en-US" baseline="30000" dirty="0" smtClean="0">
              <a:solidFill>
                <a:srgbClr val="F2652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05446" y="2110770"/>
            <a:ext cx="66294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905623"/>
                </a:solidFill>
                <a:latin typeface="Myriad Pro" pitchFamily="34" charset="0"/>
              </a:rPr>
              <a:t>Основные </a:t>
            </a:r>
            <a:r>
              <a:rPr lang="ru-RU" sz="3200" b="1" dirty="0" smtClean="0">
                <a:solidFill>
                  <a:srgbClr val="905623"/>
                </a:solidFill>
                <a:latin typeface="Myriad Pro" pitchFamily="34" charset="0"/>
              </a:rPr>
              <a:t> тренды  IT  способные </a:t>
            </a:r>
            <a:r>
              <a:rPr lang="ru-RU" sz="3200" b="1" dirty="0">
                <a:solidFill>
                  <a:srgbClr val="905623"/>
                </a:solidFill>
                <a:latin typeface="Myriad Pro" pitchFamily="34" charset="0"/>
              </a:rPr>
              <a:t>повысить </a:t>
            </a:r>
            <a:r>
              <a:rPr lang="ru-RU" sz="3200" b="1" dirty="0" smtClean="0">
                <a:solidFill>
                  <a:srgbClr val="905623"/>
                </a:solidFill>
                <a:latin typeface="Myriad Pro" pitchFamily="34" charset="0"/>
              </a:rPr>
              <a:t> эффективность  банка</a:t>
            </a:r>
            <a:r>
              <a:rPr lang="ru-RU" sz="3200" b="1" dirty="0">
                <a:solidFill>
                  <a:srgbClr val="905623"/>
                </a:solidFill>
                <a:latin typeface="Myriad Pro" pitchFamily="34" charset="0"/>
              </a:rPr>
              <a:t>. Теория и практика. 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397833" y="3237122"/>
            <a:ext cx="2505148" cy="6822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indent="177800" defTabSz="457200">
              <a:lnSpc>
                <a:spcPts val="1975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Wingdings" pitchFamily="2" charset="2"/>
              <a:buChar char="ü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b="1" dirty="0" smtClean="0"/>
              <a:t>Arbor </a:t>
            </a:r>
            <a:r>
              <a:rPr lang="en-US" sz="1800" b="1" dirty="0" err="1" smtClean="0"/>
              <a:t>Pravail</a:t>
            </a:r>
            <a:r>
              <a:rPr lang="en-US" sz="1800" b="1" dirty="0" smtClean="0"/>
              <a:t> APS</a:t>
            </a:r>
          </a:p>
          <a:p>
            <a:pPr marL="0" lvl="1" indent="177800" defTabSz="457200">
              <a:lnSpc>
                <a:spcPts val="1975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Wingdings" pitchFamily="2" charset="2"/>
              <a:buChar char="ü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b="1" dirty="0" smtClean="0"/>
              <a:t>Arbor </a:t>
            </a:r>
            <a:r>
              <a:rPr lang="en-US" sz="1800" b="1" dirty="0" err="1" smtClean="0"/>
              <a:t>Pravail</a:t>
            </a:r>
            <a:r>
              <a:rPr lang="en-US" sz="1800" b="1" dirty="0" smtClean="0"/>
              <a:t> NSI</a:t>
            </a:r>
            <a:endParaRPr lang="ru-RU" sz="1800" b="1" dirty="0"/>
          </a:p>
        </p:txBody>
      </p:sp>
      <p:sp>
        <p:nvSpPr>
          <p:cNvPr id="20" name="AutoShape 5"/>
          <p:cNvSpPr>
            <a:spLocks noChangeArrowheads="1"/>
          </p:cNvSpPr>
          <p:nvPr/>
        </p:nvSpPr>
        <p:spPr bwMode="auto">
          <a:xfrm>
            <a:off x="0" y="0"/>
            <a:ext cx="9144000" cy="857250"/>
          </a:xfrm>
          <a:prstGeom prst="roundRect">
            <a:avLst>
              <a:gd name="adj" fmla="val 0"/>
            </a:avLst>
          </a:prstGeom>
          <a:solidFill>
            <a:srgbClr val="F26522"/>
          </a:solidFill>
          <a:ln w="25400">
            <a:noFill/>
            <a:round/>
            <a:headEnd/>
            <a:tailEnd/>
          </a:ln>
        </p:spPr>
        <p:txBody>
          <a:bodyPr wrap="none" anchor="ctr"/>
          <a:lstStyle/>
          <a:p>
            <a:pPr marL="216000"/>
            <a:r>
              <a:rPr lang="ru-RU" sz="2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Защита от </a:t>
            </a:r>
            <a:r>
              <a:rPr lang="en-US" sz="26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DDoS</a:t>
            </a:r>
            <a:r>
              <a:rPr lang="en-US" sz="2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атак</a:t>
            </a:r>
            <a:endParaRPr lang="ru-RU" sz="2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52400" y="1000673"/>
            <a:ext cx="3657600" cy="406729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ru-RU" sz="2400" b="1" dirty="0" smtClean="0">
                <a:solidFill>
                  <a:srgbClr val="663300"/>
                </a:solidFill>
                <a:latin typeface="Myriad Pro" pitchFamily="34" charset="0"/>
              </a:rPr>
              <a:t>Предпосылки</a:t>
            </a:r>
            <a:endParaRPr lang="ru-RU" sz="2400" b="1" dirty="0">
              <a:solidFill>
                <a:srgbClr val="663300"/>
              </a:solidFill>
              <a:latin typeface="Myriad Pro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04800" y="2714922"/>
            <a:ext cx="2025287" cy="406729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ru-RU" sz="2400" b="1" dirty="0" smtClean="0">
                <a:solidFill>
                  <a:srgbClr val="663300"/>
                </a:solidFill>
                <a:latin typeface="Myriad Pro" pitchFamily="34" charset="0"/>
              </a:rPr>
              <a:t>Решения для ИТ</a:t>
            </a:r>
            <a:endParaRPr lang="ru-RU" sz="2400" b="1" dirty="0">
              <a:solidFill>
                <a:srgbClr val="663300"/>
              </a:solidFill>
              <a:latin typeface="Myriad Pro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267200" y="2733620"/>
            <a:ext cx="24666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663300"/>
                </a:solidFill>
                <a:latin typeface="Myriad Pro" pitchFamily="34" charset="0"/>
              </a:rPr>
              <a:t>Выгоды</a:t>
            </a:r>
          </a:p>
        </p:txBody>
      </p:sp>
      <p:sp>
        <p:nvSpPr>
          <p:cNvPr id="24" name="AutoShape 13"/>
          <p:cNvSpPr>
            <a:spLocks noChangeArrowheads="1"/>
          </p:cNvSpPr>
          <p:nvPr/>
        </p:nvSpPr>
        <p:spPr bwMode="auto">
          <a:xfrm rot="16200000">
            <a:off x="3269131" y="3305921"/>
            <a:ext cx="482437" cy="457200"/>
          </a:xfrm>
          <a:prstGeom prst="downArrow">
            <a:avLst>
              <a:gd name="adj1" fmla="val 50000"/>
              <a:gd name="adj2" fmla="val 75000"/>
            </a:avLst>
          </a:prstGeom>
          <a:solidFill>
            <a:schemeClr val="bg1">
              <a:lumMod val="65000"/>
            </a:schemeClr>
          </a:solidFill>
          <a:ln w="2540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4267201" y="3213983"/>
            <a:ext cx="4572000" cy="2785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9875" lvl="1" indent="-269875" defTabSz="457200">
              <a:lnSpc>
                <a:spcPts val="1975"/>
              </a:lnSpc>
              <a:spcBef>
                <a:spcPts val="600"/>
              </a:spcBef>
              <a:buClr>
                <a:srgbClr val="0070C0"/>
              </a:buClr>
              <a:buSzPct val="100000"/>
              <a:buFont typeface="Wingdings" pitchFamily="2" charset="2"/>
              <a:buChar char="ü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600" dirty="0" smtClean="0"/>
              <a:t>Защита </a:t>
            </a:r>
            <a:r>
              <a:rPr lang="ru-RU" sz="1600" dirty="0"/>
              <a:t>от </a:t>
            </a:r>
            <a:r>
              <a:rPr lang="en-US" sz="1600" dirty="0" err="1"/>
              <a:t>DDoS</a:t>
            </a:r>
            <a:r>
              <a:rPr lang="en-US" sz="1600" dirty="0"/>
              <a:t> </a:t>
            </a:r>
            <a:r>
              <a:rPr lang="ru-RU" sz="1600" dirty="0"/>
              <a:t>атак</a:t>
            </a:r>
          </a:p>
          <a:p>
            <a:pPr marL="269875" lvl="1" indent="-269875" defTabSz="457200">
              <a:lnSpc>
                <a:spcPts val="1975"/>
              </a:lnSpc>
              <a:spcBef>
                <a:spcPts val="600"/>
              </a:spcBef>
              <a:buClr>
                <a:srgbClr val="0070C0"/>
              </a:buClr>
              <a:buSzPct val="100000"/>
              <a:buFont typeface="Wingdings" pitchFamily="2" charset="2"/>
              <a:buChar char="ü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600" dirty="0"/>
              <a:t>Определение </a:t>
            </a:r>
            <a:r>
              <a:rPr lang="en-US" sz="1600" dirty="0"/>
              <a:t>Bot-</a:t>
            </a:r>
            <a:r>
              <a:rPr lang="ru-RU" sz="1600" dirty="0" smtClean="0"/>
              <a:t>сетей</a:t>
            </a:r>
          </a:p>
          <a:p>
            <a:pPr marL="269875" lvl="1" indent="-269875" defTabSz="457200">
              <a:lnSpc>
                <a:spcPts val="1975"/>
              </a:lnSpc>
              <a:spcBef>
                <a:spcPts val="600"/>
              </a:spcBef>
              <a:buClr>
                <a:srgbClr val="0070C0"/>
              </a:buClr>
              <a:buSzPct val="100000"/>
              <a:buFont typeface="Wingdings" pitchFamily="2" charset="2"/>
              <a:buChar char="ü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uk-UA" sz="1600" dirty="0" err="1" smtClean="0"/>
              <a:t>Обеспечение</a:t>
            </a:r>
            <a:r>
              <a:rPr lang="uk-UA" sz="1600" dirty="0" smtClean="0"/>
              <a:t> </a:t>
            </a:r>
            <a:r>
              <a:rPr lang="uk-UA" sz="1600" dirty="0" err="1"/>
              <a:t>доступности</a:t>
            </a:r>
            <a:r>
              <a:rPr lang="uk-UA" sz="1600" dirty="0"/>
              <a:t> </a:t>
            </a:r>
            <a:r>
              <a:rPr lang="uk-UA" sz="1600" dirty="0" err="1"/>
              <a:t>всех</a:t>
            </a:r>
            <a:r>
              <a:rPr lang="uk-UA" sz="1600" dirty="0"/>
              <a:t> </a:t>
            </a:r>
            <a:r>
              <a:rPr lang="ru-RU" sz="1600" dirty="0"/>
              <a:t>сервисов Банка</a:t>
            </a:r>
          </a:p>
          <a:p>
            <a:pPr marL="269875" lvl="1" indent="-269875" defTabSz="457200">
              <a:lnSpc>
                <a:spcPts val="1975"/>
              </a:lnSpc>
              <a:spcBef>
                <a:spcPts val="600"/>
              </a:spcBef>
              <a:buClr>
                <a:srgbClr val="0070C0"/>
              </a:buClr>
              <a:buSzPct val="100000"/>
              <a:buFont typeface="Wingdings" pitchFamily="2" charset="2"/>
              <a:buChar char="ü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600" dirty="0" smtClean="0"/>
              <a:t>Визуализация </a:t>
            </a:r>
            <a:r>
              <a:rPr lang="ru-RU" sz="1600" dirty="0"/>
              <a:t>прохождения трафика</a:t>
            </a:r>
            <a:endParaRPr lang="en-US" sz="1600" dirty="0"/>
          </a:p>
          <a:p>
            <a:pPr marL="269875" lvl="1" indent="-269875" defTabSz="457200">
              <a:lnSpc>
                <a:spcPts val="1975"/>
              </a:lnSpc>
              <a:spcBef>
                <a:spcPts val="600"/>
              </a:spcBef>
              <a:buClr>
                <a:srgbClr val="0070C0"/>
              </a:buClr>
              <a:buSzPct val="100000"/>
              <a:buFont typeface="Wingdings" pitchFamily="2" charset="2"/>
              <a:buChar char="ü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600" dirty="0"/>
              <a:t>Комплексное отражение атак в альянсе с </a:t>
            </a:r>
            <a:r>
              <a:rPr lang="ru-RU" sz="1600" dirty="0" smtClean="0"/>
              <a:t>оператором</a:t>
            </a:r>
            <a:endParaRPr lang="ru-RU" sz="1600" dirty="0"/>
          </a:p>
          <a:p>
            <a:pPr marL="269875" lvl="1" indent="-269875" eaLnBrk="1" hangingPunct="1">
              <a:lnSpc>
                <a:spcPts val="1975"/>
              </a:lnSpc>
              <a:spcBef>
                <a:spcPts val="600"/>
              </a:spcBef>
              <a:buClr>
                <a:srgbClr val="0070C0"/>
              </a:buClr>
              <a:buSzPct val="100000"/>
              <a:buFont typeface="Wingdings" pitchFamily="2" charset="2"/>
              <a:buChar char="ü"/>
            </a:pPr>
            <a:r>
              <a:rPr lang="ru-RU" sz="1600" dirty="0" smtClean="0"/>
              <a:t>Привлечение клиентов за счет надежности работы</a:t>
            </a:r>
            <a:endParaRPr lang="ru-RU" sz="1600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5404757" y="1977688"/>
            <a:ext cx="38862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sz="1600" dirty="0"/>
          </a:p>
        </p:txBody>
      </p:sp>
      <p:sp>
        <p:nvSpPr>
          <p:cNvPr id="27" name="AutoShape 6"/>
          <p:cNvSpPr>
            <a:spLocks noChangeArrowheads="1"/>
          </p:cNvSpPr>
          <p:nvPr/>
        </p:nvSpPr>
        <p:spPr bwMode="auto">
          <a:xfrm>
            <a:off x="3314700" y="1524104"/>
            <a:ext cx="2514600" cy="783705"/>
          </a:xfrm>
          <a:prstGeom prst="roundRect">
            <a:avLst>
              <a:gd name="adj" fmla="val 5093"/>
            </a:avLst>
          </a:prstGeom>
          <a:solidFill>
            <a:srgbClr val="D9E5F1"/>
          </a:solidFill>
          <a:ln w="25400" algn="ctr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r>
              <a:rPr lang="ru-RU" sz="1600" dirty="0"/>
              <a:t>Снижение </a:t>
            </a:r>
            <a:r>
              <a:rPr lang="ru-RU" sz="1600" dirty="0" smtClean="0"/>
              <a:t>стоимости </a:t>
            </a:r>
            <a:br>
              <a:rPr lang="ru-RU" sz="1600" dirty="0" smtClean="0"/>
            </a:br>
            <a:r>
              <a:rPr lang="ru-RU" sz="1600" dirty="0" smtClean="0"/>
              <a:t>организации </a:t>
            </a:r>
            <a:r>
              <a:rPr lang="ru-RU" sz="1600" dirty="0"/>
              <a:t>атаки</a:t>
            </a:r>
          </a:p>
        </p:txBody>
      </p:sp>
      <p:sp>
        <p:nvSpPr>
          <p:cNvPr id="28" name="AutoShape 6"/>
          <p:cNvSpPr>
            <a:spLocks noChangeArrowheads="1"/>
          </p:cNvSpPr>
          <p:nvPr/>
        </p:nvSpPr>
        <p:spPr bwMode="auto">
          <a:xfrm>
            <a:off x="299357" y="1563240"/>
            <a:ext cx="2367643" cy="777152"/>
          </a:xfrm>
          <a:prstGeom prst="roundRect">
            <a:avLst>
              <a:gd name="adj" fmla="val 5093"/>
            </a:avLst>
          </a:prstGeom>
          <a:solidFill>
            <a:srgbClr val="D9E5F1"/>
          </a:solidFill>
          <a:ln w="25400" algn="ctr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r>
              <a:rPr lang="ru-RU" sz="1600" dirty="0"/>
              <a:t>Увеличение интернет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сервисов</a:t>
            </a:r>
            <a:r>
              <a:rPr lang="ru-RU" sz="1600" dirty="0"/>
              <a:t>, жизнь </a:t>
            </a:r>
            <a:r>
              <a:rPr lang="en-US" sz="1600" dirty="0"/>
              <a:t>on-line</a:t>
            </a:r>
            <a:endParaRPr lang="ru-RU" sz="1600" dirty="0"/>
          </a:p>
        </p:txBody>
      </p:sp>
      <p:sp>
        <p:nvSpPr>
          <p:cNvPr id="29" name="AutoShape 6"/>
          <p:cNvSpPr>
            <a:spLocks noChangeArrowheads="1"/>
          </p:cNvSpPr>
          <p:nvPr/>
        </p:nvSpPr>
        <p:spPr bwMode="auto">
          <a:xfrm>
            <a:off x="6553201" y="1393512"/>
            <a:ext cx="2363219" cy="1044888"/>
          </a:xfrm>
          <a:prstGeom prst="roundRect">
            <a:avLst>
              <a:gd name="adj" fmla="val 5093"/>
            </a:avLst>
          </a:prstGeom>
          <a:solidFill>
            <a:srgbClr val="D9E5F1"/>
          </a:solidFill>
          <a:ln w="25400" algn="ctr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r>
              <a:rPr lang="ru-RU" sz="1600" dirty="0"/>
              <a:t>Прямая связь </a:t>
            </a:r>
            <a:r>
              <a:rPr lang="ru-RU" sz="1600" dirty="0" smtClean="0"/>
              <a:t>прибыли</a:t>
            </a:r>
            <a:br>
              <a:rPr lang="ru-RU" sz="1600" dirty="0" smtClean="0"/>
            </a:br>
            <a:r>
              <a:rPr lang="ru-RU" sz="1600" dirty="0" smtClean="0"/>
              <a:t>и </a:t>
            </a:r>
            <a:r>
              <a:rPr lang="ru-RU" sz="1600" dirty="0"/>
              <a:t>доступности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в </a:t>
            </a:r>
            <a:r>
              <a:rPr lang="ru-RU" sz="1600" dirty="0"/>
              <a:t>Интернете</a:t>
            </a:r>
          </a:p>
        </p:txBody>
      </p:sp>
      <p:sp>
        <p:nvSpPr>
          <p:cNvPr id="30" name="AutoShape 13"/>
          <p:cNvSpPr>
            <a:spLocks noChangeArrowheads="1"/>
          </p:cNvSpPr>
          <p:nvPr/>
        </p:nvSpPr>
        <p:spPr bwMode="auto">
          <a:xfrm rot="16200000">
            <a:off x="2793763" y="1711897"/>
            <a:ext cx="453459" cy="457200"/>
          </a:xfrm>
          <a:prstGeom prst="downArrow">
            <a:avLst>
              <a:gd name="adj1" fmla="val 50000"/>
              <a:gd name="adj2" fmla="val 75000"/>
            </a:avLst>
          </a:prstGeom>
          <a:solidFill>
            <a:schemeClr val="bg1">
              <a:lumMod val="65000"/>
            </a:schemeClr>
          </a:solidFill>
          <a:ln w="2540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1" name="AutoShape 13"/>
          <p:cNvSpPr>
            <a:spLocks noChangeArrowheads="1"/>
          </p:cNvSpPr>
          <p:nvPr/>
        </p:nvSpPr>
        <p:spPr bwMode="auto">
          <a:xfrm rot="16200000">
            <a:off x="6021670" y="1709737"/>
            <a:ext cx="453459" cy="457200"/>
          </a:xfrm>
          <a:prstGeom prst="downArrow">
            <a:avLst>
              <a:gd name="adj1" fmla="val 50000"/>
              <a:gd name="adj2" fmla="val 75000"/>
            </a:avLst>
          </a:prstGeom>
          <a:solidFill>
            <a:schemeClr val="bg1">
              <a:lumMod val="65000"/>
            </a:schemeClr>
          </a:solidFill>
          <a:ln w="2540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32" name="Рисунок 31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57" b="-1"/>
          <a:stretch/>
        </p:blipFill>
        <p:spPr bwMode="auto">
          <a:xfrm>
            <a:off x="304800" y="4191000"/>
            <a:ext cx="3479800" cy="19761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355454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5"/>
          <p:cNvSpPr>
            <a:spLocks noChangeArrowheads="1"/>
          </p:cNvSpPr>
          <p:nvPr/>
        </p:nvSpPr>
        <p:spPr bwMode="auto">
          <a:xfrm>
            <a:off x="0" y="0"/>
            <a:ext cx="9144000" cy="857250"/>
          </a:xfrm>
          <a:prstGeom prst="roundRect">
            <a:avLst>
              <a:gd name="adj" fmla="val 0"/>
            </a:avLst>
          </a:prstGeom>
          <a:solidFill>
            <a:srgbClr val="F26522"/>
          </a:solidFill>
          <a:ln w="25400">
            <a:noFill/>
            <a:round/>
            <a:headEnd/>
            <a:tailEnd/>
          </a:ln>
        </p:spPr>
        <p:txBody>
          <a:bodyPr wrap="none" anchor="ctr"/>
          <a:lstStyle/>
          <a:p>
            <a:pPr marL="216000"/>
            <a:r>
              <a:rPr lang="ru-RU" sz="2600" b="1" dirty="0">
                <a:solidFill>
                  <a:schemeClr val="bg1"/>
                </a:solidFill>
              </a:rPr>
              <a:t>Защита от </a:t>
            </a:r>
            <a:r>
              <a:rPr lang="ru-RU" sz="2600" b="1" dirty="0" err="1">
                <a:solidFill>
                  <a:schemeClr val="bg1"/>
                </a:solidFill>
              </a:rPr>
              <a:t>DDoS</a:t>
            </a:r>
            <a:r>
              <a:rPr lang="ru-RU" sz="2600" b="1" dirty="0">
                <a:solidFill>
                  <a:schemeClr val="bg1"/>
                </a:solidFill>
              </a:rPr>
              <a:t>. </a:t>
            </a:r>
            <a:r>
              <a:rPr lang="ru-RU" sz="2600" b="1" dirty="0" smtClean="0">
                <a:solidFill>
                  <a:schemeClr val="bg1"/>
                </a:solidFill>
              </a:rPr>
              <a:t>Решения</a:t>
            </a:r>
            <a:endParaRPr lang="ru-RU" sz="2600" b="1" dirty="0">
              <a:solidFill>
                <a:schemeClr val="bg1"/>
              </a:solidFill>
            </a:endParaRPr>
          </a:p>
        </p:txBody>
      </p:sp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1090" y="992860"/>
            <a:ext cx="7456487" cy="551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Овал 3"/>
          <p:cNvSpPr/>
          <p:nvPr/>
        </p:nvSpPr>
        <p:spPr>
          <a:xfrm>
            <a:off x="2971800" y="1012763"/>
            <a:ext cx="3810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1387522" y="1025843"/>
            <a:ext cx="3810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1387522" y="2398579"/>
            <a:ext cx="3810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Молния 6"/>
          <p:cNvSpPr/>
          <p:nvPr/>
        </p:nvSpPr>
        <p:spPr>
          <a:xfrm>
            <a:off x="3190008" y="1393763"/>
            <a:ext cx="146843" cy="203580"/>
          </a:xfrm>
          <a:prstGeom prst="lightningBol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Молния 7"/>
          <p:cNvSpPr/>
          <p:nvPr/>
        </p:nvSpPr>
        <p:spPr>
          <a:xfrm>
            <a:off x="3205956" y="1584294"/>
            <a:ext cx="146843" cy="210863"/>
          </a:xfrm>
          <a:prstGeom prst="lightningBol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Молния 8"/>
          <p:cNvSpPr/>
          <p:nvPr/>
        </p:nvSpPr>
        <p:spPr>
          <a:xfrm>
            <a:off x="2219388" y="1792410"/>
            <a:ext cx="280066" cy="203580"/>
          </a:xfrm>
          <a:prstGeom prst="lightningBol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Молния 9"/>
          <p:cNvSpPr/>
          <p:nvPr/>
        </p:nvSpPr>
        <p:spPr>
          <a:xfrm rot="20057069">
            <a:off x="1773837" y="2603133"/>
            <a:ext cx="280784" cy="176446"/>
          </a:xfrm>
          <a:prstGeom prst="lightningBol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Молния 10"/>
          <p:cNvSpPr/>
          <p:nvPr/>
        </p:nvSpPr>
        <p:spPr>
          <a:xfrm rot="20057069">
            <a:off x="2078996" y="2691356"/>
            <a:ext cx="280784" cy="176446"/>
          </a:xfrm>
          <a:prstGeom prst="lightningBol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Молния 11"/>
          <p:cNvSpPr/>
          <p:nvPr/>
        </p:nvSpPr>
        <p:spPr>
          <a:xfrm>
            <a:off x="1949391" y="1502151"/>
            <a:ext cx="280066" cy="203580"/>
          </a:xfrm>
          <a:prstGeom prst="lightningBol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Молния 12"/>
          <p:cNvSpPr/>
          <p:nvPr/>
        </p:nvSpPr>
        <p:spPr>
          <a:xfrm>
            <a:off x="1749461" y="1294377"/>
            <a:ext cx="280066" cy="203580"/>
          </a:xfrm>
          <a:prstGeom prst="lightningBol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Молния 13"/>
          <p:cNvSpPr/>
          <p:nvPr/>
        </p:nvSpPr>
        <p:spPr>
          <a:xfrm>
            <a:off x="3810000" y="2919981"/>
            <a:ext cx="228600" cy="203580"/>
          </a:xfrm>
          <a:prstGeom prst="lightningBol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Молния 14"/>
          <p:cNvSpPr/>
          <p:nvPr/>
        </p:nvSpPr>
        <p:spPr>
          <a:xfrm>
            <a:off x="4051891" y="3123561"/>
            <a:ext cx="228600" cy="203580"/>
          </a:xfrm>
          <a:prstGeom prst="lightningBol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Молния 15"/>
          <p:cNvSpPr/>
          <p:nvPr/>
        </p:nvSpPr>
        <p:spPr>
          <a:xfrm>
            <a:off x="4280491" y="3324573"/>
            <a:ext cx="228600" cy="203580"/>
          </a:xfrm>
          <a:prstGeom prst="lightningBol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Молния 16"/>
          <p:cNvSpPr/>
          <p:nvPr/>
        </p:nvSpPr>
        <p:spPr>
          <a:xfrm>
            <a:off x="5133753" y="3771994"/>
            <a:ext cx="304800" cy="203580"/>
          </a:xfrm>
          <a:prstGeom prst="lightningBol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Молния 17"/>
          <p:cNvSpPr/>
          <p:nvPr/>
        </p:nvSpPr>
        <p:spPr>
          <a:xfrm>
            <a:off x="5866956" y="4151179"/>
            <a:ext cx="358850" cy="203580"/>
          </a:xfrm>
          <a:prstGeom prst="lightningBol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Молния 18"/>
          <p:cNvSpPr/>
          <p:nvPr/>
        </p:nvSpPr>
        <p:spPr>
          <a:xfrm rot="1704122">
            <a:off x="6471640" y="4670675"/>
            <a:ext cx="306881" cy="177601"/>
          </a:xfrm>
          <a:prstGeom prst="lightningBol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1962" y="3805294"/>
            <a:ext cx="276225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5481" y="4309053"/>
            <a:ext cx="523875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7366" y="5205277"/>
            <a:ext cx="333375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Молния 22"/>
          <p:cNvSpPr/>
          <p:nvPr/>
        </p:nvSpPr>
        <p:spPr>
          <a:xfrm rot="1704122">
            <a:off x="6576969" y="5051675"/>
            <a:ext cx="306881" cy="177601"/>
          </a:xfrm>
          <a:prstGeom prst="lightningBol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4306" y="3021771"/>
            <a:ext cx="3981450" cy="322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4933" y="4996298"/>
            <a:ext cx="1828800" cy="59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6" name="Прямая соединительная линия 25"/>
          <p:cNvCxnSpPr/>
          <p:nvPr/>
        </p:nvCxnSpPr>
        <p:spPr>
          <a:xfrm>
            <a:off x="4707977" y="3948883"/>
            <a:ext cx="0" cy="1020936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7" name="Молния 26"/>
          <p:cNvSpPr/>
          <p:nvPr/>
        </p:nvSpPr>
        <p:spPr>
          <a:xfrm rot="2051549">
            <a:off x="4517961" y="4453209"/>
            <a:ext cx="280185" cy="366098"/>
          </a:xfrm>
          <a:prstGeom prst="lightningBol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Молния 27"/>
          <p:cNvSpPr/>
          <p:nvPr/>
        </p:nvSpPr>
        <p:spPr>
          <a:xfrm rot="2051549">
            <a:off x="4517960" y="3918764"/>
            <a:ext cx="280185" cy="366098"/>
          </a:xfrm>
          <a:prstGeom prst="lightningBol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Content Placeholder 2"/>
          <p:cNvSpPr txBox="1">
            <a:spLocks/>
          </p:cNvSpPr>
          <p:nvPr/>
        </p:nvSpPr>
        <p:spPr bwMode="auto">
          <a:xfrm>
            <a:off x="4994164" y="916946"/>
            <a:ext cx="4149836" cy="136079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r>
              <a:rPr lang="ru-RU" sz="2000" b="1" dirty="0" smtClean="0">
                <a:solidFill>
                  <a:srgbClr val="905623"/>
                </a:solidFill>
                <a:latin typeface="Arial" pitchFamily="34" charset="0"/>
                <a:ea typeface="ＭＳ Ｐゴシック" pitchFamily="33" charset="-128"/>
                <a:cs typeface="Arial" pitchFamily="34" charset="0"/>
              </a:rPr>
              <a:t>Атаки на переполнение сессий</a:t>
            </a:r>
            <a:endParaRPr lang="en-US" sz="2000" b="1" dirty="0">
              <a:solidFill>
                <a:srgbClr val="905623"/>
              </a:solidFill>
              <a:latin typeface="Arial" pitchFamily="34" charset="0"/>
              <a:ea typeface="ＭＳ Ｐゴシック" pitchFamily="33" charset="-128"/>
              <a:cs typeface="Arial" pitchFamily="34" charset="0"/>
            </a:endParaRPr>
          </a:p>
          <a:p>
            <a:pPr marL="0" indent="0" algn="ctr">
              <a:spcBef>
                <a:spcPct val="0"/>
              </a:spcBef>
              <a:buNone/>
            </a:pPr>
            <a:r>
              <a:rPr lang="ru-RU" sz="2000" b="1" dirty="0" smtClean="0">
                <a:solidFill>
                  <a:srgbClr val="905623"/>
                </a:solidFill>
                <a:latin typeface="Arial" pitchFamily="34" charset="0"/>
                <a:ea typeface="ＭＳ Ｐゴシック" pitchFamily="33" charset="-128"/>
                <a:cs typeface="Arial" pitchFamily="34" charset="0"/>
              </a:rPr>
              <a:t>Атаки на приложения </a:t>
            </a:r>
            <a:r>
              <a:rPr lang="ru-RU" sz="2000" i="1" dirty="0" smtClean="0">
                <a:solidFill>
                  <a:srgbClr val="905623"/>
                </a:solidFill>
                <a:latin typeface="Arial" pitchFamily="34" charset="0"/>
                <a:ea typeface="ＭＳ Ｐゴシック" pitchFamily="33" charset="-128"/>
                <a:cs typeface="Arial" pitchFamily="34" charset="0"/>
              </a:rPr>
              <a:t>(</a:t>
            </a:r>
            <a:r>
              <a:rPr lang="en-US" sz="2000" i="1" dirty="0" smtClean="0">
                <a:solidFill>
                  <a:srgbClr val="905623"/>
                </a:solidFill>
                <a:latin typeface="Arial" pitchFamily="34" charset="0"/>
                <a:ea typeface="ＭＳ Ｐゴシック" pitchFamily="33" charset="-128"/>
                <a:cs typeface="Arial" pitchFamily="34" charset="0"/>
              </a:rPr>
              <a:t>Application Layer</a:t>
            </a:r>
            <a:r>
              <a:rPr lang="ru-RU" sz="2000" i="1" dirty="0" smtClean="0">
                <a:solidFill>
                  <a:srgbClr val="905623"/>
                </a:solidFill>
                <a:latin typeface="Arial" pitchFamily="34" charset="0"/>
                <a:ea typeface="ＭＳ Ｐゴシック" pitchFamily="33" charset="-128"/>
                <a:cs typeface="Arial" pitchFamily="34" charset="0"/>
              </a:rPr>
              <a:t>)</a:t>
            </a:r>
            <a:endParaRPr lang="en-US" sz="2000" i="1" dirty="0">
              <a:solidFill>
                <a:srgbClr val="905623"/>
              </a:solidFill>
              <a:latin typeface="Arial" pitchFamily="34" charset="0"/>
              <a:ea typeface="ＭＳ Ｐゴシック" pitchFamily="33" charset="-128"/>
              <a:cs typeface="Arial" pitchFamily="34" charset="0"/>
            </a:endParaRPr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 flipV="1">
            <a:off x="5084762" y="4151179"/>
            <a:ext cx="457200" cy="81864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flipV="1">
            <a:off x="5084762" y="4151179"/>
            <a:ext cx="457200" cy="81864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2" name="Picture 2" descr="C:\Users\User\Desktop\arbornetworks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016103"/>
            <a:ext cx="1940448" cy="542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34764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500"/>
                            </p:stCondLst>
                            <p:childTnLst>
                              <p:par>
                                <p:cTn id="6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000"/>
                            </p:stCondLst>
                            <p:childTnLst>
                              <p:par>
                                <p:cTn id="67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500"/>
                            </p:stCondLst>
                            <p:childTnLst>
                              <p:par>
                                <p:cTn id="71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0"/>
                            </p:stCondLst>
                            <p:childTnLst>
                              <p:par>
                                <p:cTn id="75" presetID="32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7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6500"/>
                            </p:stCondLst>
                            <p:childTnLst>
                              <p:par>
                                <p:cTn id="8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3" grpId="0" animBg="1"/>
      <p:bldP spid="27" grpId="0" animBg="1"/>
      <p:bldP spid="27" grpId="1" animBg="1"/>
      <p:bldP spid="27" grpId="2" animBg="1"/>
      <p:bldP spid="28" grpId="0" animBg="1"/>
      <p:bldP spid="28" grpId="1" animBg="1"/>
      <p:bldP spid="28" grpId="2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882306"/>
            <a:ext cx="7456487" cy="551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AutoShape 5"/>
          <p:cNvSpPr>
            <a:spLocks noChangeArrowheads="1"/>
          </p:cNvSpPr>
          <p:nvPr/>
        </p:nvSpPr>
        <p:spPr bwMode="auto">
          <a:xfrm>
            <a:off x="0" y="0"/>
            <a:ext cx="9144000" cy="857250"/>
          </a:xfrm>
          <a:prstGeom prst="roundRect">
            <a:avLst>
              <a:gd name="adj" fmla="val 0"/>
            </a:avLst>
          </a:prstGeom>
          <a:solidFill>
            <a:srgbClr val="F26522"/>
          </a:solidFill>
          <a:ln w="25400">
            <a:noFill/>
            <a:round/>
            <a:headEnd/>
            <a:tailEnd/>
          </a:ln>
        </p:spPr>
        <p:txBody>
          <a:bodyPr wrap="none" anchor="ctr"/>
          <a:lstStyle/>
          <a:p>
            <a:pPr marL="216000"/>
            <a:r>
              <a:rPr lang="ru-RU" sz="2600" b="1" dirty="0">
                <a:solidFill>
                  <a:schemeClr val="bg1"/>
                </a:solidFill>
              </a:rPr>
              <a:t>Защита от </a:t>
            </a:r>
            <a:r>
              <a:rPr lang="ru-RU" sz="2600" b="1" dirty="0" err="1">
                <a:solidFill>
                  <a:schemeClr val="bg1"/>
                </a:solidFill>
              </a:rPr>
              <a:t>DDoS</a:t>
            </a:r>
            <a:r>
              <a:rPr lang="ru-RU" sz="2600" b="1" dirty="0">
                <a:solidFill>
                  <a:schemeClr val="bg1"/>
                </a:solidFill>
              </a:rPr>
              <a:t>. </a:t>
            </a:r>
            <a:r>
              <a:rPr lang="ru-RU" sz="2600" b="1" dirty="0" smtClean="0">
                <a:solidFill>
                  <a:schemeClr val="bg1"/>
                </a:solidFill>
              </a:rPr>
              <a:t>Решения</a:t>
            </a:r>
            <a:endParaRPr lang="ru-RU" sz="2600" b="1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863043" y="916073"/>
            <a:ext cx="288476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F26522"/>
                </a:solidFill>
                <a:latin typeface="Arial" pitchFamily="34" charset="0"/>
                <a:ea typeface="ＭＳ Ｐゴシック" pitchFamily="33" charset="-128"/>
                <a:cs typeface="Arial" pitchFamily="34" charset="0"/>
              </a:rPr>
              <a:t>ОБЛАЧНЫЙ</a:t>
            </a:r>
            <a:r>
              <a:rPr lang="en-US" b="1" dirty="0" smtClean="0">
                <a:solidFill>
                  <a:srgbClr val="F26522"/>
                </a:solidFill>
                <a:latin typeface="Arial" pitchFamily="34" charset="0"/>
                <a:ea typeface="ＭＳ Ｐゴシック" pitchFamily="33" charset="-128"/>
                <a:cs typeface="Arial" pitchFamily="34" charset="0"/>
              </a:rPr>
              <a:t> </a:t>
            </a:r>
            <a:r>
              <a:rPr lang="ru-RU" b="1" dirty="0" smtClean="0">
                <a:solidFill>
                  <a:srgbClr val="F26522"/>
                </a:solidFill>
                <a:latin typeface="Arial" pitchFamily="34" charset="0"/>
                <a:ea typeface="ＭＳ Ｐゴシック" pitchFamily="33" charset="-128"/>
                <a:cs typeface="Arial" pitchFamily="34" charset="0"/>
              </a:rPr>
              <a:t>ПОДХОД</a:t>
            </a:r>
            <a:endParaRPr lang="en-US" b="1" dirty="0">
              <a:solidFill>
                <a:srgbClr val="F26522"/>
              </a:solidFill>
              <a:latin typeface="Arial" pitchFamily="34" charset="0"/>
              <a:ea typeface="ＭＳ Ｐゴシック" pitchFamily="33" charset="-128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88799" y="6172200"/>
            <a:ext cx="8686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905623"/>
                </a:solidFill>
                <a:latin typeface="Arial" pitchFamily="34" charset="0"/>
                <a:ea typeface="ＭＳ Ｐゴシック" pitchFamily="33" charset="-128"/>
                <a:cs typeface="Arial" pitchFamily="34" charset="0"/>
              </a:rPr>
              <a:t>Volumetric</a:t>
            </a:r>
            <a:r>
              <a:rPr lang="ru-RU" b="1" dirty="0" smtClean="0">
                <a:solidFill>
                  <a:srgbClr val="905623"/>
                </a:solidFill>
                <a:latin typeface="Arial" pitchFamily="34" charset="0"/>
                <a:ea typeface="ＭＳ Ｐゴシック" pitchFamily="33" charset="-128"/>
                <a:cs typeface="Arial" pitchFamily="34" charset="0"/>
              </a:rPr>
              <a:t> + </a:t>
            </a:r>
            <a:r>
              <a:rPr lang="en-US" b="1" dirty="0">
                <a:solidFill>
                  <a:srgbClr val="905623"/>
                </a:solidFill>
                <a:latin typeface="Arial" pitchFamily="34" charset="0"/>
                <a:ea typeface="ＭＳ Ｐゴシック" pitchFamily="33" charset="-128"/>
                <a:cs typeface="Arial" pitchFamily="34" charset="0"/>
              </a:rPr>
              <a:t>Application Layer</a:t>
            </a:r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2742117" y="900182"/>
            <a:ext cx="3810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1157839" y="913262"/>
            <a:ext cx="3810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1157839" y="2285998"/>
            <a:ext cx="3810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Молния 8"/>
          <p:cNvSpPr/>
          <p:nvPr/>
        </p:nvSpPr>
        <p:spPr>
          <a:xfrm>
            <a:off x="2932617" y="1247063"/>
            <a:ext cx="190500" cy="423649"/>
          </a:xfrm>
          <a:prstGeom prst="lightningBol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Молния 9"/>
          <p:cNvSpPr/>
          <p:nvPr/>
        </p:nvSpPr>
        <p:spPr>
          <a:xfrm rot="19668991">
            <a:off x="1760401" y="937364"/>
            <a:ext cx="295755" cy="1208976"/>
          </a:xfrm>
          <a:prstGeom prst="lightningBol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Молния 10"/>
          <p:cNvSpPr/>
          <p:nvPr/>
        </p:nvSpPr>
        <p:spPr>
          <a:xfrm rot="18635019">
            <a:off x="1600230" y="2319286"/>
            <a:ext cx="485356" cy="589579"/>
          </a:xfrm>
          <a:prstGeom prst="lightningBol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Соединительная линия уступом 11"/>
          <p:cNvCxnSpPr/>
          <p:nvPr/>
        </p:nvCxnSpPr>
        <p:spPr>
          <a:xfrm rot="10800000">
            <a:off x="3116261" y="3200401"/>
            <a:ext cx="1181508" cy="361949"/>
          </a:xfrm>
          <a:prstGeom prst="bentConnector3">
            <a:avLst>
              <a:gd name="adj1" fmla="val 50000"/>
            </a:avLst>
          </a:prstGeom>
          <a:ln w="25400">
            <a:solidFill>
              <a:srgbClr val="00B050"/>
            </a:solidFill>
            <a:prstDash val="dash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510" y="4664370"/>
            <a:ext cx="166687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Облако 13"/>
          <p:cNvSpPr/>
          <p:nvPr/>
        </p:nvSpPr>
        <p:spPr>
          <a:xfrm>
            <a:off x="1538841" y="2990157"/>
            <a:ext cx="1965278" cy="3258243"/>
          </a:xfrm>
          <a:prstGeom prst="cloud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Молния 14"/>
          <p:cNvSpPr/>
          <p:nvPr/>
        </p:nvSpPr>
        <p:spPr>
          <a:xfrm rot="3366221">
            <a:off x="1758232" y="3359318"/>
            <a:ext cx="1191814" cy="1001174"/>
          </a:xfrm>
          <a:prstGeom prst="lightningBol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8394" y="4883719"/>
            <a:ext cx="1828800" cy="59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1922" y="3300409"/>
            <a:ext cx="52387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8" name="Прямая соединительная линия 17"/>
          <p:cNvCxnSpPr>
            <a:stCxn id="17" idx="2"/>
          </p:cNvCxnSpPr>
          <p:nvPr/>
        </p:nvCxnSpPr>
        <p:spPr>
          <a:xfrm>
            <a:off x="4593860" y="3824284"/>
            <a:ext cx="67036" cy="108663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" name="Молния 18"/>
          <p:cNvSpPr/>
          <p:nvPr/>
        </p:nvSpPr>
        <p:spPr>
          <a:xfrm rot="2051549">
            <a:off x="4500168" y="4381798"/>
            <a:ext cx="280185" cy="366098"/>
          </a:xfrm>
          <a:prstGeom prst="lightningBol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Молния 19"/>
          <p:cNvSpPr/>
          <p:nvPr/>
        </p:nvSpPr>
        <p:spPr>
          <a:xfrm rot="2051549">
            <a:off x="4485439" y="3848043"/>
            <a:ext cx="280185" cy="366098"/>
          </a:xfrm>
          <a:prstGeom prst="lightningBol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 flipH="1">
            <a:off x="3101983" y="3733800"/>
            <a:ext cx="1226038" cy="976189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Соединительная линия уступом 21"/>
          <p:cNvCxnSpPr/>
          <p:nvPr/>
        </p:nvCxnSpPr>
        <p:spPr>
          <a:xfrm rot="16200000" flipV="1">
            <a:off x="3969419" y="4385619"/>
            <a:ext cx="1050599" cy="1"/>
          </a:xfrm>
          <a:prstGeom prst="bentConnector3">
            <a:avLst>
              <a:gd name="adj1" fmla="val 65181"/>
            </a:avLst>
          </a:prstGeom>
          <a:ln w="25400">
            <a:solidFill>
              <a:srgbClr val="00B050"/>
            </a:solidFill>
            <a:prstDash val="dash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3580318" y="2819400"/>
            <a:ext cx="762000" cy="56197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4" name="Молния 23"/>
          <p:cNvSpPr/>
          <p:nvPr/>
        </p:nvSpPr>
        <p:spPr>
          <a:xfrm>
            <a:off x="3466018" y="2743200"/>
            <a:ext cx="990600" cy="685800"/>
          </a:xfrm>
          <a:prstGeom prst="lightningBol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2458358" y="5482800"/>
            <a:ext cx="224391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00B050"/>
                </a:solidFill>
                <a:latin typeface="Arial" pitchFamily="34" charset="0"/>
                <a:ea typeface="ＭＳ Ｐゴシック" pitchFamily="33" charset="-128"/>
                <a:cs typeface="Arial" pitchFamily="34" charset="0"/>
              </a:rPr>
              <a:t>Cloud Signaling</a:t>
            </a:r>
            <a:endParaRPr lang="ru-RU" dirty="0">
              <a:solidFill>
                <a:srgbClr val="00B050"/>
              </a:solidFill>
            </a:endParaRP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 flipV="1">
            <a:off x="4782794" y="4036015"/>
            <a:ext cx="522631" cy="84512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flipV="1">
            <a:off x="4782794" y="4038599"/>
            <a:ext cx="522631" cy="84512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8" name="Picture 2" descr="C:\Users\User\Desktop\arbornetworks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47" y="6093730"/>
            <a:ext cx="2489200" cy="696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87329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500"/>
                            </p:stCondLst>
                            <p:childTnLst>
                              <p:par>
                                <p:cTn id="5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7000"/>
                            </p:stCondLst>
                            <p:childTnLst>
                              <p:par>
                                <p:cTn id="60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8000"/>
                            </p:stCondLst>
                            <p:childTnLst>
                              <p:par>
                                <p:cTn id="6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85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4" grpId="0" animBg="1"/>
      <p:bldP spid="15" grpId="0" animBg="1"/>
      <p:bldP spid="19" grpId="0" animBg="1"/>
      <p:bldP spid="19" grpId="1" animBg="1"/>
      <p:bldP spid="20" grpId="0" animBg="1"/>
      <p:bldP spid="20" grpId="1" animBg="1"/>
      <p:bldP spid="24" grpId="0" animBg="1"/>
      <p:bldP spid="24" grpId="1" animBg="1"/>
      <p:bldP spid="2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2359" y="5029200"/>
            <a:ext cx="3517641" cy="12157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9875" lvl="1" indent="-269875" defTabSz="457200">
              <a:lnSpc>
                <a:spcPts val="1975"/>
              </a:lnSpc>
              <a:spcBef>
                <a:spcPts val="600"/>
              </a:spcBef>
              <a:buClr>
                <a:srgbClr val="0070C0"/>
              </a:buClr>
              <a:buSzPct val="100000"/>
              <a:buFont typeface="Wingdings" pitchFamily="2" charset="2"/>
              <a:buChar char="ü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1" dirty="0"/>
              <a:t>Wireless IPS</a:t>
            </a:r>
          </a:p>
          <a:p>
            <a:pPr marL="269875" lvl="1" indent="-269875" defTabSz="457200">
              <a:lnSpc>
                <a:spcPts val="1975"/>
              </a:lnSpc>
              <a:spcBef>
                <a:spcPts val="600"/>
              </a:spcBef>
              <a:buClr>
                <a:srgbClr val="0070C0"/>
              </a:buClr>
              <a:buSzPct val="100000"/>
              <a:buFont typeface="Wingdings" pitchFamily="2" charset="2"/>
              <a:buChar char="ü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600" b="1" dirty="0" err="1"/>
              <a:t>Фаерволинг</a:t>
            </a:r>
            <a:r>
              <a:rPr lang="ru-RU" sz="1600" b="1" dirty="0"/>
              <a:t> беспроводной </a:t>
            </a:r>
            <a:r>
              <a:rPr lang="ru-RU" sz="1600" b="1" dirty="0" smtClean="0"/>
              <a:t>среды</a:t>
            </a:r>
            <a:endParaRPr lang="en-US" sz="1600" b="1" dirty="0"/>
          </a:p>
          <a:p>
            <a:pPr marL="742950" lvl="1" indent="-285750">
              <a:buFont typeface="Wingdings" pitchFamily="2" charset="2"/>
              <a:buChar char="ü"/>
            </a:pPr>
            <a:endParaRPr lang="ru-RU" sz="1800" dirty="0"/>
          </a:p>
        </p:txBody>
      </p:sp>
      <p:sp>
        <p:nvSpPr>
          <p:cNvPr id="3" name="AutoShape 5"/>
          <p:cNvSpPr>
            <a:spLocks noChangeArrowheads="1"/>
          </p:cNvSpPr>
          <p:nvPr/>
        </p:nvSpPr>
        <p:spPr bwMode="auto">
          <a:xfrm>
            <a:off x="0" y="0"/>
            <a:ext cx="9144000" cy="857250"/>
          </a:xfrm>
          <a:prstGeom prst="roundRect">
            <a:avLst>
              <a:gd name="adj" fmla="val 0"/>
            </a:avLst>
          </a:prstGeom>
          <a:solidFill>
            <a:srgbClr val="F26522"/>
          </a:solidFill>
          <a:ln w="25400">
            <a:noFill/>
            <a:round/>
            <a:headEnd/>
            <a:tailEnd/>
          </a:ln>
        </p:spPr>
        <p:txBody>
          <a:bodyPr wrap="none" anchor="ctr"/>
          <a:lstStyle/>
          <a:p>
            <a:pPr marL="216000"/>
            <a:r>
              <a:rPr lang="en-US" sz="2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Wireless IPS</a:t>
            </a:r>
            <a:endParaRPr lang="ru-RU" sz="2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982492"/>
            <a:ext cx="3657600" cy="406729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ru-RU" sz="2400" b="1" dirty="0" smtClean="0">
                <a:solidFill>
                  <a:srgbClr val="663300"/>
                </a:solidFill>
                <a:latin typeface="Myriad Pro" pitchFamily="34" charset="0"/>
              </a:rPr>
              <a:t>Предпосылки</a:t>
            </a:r>
            <a:endParaRPr lang="ru-RU" sz="2400" b="1" dirty="0">
              <a:solidFill>
                <a:srgbClr val="663300"/>
              </a:solidFill>
              <a:latin typeface="Myriad Pro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410200" y="2633246"/>
            <a:ext cx="38862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326571" y="4495800"/>
            <a:ext cx="3657600" cy="406729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ru-RU" sz="2400" b="1" dirty="0" smtClean="0">
                <a:solidFill>
                  <a:srgbClr val="663300"/>
                </a:solidFill>
                <a:latin typeface="Myriad Pro" pitchFamily="34" charset="0"/>
              </a:rPr>
              <a:t>Решения для ИТ</a:t>
            </a:r>
            <a:endParaRPr lang="ru-RU" sz="2400" b="1" dirty="0">
              <a:solidFill>
                <a:srgbClr val="663300"/>
              </a:solidFill>
              <a:latin typeface="Myriad Pro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39813" y="2877979"/>
            <a:ext cx="24666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663300"/>
                </a:solidFill>
                <a:latin typeface="Myriad Pro" pitchFamily="34" charset="0"/>
              </a:rPr>
              <a:t>Выгоды</a:t>
            </a:r>
          </a:p>
        </p:txBody>
      </p:sp>
      <p:sp>
        <p:nvSpPr>
          <p:cNvPr id="8" name="AutoShape 13"/>
          <p:cNvSpPr>
            <a:spLocks noChangeArrowheads="1"/>
          </p:cNvSpPr>
          <p:nvPr/>
        </p:nvSpPr>
        <p:spPr bwMode="auto">
          <a:xfrm rot="16200000">
            <a:off x="3932643" y="4536487"/>
            <a:ext cx="586643" cy="457200"/>
          </a:xfrm>
          <a:prstGeom prst="downArrow">
            <a:avLst>
              <a:gd name="adj1" fmla="val 50000"/>
              <a:gd name="adj2" fmla="val 75000"/>
            </a:avLst>
          </a:prstGeom>
          <a:solidFill>
            <a:schemeClr val="bg1">
              <a:lumMod val="65000"/>
            </a:schemeClr>
          </a:solidFill>
          <a:ln w="2540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639813" y="3325680"/>
            <a:ext cx="4531189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9875" lvl="1" indent="-269875" eaLnBrk="1" hangingPunct="1">
              <a:lnSpc>
                <a:spcPts val="1975"/>
              </a:lnSpc>
              <a:spcBef>
                <a:spcPts val="600"/>
              </a:spcBef>
              <a:buClr>
                <a:srgbClr val="0070C0"/>
              </a:buClr>
              <a:buSzPct val="100000"/>
              <a:buFont typeface="Wingdings" pitchFamily="2" charset="2"/>
              <a:buChar char="ü"/>
            </a:pPr>
            <a:r>
              <a:rPr lang="ru-RU" sz="1600" dirty="0"/>
              <a:t>Обеспечение защиты корпоративных данных от атак из новой среды</a:t>
            </a:r>
          </a:p>
          <a:p>
            <a:pPr marL="269875" lvl="1" indent="-269875" eaLnBrk="1" hangingPunct="1">
              <a:lnSpc>
                <a:spcPts val="1975"/>
              </a:lnSpc>
              <a:spcBef>
                <a:spcPts val="600"/>
              </a:spcBef>
              <a:buClr>
                <a:srgbClr val="0070C0"/>
              </a:buClr>
              <a:buSzPct val="100000"/>
              <a:buFont typeface="Wingdings" pitchFamily="2" charset="2"/>
              <a:buChar char="ü"/>
            </a:pPr>
            <a:r>
              <a:rPr lang="ru-RU" sz="1600" dirty="0"/>
              <a:t>Контроль </a:t>
            </a:r>
            <a:r>
              <a:rPr lang="en-US" sz="1600" dirty="0"/>
              <a:t>Wi-Fi </a:t>
            </a:r>
            <a:r>
              <a:rPr lang="ru-RU" sz="1600" dirty="0"/>
              <a:t>на территории Банка</a:t>
            </a:r>
          </a:p>
          <a:p>
            <a:pPr marL="269875" lvl="1" indent="-269875">
              <a:lnSpc>
                <a:spcPts val="1975"/>
              </a:lnSpc>
              <a:spcBef>
                <a:spcPts val="600"/>
              </a:spcBef>
              <a:buClr>
                <a:srgbClr val="0070C0"/>
              </a:buClr>
              <a:buSzPct val="100000"/>
              <a:buFont typeface="Wingdings" pitchFamily="2" charset="2"/>
              <a:buChar char="ü"/>
            </a:pPr>
            <a:r>
              <a:rPr lang="ru-RU" sz="1600" dirty="0"/>
              <a:t>Мониторинг доступных беспроводных сетей</a:t>
            </a:r>
          </a:p>
          <a:p>
            <a:pPr marL="269875" lvl="1" indent="-269875" eaLnBrk="1" hangingPunct="1">
              <a:lnSpc>
                <a:spcPts val="1975"/>
              </a:lnSpc>
              <a:spcBef>
                <a:spcPts val="600"/>
              </a:spcBef>
              <a:buClr>
                <a:srgbClr val="0070C0"/>
              </a:buClr>
              <a:buSzPct val="100000"/>
              <a:buFont typeface="Wingdings" pitchFamily="2" charset="2"/>
              <a:buChar char="ü"/>
            </a:pPr>
            <a:r>
              <a:rPr lang="ru-RU" sz="1600" dirty="0"/>
              <a:t>Соответствие требованиям </a:t>
            </a:r>
            <a:r>
              <a:rPr lang="en-US" sz="1600" dirty="0"/>
              <a:t>PCI</a:t>
            </a:r>
            <a:r>
              <a:rPr lang="uk-UA" sz="1600" dirty="0"/>
              <a:t> </a:t>
            </a:r>
            <a:r>
              <a:rPr lang="en-US" sz="1600" dirty="0"/>
              <a:t>DSS</a:t>
            </a:r>
            <a:endParaRPr lang="ru-RU" sz="1600" dirty="0"/>
          </a:p>
        </p:txBody>
      </p:sp>
      <p:pic>
        <p:nvPicPr>
          <p:cNvPr id="10" name="Picture 2" descr="C:\Users\User\Desktop\image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45" y="2633246"/>
            <a:ext cx="2644878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AutoShape 6"/>
          <p:cNvSpPr>
            <a:spLocks noChangeArrowheads="1"/>
          </p:cNvSpPr>
          <p:nvPr/>
        </p:nvSpPr>
        <p:spPr bwMode="auto">
          <a:xfrm>
            <a:off x="3293706" y="1504226"/>
            <a:ext cx="2514600" cy="783705"/>
          </a:xfrm>
          <a:prstGeom prst="roundRect">
            <a:avLst>
              <a:gd name="adj" fmla="val 5093"/>
            </a:avLst>
          </a:prstGeom>
          <a:solidFill>
            <a:srgbClr val="D9E5F1"/>
          </a:solidFill>
          <a:ln w="25400" algn="ctr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r>
              <a:rPr lang="ru-RU" sz="1600" dirty="0"/>
              <a:t>Распространение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беспроводных </a:t>
            </a:r>
            <a:r>
              <a:rPr lang="ru-RU" sz="1600" dirty="0"/>
              <a:t>сетей</a:t>
            </a:r>
          </a:p>
        </p:txBody>
      </p:sp>
      <p:sp>
        <p:nvSpPr>
          <p:cNvPr id="12" name="AutoShape 6"/>
          <p:cNvSpPr>
            <a:spLocks noChangeArrowheads="1"/>
          </p:cNvSpPr>
          <p:nvPr/>
        </p:nvSpPr>
        <p:spPr bwMode="auto">
          <a:xfrm>
            <a:off x="278363" y="1543362"/>
            <a:ext cx="2367643" cy="777152"/>
          </a:xfrm>
          <a:prstGeom prst="roundRect">
            <a:avLst>
              <a:gd name="adj" fmla="val 5093"/>
            </a:avLst>
          </a:prstGeom>
          <a:solidFill>
            <a:srgbClr val="D9E5F1"/>
          </a:solidFill>
          <a:ln w="25400" algn="ctr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r>
              <a:rPr lang="ru-RU" sz="1600" dirty="0"/>
              <a:t>Стремительный рост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количества мобильных</a:t>
            </a:r>
            <a:br>
              <a:rPr lang="ru-RU" sz="1600" dirty="0" smtClean="0"/>
            </a:br>
            <a:r>
              <a:rPr lang="ru-RU" sz="1600" dirty="0" smtClean="0"/>
              <a:t>устройств</a:t>
            </a:r>
            <a:endParaRPr lang="ru-RU" sz="1600" dirty="0"/>
          </a:p>
        </p:txBody>
      </p:sp>
      <p:sp>
        <p:nvSpPr>
          <p:cNvPr id="13" name="AutoShape 6"/>
          <p:cNvSpPr>
            <a:spLocks noChangeArrowheads="1"/>
          </p:cNvSpPr>
          <p:nvPr/>
        </p:nvSpPr>
        <p:spPr bwMode="auto">
          <a:xfrm>
            <a:off x="6532207" y="1373634"/>
            <a:ext cx="2363219" cy="1044888"/>
          </a:xfrm>
          <a:prstGeom prst="roundRect">
            <a:avLst>
              <a:gd name="adj" fmla="val 5093"/>
            </a:avLst>
          </a:prstGeom>
          <a:solidFill>
            <a:srgbClr val="D9E5F1"/>
          </a:solidFill>
          <a:ln w="25400" algn="ctr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r>
              <a:rPr lang="ru-RU" sz="1600" dirty="0"/>
              <a:t>Новые уязвимости и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возможности </a:t>
            </a:r>
            <a:r>
              <a:rPr lang="ru-RU" sz="1600" dirty="0"/>
              <a:t>для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err="1" smtClean="0"/>
              <a:t>кибер</a:t>
            </a:r>
            <a:r>
              <a:rPr lang="ru-RU" sz="1600" dirty="0" smtClean="0"/>
              <a:t>-атаки</a:t>
            </a:r>
            <a:endParaRPr lang="ru-RU" sz="1600" dirty="0"/>
          </a:p>
        </p:txBody>
      </p:sp>
      <p:sp>
        <p:nvSpPr>
          <p:cNvPr id="14" name="AutoShape 13"/>
          <p:cNvSpPr>
            <a:spLocks noChangeArrowheads="1"/>
          </p:cNvSpPr>
          <p:nvPr/>
        </p:nvSpPr>
        <p:spPr bwMode="auto">
          <a:xfrm rot="16200000">
            <a:off x="2772769" y="1692019"/>
            <a:ext cx="453459" cy="457200"/>
          </a:xfrm>
          <a:prstGeom prst="downArrow">
            <a:avLst>
              <a:gd name="adj1" fmla="val 50000"/>
              <a:gd name="adj2" fmla="val 75000"/>
            </a:avLst>
          </a:prstGeom>
          <a:solidFill>
            <a:schemeClr val="bg1">
              <a:lumMod val="65000"/>
            </a:schemeClr>
          </a:solidFill>
          <a:ln w="2540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5" name="AutoShape 13"/>
          <p:cNvSpPr>
            <a:spLocks noChangeArrowheads="1"/>
          </p:cNvSpPr>
          <p:nvPr/>
        </p:nvSpPr>
        <p:spPr bwMode="auto">
          <a:xfrm rot="16200000">
            <a:off x="6000676" y="1689859"/>
            <a:ext cx="453459" cy="457200"/>
          </a:xfrm>
          <a:prstGeom prst="downArrow">
            <a:avLst>
              <a:gd name="adj1" fmla="val 50000"/>
              <a:gd name="adj2" fmla="val 75000"/>
            </a:avLst>
          </a:prstGeom>
          <a:solidFill>
            <a:schemeClr val="bg1">
              <a:lumMod val="65000"/>
            </a:schemeClr>
          </a:solidFill>
          <a:ln w="2540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7999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6"/>
          <p:cNvSpPr/>
          <p:nvPr/>
        </p:nvSpPr>
        <p:spPr>
          <a:xfrm>
            <a:off x="3567076" y="2569677"/>
            <a:ext cx="2009847" cy="1909516"/>
          </a:xfrm>
          <a:prstGeom prst="ellipse">
            <a:avLst/>
          </a:prstGeom>
          <a:solidFill>
            <a:schemeClr val="bg1">
              <a:lumMod val="85000"/>
              <a:alpha val="2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AutoShape 5"/>
          <p:cNvSpPr>
            <a:spLocks noChangeArrowheads="1"/>
          </p:cNvSpPr>
          <p:nvPr/>
        </p:nvSpPr>
        <p:spPr bwMode="auto">
          <a:xfrm>
            <a:off x="0" y="0"/>
            <a:ext cx="9144000" cy="857250"/>
          </a:xfrm>
          <a:prstGeom prst="roundRect">
            <a:avLst>
              <a:gd name="adj" fmla="val 0"/>
            </a:avLst>
          </a:prstGeom>
          <a:solidFill>
            <a:srgbClr val="F26522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215900"/>
            <a:r>
              <a:rPr lang="ru-RU" sz="26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Механизм работы </a:t>
            </a:r>
            <a:r>
              <a:rPr lang="en-US" sz="26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Wireless IPS</a:t>
            </a:r>
          </a:p>
        </p:txBody>
      </p:sp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2800393" y="1825260"/>
            <a:ext cx="3602814" cy="3457103"/>
            <a:chOff x="1802" y="1434"/>
            <a:chExt cx="2117" cy="2124"/>
          </a:xfrm>
        </p:grpSpPr>
        <p:sp>
          <p:nvSpPr>
            <p:cNvPr id="5" name="Freeform 15"/>
            <p:cNvSpPr>
              <a:spLocks/>
            </p:cNvSpPr>
            <p:nvPr/>
          </p:nvSpPr>
          <p:spPr bwMode="auto">
            <a:xfrm>
              <a:off x="3007" y="1611"/>
              <a:ext cx="912" cy="1225"/>
            </a:xfrm>
            <a:custGeom>
              <a:avLst/>
              <a:gdLst>
                <a:gd name="T0" fmla="*/ 614 w 912"/>
                <a:gd name="T1" fmla="*/ 378 h 1225"/>
                <a:gd name="T2" fmla="*/ 583 w 912"/>
                <a:gd name="T3" fmla="*/ 334 h 1225"/>
                <a:gd name="T4" fmla="*/ 544 w 912"/>
                <a:gd name="T5" fmla="*/ 285 h 1225"/>
                <a:gd name="T6" fmla="*/ 515 w 912"/>
                <a:gd name="T7" fmla="*/ 254 h 1225"/>
                <a:gd name="T8" fmla="*/ 485 w 912"/>
                <a:gd name="T9" fmla="*/ 224 h 1225"/>
                <a:gd name="T10" fmla="*/ 458 w 912"/>
                <a:gd name="T11" fmla="*/ 200 h 1225"/>
                <a:gd name="T12" fmla="*/ 417 w 912"/>
                <a:gd name="T13" fmla="*/ 165 h 1225"/>
                <a:gd name="T14" fmla="*/ 390 w 912"/>
                <a:gd name="T15" fmla="*/ 145 h 1225"/>
                <a:gd name="T16" fmla="*/ 362 w 912"/>
                <a:gd name="T17" fmla="*/ 125 h 1225"/>
                <a:gd name="T18" fmla="*/ 331 w 912"/>
                <a:gd name="T19" fmla="*/ 105 h 1225"/>
                <a:gd name="T20" fmla="*/ 300 w 912"/>
                <a:gd name="T21" fmla="*/ 86 h 1225"/>
                <a:gd name="T22" fmla="*/ 267 w 912"/>
                <a:gd name="T23" fmla="*/ 70 h 1225"/>
                <a:gd name="T24" fmla="*/ 240 w 912"/>
                <a:gd name="T25" fmla="*/ 56 h 1225"/>
                <a:gd name="T26" fmla="*/ 207 w 912"/>
                <a:gd name="T27" fmla="*/ 39 h 1225"/>
                <a:gd name="T28" fmla="*/ 179 w 912"/>
                <a:gd name="T29" fmla="*/ 29 h 1225"/>
                <a:gd name="T30" fmla="*/ 150 w 912"/>
                <a:gd name="T31" fmla="*/ 18 h 1225"/>
                <a:gd name="T32" fmla="*/ 123 w 912"/>
                <a:gd name="T33" fmla="*/ 9 h 1225"/>
                <a:gd name="T34" fmla="*/ 94 w 912"/>
                <a:gd name="T35" fmla="*/ 0 h 1225"/>
                <a:gd name="T36" fmla="*/ 0 w 912"/>
                <a:gd name="T37" fmla="*/ 341 h 1225"/>
                <a:gd name="T38" fmla="*/ 32 w 912"/>
                <a:gd name="T39" fmla="*/ 350 h 1225"/>
                <a:gd name="T40" fmla="*/ 77 w 912"/>
                <a:gd name="T41" fmla="*/ 368 h 1225"/>
                <a:gd name="T42" fmla="*/ 135 w 912"/>
                <a:gd name="T43" fmla="*/ 399 h 1225"/>
                <a:gd name="T44" fmla="*/ 175 w 912"/>
                <a:gd name="T45" fmla="*/ 424 h 1225"/>
                <a:gd name="T46" fmla="*/ 212 w 912"/>
                <a:gd name="T47" fmla="*/ 453 h 1225"/>
                <a:gd name="T48" fmla="*/ 248 w 912"/>
                <a:gd name="T49" fmla="*/ 485 h 1225"/>
                <a:gd name="T50" fmla="*/ 286 w 912"/>
                <a:gd name="T51" fmla="*/ 526 h 1225"/>
                <a:gd name="T52" fmla="*/ 314 w 912"/>
                <a:gd name="T53" fmla="*/ 564 h 1225"/>
                <a:gd name="T54" fmla="*/ 371 w 912"/>
                <a:gd name="T55" fmla="*/ 660 h 1225"/>
                <a:gd name="T56" fmla="*/ 399 w 912"/>
                <a:gd name="T57" fmla="*/ 737 h 1225"/>
                <a:gd name="T58" fmla="*/ 418 w 912"/>
                <a:gd name="T59" fmla="*/ 839 h 1225"/>
                <a:gd name="T60" fmla="*/ 421 w 912"/>
                <a:gd name="T61" fmla="*/ 899 h 1225"/>
                <a:gd name="T62" fmla="*/ 419 w 912"/>
                <a:gd name="T63" fmla="*/ 938 h 1225"/>
                <a:gd name="T64" fmla="*/ 298 w 912"/>
                <a:gd name="T65" fmla="*/ 927 h 1225"/>
                <a:gd name="T66" fmla="*/ 912 w 912"/>
                <a:gd name="T67" fmla="*/ 1071 h 1225"/>
                <a:gd name="T68" fmla="*/ 769 w 912"/>
                <a:gd name="T69" fmla="*/ 992 h 1225"/>
                <a:gd name="T70" fmla="*/ 773 w 912"/>
                <a:gd name="T71" fmla="*/ 905 h 1225"/>
                <a:gd name="T72" fmla="*/ 774 w 912"/>
                <a:gd name="T73" fmla="*/ 866 h 1225"/>
                <a:gd name="T74" fmla="*/ 771 w 912"/>
                <a:gd name="T75" fmla="*/ 823 h 1225"/>
                <a:gd name="T76" fmla="*/ 767 w 912"/>
                <a:gd name="T77" fmla="*/ 785 h 1225"/>
                <a:gd name="T78" fmla="*/ 751 w 912"/>
                <a:gd name="T79" fmla="*/ 688 h 1225"/>
                <a:gd name="T80" fmla="*/ 741 w 912"/>
                <a:gd name="T81" fmla="*/ 645 h 1225"/>
                <a:gd name="T82" fmla="*/ 729 w 912"/>
                <a:gd name="T83" fmla="*/ 607 h 1225"/>
                <a:gd name="T84" fmla="*/ 717 w 912"/>
                <a:gd name="T85" fmla="*/ 571 h 1225"/>
                <a:gd name="T86" fmla="*/ 703 w 912"/>
                <a:gd name="T87" fmla="*/ 538 h 1225"/>
                <a:gd name="T88" fmla="*/ 689 w 912"/>
                <a:gd name="T89" fmla="*/ 507 h 1225"/>
                <a:gd name="T90" fmla="*/ 670 w 912"/>
                <a:gd name="T91" fmla="*/ 472 h 1225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912" h="1225">
                  <a:moveTo>
                    <a:pt x="670" y="472"/>
                  </a:moveTo>
                  <a:lnTo>
                    <a:pt x="614" y="378"/>
                  </a:lnTo>
                  <a:lnTo>
                    <a:pt x="595" y="348"/>
                  </a:lnTo>
                  <a:lnTo>
                    <a:pt x="583" y="334"/>
                  </a:lnTo>
                  <a:lnTo>
                    <a:pt x="558" y="301"/>
                  </a:lnTo>
                  <a:lnTo>
                    <a:pt x="544" y="285"/>
                  </a:lnTo>
                  <a:lnTo>
                    <a:pt x="530" y="269"/>
                  </a:lnTo>
                  <a:lnTo>
                    <a:pt x="515" y="254"/>
                  </a:lnTo>
                  <a:lnTo>
                    <a:pt x="501" y="240"/>
                  </a:lnTo>
                  <a:lnTo>
                    <a:pt x="485" y="224"/>
                  </a:lnTo>
                  <a:lnTo>
                    <a:pt x="471" y="212"/>
                  </a:lnTo>
                  <a:lnTo>
                    <a:pt x="458" y="200"/>
                  </a:lnTo>
                  <a:lnTo>
                    <a:pt x="443" y="187"/>
                  </a:lnTo>
                  <a:lnTo>
                    <a:pt x="417" y="165"/>
                  </a:lnTo>
                  <a:lnTo>
                    <a:pt x="406" y="156"/>
                  </a:lnTo>
                  <a:lnTo>
                    <a:pt x="390" y="145"/>
                  </a:lnTo>
                  <a:lnTo>
                    <a:pt x="377" y="135"/>
                  </a:lnTo>
                  <a:lnTo>
                    <a:pt x="362" y="125"/>
                  </a:lnTo>
                  <a:lnTo>
                    <a:pt x="344" y="114"/>
                  </a:lnTo>
                  <a:lnTo>
                    <a:pt x="331" y="105"/>
                  </a:lnTo>
                  <a:lnTo>
                    <a:pt x="314" y="95"/>
                  </a:lnTo>
                  <a:lnTo>
                    <a:pt x="300" y="86"/>
                  </a:lnTo>
                  <a:lnTo>
                    <a:pt x="283" y="78"/>
                  </a:lnTo>
                  <a:lnTo>
                    <a:pt x="267" y="70"/>
                  </a:lnTo>
                  <a:lnTo>
                    <a:pt x="253" y="62"/>
                  </a:lnTo>
                  <a:lnTo>
                    <a:pt x="240" y="56"/>
                  </a:lnTo>
                  <a:lnTo>
                    <a:pt x="223" y="47"/>
                  </a:lnTo>
                  <a:lnTo>
                    <a:pt x="207" y="39"/>
                  </a:lnTo>
                  <a:lnTo>
                    <a:pt x="192" y="34"/>
                  </a:lnTo>
                  <a:lnTo>
                    <a:pt x="179" y="29"/>
                  </a:lnTo>
                  <a:lnTo>
                    <a:pt x="164" y="23"/>
                  </a:lnTo>
                  <a:lnTo>
                    <a:pt x="150" y="18"/>
                  </a:lnTo>
                  <a:lnTo>
                    <a:pt x="137" y="14"/>
                  </a:lnTo>
                  <a:lnTo>
                    <a:pt x="123" y="9"/>
                  </a:lnTo>
                  <a:lnTo>
                    <a:pt x="110" y="5"/>
                  </a:lnTo>
                  <a:lnTo>
                    <a:pt x="94" y="0"/>
                  </a:lnTo>
                  <a:lnTo>
                    <a:pt x="104" y="112"/>
                  </a:lnTo>
                  <a:lnTo>
                    <a:pt x="0" y="341"/>
                  </a:lnTo>
                  <a:lnTo>
                    <a:pt x="16" y="346"/>
                  </a:lnTo>
                  <a:lnTo>
                    <a:pt x="32" y="350"/>
                  </a:lnTo>
                  <a:lnTo>
                    <a:pt x="54" y="359"/>
                  </a:lnTo>
                  <a:lnTo>
                    <a:pt x="77" y="368"/>
                  </a:lnTo>
                  <a:lnTo>
                    <a:pt x="95" y="377"/>
                  </a:lnTo>
                  <a:lnTo>
                    <a:pt x="135" y="399"/>
                  </a:lnTo>
                  <a:lnTo>
                    <a:pt x="156" y="412"/>
                  </a:lnTo>
                  <a:lnTo>
                    <a:pt x="175" y="424"/>
                  </a:lnTo>
                  <a:lnTo>
                    <a:pt x="194" y="437"/>
                  </a:lnTo>
                  <a:lnTo>
                    <a:pt x="212" y="453"/>
                  </a:lnTo>
                  <a:lnTo>
                    <a:pt x="231" y="469"/>
                  </a:lnTo>
                  <a:lnTo>
                    <a:pt x="248" y="485"/>
                  </a:lnTo>
                  <a:lnTo>
                    <a:pt x="268" y="506"/>
                  </a:lnTo>
                  <a:lnTo>
                    <a:pt x="286" y="526"/>
                  </a:lnTo>
                  <a:lnTo>
                    <a:pt x="300" y="545"/>
                  </a:lnTo>
                  <a:lnTo>
                    <a:pt x="314" y="564"/>
                  </a:lnTo>
                  <a:lnTo>
                    <a:pt x="362" y="642"/>
                  </a:lnTo>
                  <a:lnTo>
                    <a:pt x="371" y="660"/>
                  </a:lnTo>
                  <a:lnTo>
                    <a:pt x="387" y="699"/>
                  </a:lnTo>
                  <a:lnTo>
                    <a:pt x="399" y="737"/>
                  </a:lnTo>
                  <a:lnTo>
                    <a:pt x="409" y="776"/>
                  </a:lnTo>
                  <a:lnTo>
                    <a:pt x="418" y="839"/>
                  </a:lnTo>
                  <a:lnTo>
                    <a:pt x="421" y="881"/>
                  </a:lnTo>
                  <a:lnTo>
                    <a:pt x="421" y="899"/>
                  </a:lnTo>
                  <a:lnTo>
                    <a:pt x="420" y="921"/>
                  </a:lnTo>
                  <a:lnTo>
                    <a:pt x="419" y="938"/>
                  </a:lnTo>
                  <a:lnTo>
                    <a:pt x="417" y="954"/>
                  </a:lnTo>
                  <a:lnTo>
                    <a:pt x="298" y="927"/>
                  </a:lnTo>
                  <a:lnTo>
                    <a:pt x="541" y="1225"/>
                  </a:lnTo>
                  <a:lnTo>
                    <a:pt x="912" y="1071"/>
                  </a:lnTo>
                  <a:lnTo>
                    <a:pt x="763" y="1035"/>
                  </a:lnTo>
                  <a:lnTo>
                    <a:pt x="769" y="992"/>
                  </a:lnTo>
                  <a:lnTo>
                    <a:pt x="773" y="930"/>
                  </a:lnTo>
                  <a:lnTo>
                    <a:pt x="773" y="905"/>
                  </a:lnTo>
                  <a:lnTo>
                    <a:pt x="774" y="886"/>
                  </a:lnTo>
                  <a:lnTo>
                    <a:pt x="774" y="866"/>
                  </a:lnTo>
                  <a:lnTo>
                    <a:pt x="773" y="842"/>
                  </a:lnTo>
                  <a:lnTo>
                    <a:pt x="771" y="823"/>
                  </a:lnTo>
                  <a:lnTo>
                    <a:pt x="769" y="802"/>
                  </a:lnTo>
                  <a:lnTo>
                    <a:pt x="767" y="785"/>
                  </a:lnTo>
                  <a:lnTo>
                    <a:pt x="764" y="760"/>
                  </a:lnTo>
                  <a:lnTo>
                    <a:pt x="751" y="688"/>
                  </a:lnTo>
                  <a:lnTo>
                    <a:pt x="746" y="668"/>
                  </a:lnTo>
                  <a:lnTo>
                    <a:pt x="741" y="645"/>
                  </a:lnTo>
                  <a:lnTo>
                    <a:pt x="736" y="626"/>
                  </a:lnTo>
                  <a:lnTo>
                    <a:pt x="729" y="607"/>
                  </a:lnTo>
                  <a:lnTo>
                    <a:pt x="723" y="587"/>
                  </a:lnTo>
                  <a:lnTo>
                    <a:pt x="717" y="571"/>
                  </a:lnTo>
                  <a:lnTo>
                    <a:pt x="709" y="553"/>
                  </a:lnTo>
                  <a:lnTo>
                    <a:pt x="703" y="538"/>
                  </a:lnTo>
                  <a:lnTo>
                    <a:pt x="696" y="522"/>
                  </a:lnTo>
                  <a:lnTo>
                    <a:pt x="689" y="507"/>
                  </a:lnTo>
                  <a:lnTo>
                    <a:pt x="683" y="495"/>
                  </a:lnTo>
                  <a:lnTo>
                    <a:pt x="670" y="472"/>
                  </a:lnTo>
                  <a:close/>
                </a:path>
              </a:pathLst>
            </a:custGeom>
            <a:solidFill>
              <a:srgbClr val="D190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6" name="Freeform 16"/>
            <p:cNvSpPr>
              <a:spLocks/>
            </p:cNvSpPr>
            <p:nvPr/>
          </p:nvSpPr>
          <p:spPr bwMode="auto">
            <a:xfrm>
              <a:off x="3007" y="1611"/>
              <a:ext cx="912" cy="1225"/>
            </a:xfrm>
            <a:custGeom>
              <a:avLst/>
              <a:gdLst>
                <a:gd name="T0" fmla="*/ 614 w 912"/>
                <a:gd name="T1" fmla="*/ 378 h 1225"/>
                <a:gd name="T2" fmla="*/ 583 w 912"/>
                <a:gd name="T3" fmla="*/ 334 h 1225"/>
                <a:gd name="T4" fmla="*/ 544 w 912"/>
                <a:gd name="T5" fmla="*/ 285 h 1225"/>
                <a:gd name="T6" fmla="*/ 515 w 912"/>
                <a:gd name="T7" fmla="*/ 254 h 1225"/>
                <a:gd name="T8" fmla="*/ 485 w 912"/>
                <a:gd name="T9" fmla="*/ 224 h 1225"/>
                <a:gd name="T10" fmla="*/ 458 w 912"/>
                <a:gd name="T11" fmla="*/ 200 h 1225"/>
                <a:gd name="T12" fmla="*/ 417 w 912"/>
                <a:gd name="T13" fmla="*/ 165 h 1225"/>
                <a:gd name="T14" fmla="*/ 390 w 912"/>
                <a:gd name="T15" fmla="*/ 145 h 1225"/>
                <a:gd name="T16" fmla="*/ 362 w 912"/>
                <a:gd name="T17" fmla="*/ 125 h 1225"/>
                <a:gd name="T18" fmla="*/ 331 w 912"/>
                <a:gd name="T19" fmla="*/ 105 h 1225"/>
                <a:gd name="T20" fmla="*/ 300 w 912"/>
                <a:gd name="T21" fmla="*/ 86 h 1225"/>
                <a:gd name="T22" fmla="*/ 267 w 912"/>
                <a:gd name="T23" fmla="*/ 70 h 1225"/>
                <a:gd name="T24" fmla="*/ 240 w 912"/>
                <a:gd name="T25" fmla="*/ 56 h 1225"/>
                <a:gd name="T26" fmla="*/ 207 w 912"/>
                <a:gd name="T27" fmla="*/ 39 h 1225"/>
                <a:gd name="T28" fmla="*/ 179 w 912"/>
                <a:gd name="T29" fmla="*/ 29 h 1225"/>
                <a:gd name="T30" fmla="*/ 150 w 912"/>
                <a:gd name="T31" fmla="*/ 18 h 1225"/>
                <a:gd name="T32" fmla="*/ 123 w 912"/>
                <a:gd name="T33" fmla="*/ 9 h 1225"/>
                <a:gd name="T34" fmla="*/ 94 w 912"/>
                <a:gd name="T35" fmla="*/ 0 h 1225"/>
                <a:gd name="T36" fmla="*/ 0 w 912"/>
                <a:gd name="T37" fmla="*/ 341 h 1225"/>
                <a:gd name="T38" fmla="*/ 32 w 912"/>
                <a:gd name="T39" fmla="*/ 350 h 1225"/>
                <a:gd name="T40" fmla="*/ 77 w 912"/>
                <a:gd name="T41" fmla="*/ 368 h 1225"/>
                <a:gd name="T42" fmla="*/ 135 w 912"/>
                <a:gd name="T43" fmla="*/ 399 h 1225"/>
                <a:gd name="T44" fmla="*/ 175 w 912"/>
                <a:gd name="T45" fmla="*/ 424 h 1225"/>
                <a:gd name="T46" fmla="*/ 212 w 912"/>
                <a:gd name="T47" fmla="*/ 453 h 1225"/>
                <a:gd name="T48" fmla="*/ 248 w 912"/>
                <a:gd name="T49" fmla="*/ 485 h 1225"/>
                <a:gd name="T50" fmla="*/ 286 w 912"/>
                <a:gd name="T51" fmla="*/ 526 h 1225"/>
                <a:gd name="T52" fmla="*/ 314 w 912"/>
                <a:gd name="T53" fmla="*/ 564 h 1225"/>
                <a:gd name="T54" fmla="*/ 371 w 912"/>
                <a:gd name="T55" fmla="*/ 660 h 1225"/>
                <a:gd name="T56" fmla="*/ 399 w 912"/>
                <a:gd name="T57" fmla="*/ 737 h 1225"/>
                <a:gd name="T58" fmla="*/ 418 w 912"/>
                <a:gd name="T59" fmla="*/ 839 h 1225"/>
                <a:gd name="T60" fmla="*/ 421 w 912"/>
                <a:gd name="T61" fmla="*/ 899 h 1225"/>
                <a:gd name="T62" fmla="*/ 419 w 912"/>
                <a:gd name="T63" fmla="*/ 938 h 1225"/>
                <a:gd name="T64" fmla="*/ 298 w 912"/>
                <a:gd name="T65" fmla="*/ 927 h 1225"/>
                <a:gd name="T66" fmla="*/ 912 w 912"/>
                <a:gd name="T67" fmla="*/ 1071 h 1225"/>
                <a:gd name="T68" fmla="*/ 769 w 912"/>
                <a:gd name="T69" fmla="*/ 992 h 1225"/>
                <a:gd name="T70" fmla="*/ 773 w 912"/>
                <a:gd name="T71" fmla="*/ 905 h 1225"/>
                <a:gd name="T72" fmla="*/ 774 w 912"/>
                <a:gd name="T73" fmla="*/ 866 h 1225"/>
                <a:gd name="T74" fmla="*/ 771 w 912"/>
                <a:gd name="T75" fmla="*/ 823 h 1225"/>
                <a:gd name="T76" fmla="*/ 767 w 912"/>
                <a:gd name="T77" fmla="*/ 785 h 1225"/>
                <a:gd name="T78" fmla="*/ 751 w 912"/>
                <a:gd name="T79" fmla="*/ 688 h 1225"/>
                <a:gd name="T80" fmla="*/ 741 w 912"/>
                <a:gd name="T81" fmla="*/ 645 h 1225"/>
                <a:gd name="T82" fmla="*/ 729 w 912"/>
                <a:gd name="T83" fmla="*/ 607 h 1225"/>
                <a:gd name="T84" fmla="*/ 717 w 912"/>
                <a:gd name="T85" fmla="*/ 571 h 1225"/>
                <a:gd name="T86" fmla="*/ 703 w 912"/>
                <a:gd name="T87" fmla="*/ 538 h 1225"/>
                <a:gd name="T88" fmla="*/ 689 w 912"/>
                <a:gd name="T89" fmla="*/ 507 h 1225"/>
                <a:gd name="T90" fmla="*/ 670 w 912"/>
                <a:gd name="T91" fmla="*/ 472 h 1225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912" h="1225">
                  <a:moveTo>
                    <a:pt x="670" y="472"/>
                  </a:moveTo>
                  <a:lnTo>
                    <a:pt x="614" y="378"/>
                  </a:lnTo>
                  <a:lnTo>
                    <a:pt x="595" y="348"/>
                  </a:lnTo>
                  <a:lnTo>
                    <a:pt x="583" y="334"/>
                  </a:lnTo>
                  <a:lnTo>
                    <a:pt x="558" y="301"/>
                  </a:lnTo>
                  <a:lnTo>
                    <a:pt x="544" y="285"/>
                  </a:lnTo>
                  <a:lnTo>
                    <a:pt x="530" y="269"/>
                  </a:lnTo>
                  <a:lnTo>
                    <a:pt x="515" y="254"/>
                  </a:lnTo>
                  <a:lnTo>
                    <a:pt x="501" y="240"/>
                  </a:lnTo>
                  <a:lnTo>
                    <a:pt x="485" y="224"/>
                  </a:lnTo>
                  <a:lnTo>
                    <a:pt x="471" y="212"/>
                  </a:lnTo>
                  <a:lnTo>
                    <a:pt x="458" y="200"/>
                  </a:lnTo>
                  <a:lnTo>
                    <a:pt x="443" y="187"/>
                  </a:lnTo>
                  <a:lnTo>
                    <a:pt x="417" y="165"/>
                  </a:lnTo>
                  <a:lnTo>
                    <a:pt x="406" y="156"/>
                  </a:lnTo>
                  <a:lnTo>
                    <a:pt x="390" y="145"/>
                  </a:lnTo>
                  <a:lnTo>
                    <a:pt x="377" y="135"/>
                  </a:lnTo>
                  <a:lnTo>
                    <a:pt x="362" y="125"/>
                  </a:lnTo>
                  <a:lnTo>
                    <a:pt x="344" y="114"/>
                  </a:lnTo>
                  <a:lnTo>
                    <a:pt x="331" y="105"/>
                  </a:lnTo>
                  <a:lnTo>
                    <a:pt x="314" y="95"/>
                  </a:lnTo>
                  <a:lnTo>
                    <a:pt x="300" y="86"/>
                  </a:lnTo>
                  <a:lnTo>
                    <a:pt x="283" y="78"/>
                  </a:lnTo>
                  <a:lnTo>
                    <a:pt x="267" y="70"/>
                  </a:lnTo>
                  <a:lnTo>
                    <a:pt x="253" y="62"/>
                  </a:lnTo>
                  <a:lnTo>
                    <a:pt x="240" y="56"/>
                  </a:lnTo>
                  <a:lnTo>
                    <a:pt x="223" y="47"/>
                  </a:lnTo>
                  <a:lnTo>
                    <a:pt x="207" y="39"/>
                  </a:lnTo>
                  <a:lnTo>
                    <a:pt x="192" y="34"/>
                  </a:lnTo>
                  <a:lnTo>
                    <a:pt x="179" y="29"/>
                  </a:lnTo>
                  <a:lnTo>
                    <a:pt x="164" y="23"/>
                  </a:lnTo>
                  <a:lnTo>
                    <a:pt x="150" y="18"/>
                  </a:lnTo>
                  <a:lnTo>
                    <a:pt x="137" y="14"/>
                  </a:lnTo>
                  <a:lnTo>
                    <a:pt x="123" y="9"/>
                  </a:lnTo>
                  <a:lnTo>
                    <a:pt x="110" y="5"/>
                  </a:lnTo>
                  <a:lnTo>
                    <a:pt x="94" y="0"/>
                  </a:lnTo>
                  <a:lnTo>
                    <a:pt x="104" y="112"/>
                  </a:lnTo>
                  <a:lnTo>
                    <a:pt x="0" y="341"/>
                  </a:lnTo>
                  <a:lnTo>
                    <a:pt x="16" y="346"/>
                  </a:lnTo>
                  <a:lnTo>
                    <a:pt x="32" y="350"/>
                  </a:lnTo>
                  <a:lnTo>
                    <a:pt x="54" y="359"/>
                  </a:lnTo>
                  <a:lnTo>
                    <a:pt x="77" y="368"/>
                  </a:lnTo>
                  <a:lnTo>
                    <a:pt x="95" y="377"/>
                  </a:lnTo>
                  <a:lnTo>
                    <a:pt x="135" y="399"/>
                  </a:lnTo>
                  <a:lnTo>
                    <a:pt x="156" y="412"/>
                  </a:lnTo>
                  <a:lnTo>
                    <a:pt x="175" y="424"/>
                  </a:lnTo>
                  <a:lnTo>
                    <a:pt x="194" y="437"/>
                  </a:lnTo>
                  <a:lnTo>
                    <a:pt x="212" y="453"/>
                  </a:lnTo>
                  <a:lnTo>
                    <a:pt x="231" y="469"/>
                  </a:lnTo>
                  <a:lnTo>
                    <a:pt x="248" y="485"/>
                  </a:lnTo>
                  <a:lnTo>
                    <a:pt x="268" y="506"/>
                  </a:lnTo>
                  <a:lnTo>
                    <a:pt x="286" y="526"/>
                  </a:lnTo>
                  <a:lnTo>
                    <a:pt x="300" y="545"/>
                  </a:lnTo>
                  <a:lnTo>
                    <a:pt x="314" y="564"/>
                  </a:lnTo>
                  <a:lnTo>
                    <a:pt x="362" y="642"/>
                  </a:lnTo>
                  <a:lnTo>
                    <a:pt x="371" y="660"/>
                  </a:lnTo>
                  <a:lnTo>
                    <a:pt x="387" y="699"/>
                  </a:lnTo>
                  <a:lnTo>
                    <a:pt x="399" y="737"/>
                  </a:lnTo>
                  <a:lnTo>
                    <a:pt x="409" y="776"/>
                  </a:lnTo>
                  <a:lnTo>
                    <a:pt x="418" y="839"/>
                  </a:lnTo>
                  <a:lnTo>
                    <a:pt x="421" y="881"/>
                  </a:lnTo>
                  <a:lnTo>
                    <a:pt x="421" y="899"/>
                  </a:lnTo>
                  <a:lnTo>
                    <a:pt x="420" y="921"/>
                  </a:lnTo>
                  <a:lnTo>
                    <a:pt x="419" y="938"/>
                  </a:lnTo>
                  <a:lnTo>
                    <a:pt x="417" y="954"/>
                  </a:lnTo>
                  <a:lnTo>
                    <a:pt x="298" y="927"/>
                  </a:lnTo>
                  <a:lnTo>
                    <a:pt x="541" y="1225"/>
                  </a:lnTo>
                  <a:lnTo>
                    <a:pt x="912" y="1071"/>
                  </a:lnTo>
                  <a:lnTo>
                    <a:pt x="763" y="1035"/>
                  </a:lnTo>
                  <a:lnTo>
                    <a:pt x="769" y="992"/>
                  </a:lnTo>
                  <a:lnTo>
                    <a:pt x="773" y="930"/>
                  </a:lnTo>
                  <a:lnTo>
                    <a:pt x="773" y="905"/>
                  </a:lnTo>
                  <a:lnTo>
                    <a:pt x="774" y="886"/>
                  </a:lnTo>
                  <a:lnTo>
                    <a:pt x="774" y="866"/>
                  </a:lnTo>
                  <a:lnTo>
                    <a:pt x="773" y="842"/>
                  </a:lnTo>
                  <a:lnTo>
                    <a:pt x="771" y="823"/>
                  </a:lnTo>
                  <a:lnTo>
                    <a:pt x="769" y="802"/>
                  </a:lnTo>
                  <a:lnTo>
                    <a:pt x="767" y="785"/>
                  </a:lnTo>
                  <a:lnTo>
                    <a:pt x="764" y="760"/>
                  </a:lnTo>
                  <a:lnTo>
                    <a:pt x="751" y="688"/>
                  </a:lnTo>
                  <a:lnTo>
                    <a:pt x="746" y="668"/>
                  </a:lnTo>
                  <a:lnTo>
                    <a:pt x="741" y="645"/>
                  </a:lnTo>
                  <a:lnTo>
                    <a:pt x="736" y="626"/>
                  </a:lnTo>
                  <a:lnTo>
                    <a:pt x="729" y="607"/>
                  </a:lnTo>
                  <a:lnTo>
                    <a:pt x="723" y="587"/>
                  </a:lnTo>
                  <a:lnTo>
                    <a:pt x="717" y="571"/>
                  </a:lnTo>
                  <a:lnTo>
                    <a:pt x="709" y="553"/>
                  </a:lnTo>
                  <a:lnTo>
                    <a:pt x="703" y="538"/>
                  </a:lnTo>
                  <a:lnTo>
                    <a:pt x="696" y="522"/>
                  </a:lnTo>
                  <a:lnTo>
                    <a:pt x="689" y="507"/>
                  </a:lnTo>
                  <a:lnTo>
                    <a:pt x="683" y="495"/>
                  </a:lnTo>
                  <a:lnTo>
                    <a:pt x="670" y="472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7" name="Freeform 17"/>
            <p:cNvSpPr>
              <a:spLocks/>
            </p:cNvSpPr>
            <p:nvPr/>
          </p:nvSpPr>
          <p:spPr bwMode="auto">
            <a:xfrm>
              <a:off x="1977" y="1434"/>
              <a:ext cx="1268" cy="903"/>
            </a:xfrm>
            <a:custGeom>
              <a:avLst/>
              <a:gdLst>
                <a:gd name="T0" fmla="*/ 669 w 1268"/>
                <a:gd name="T1" fmla="*/ 539 h 903"/>
                <a:gd name="T2" fmla="*/ 725 w 1268"/>
                <a:gd name="T3" fmla="*/ 519 h 903"/>
                <a:gd name="T4" fmla="*/ 764 w 1268"/>
                <a:gd name="T5" fmla="*/ 510 h 903"/>
                <a:gd name="T6" fmla="*/ 827 w 1268"/>
                <a:gd name="T7" fmla="*/ 501 h 903"/>
                <a:gd name="T8" fmla="*/ 868 w 1268"/>
                <a:gd name="T9" fmla="*/ 499 h 903"/>
                <a:gd name="T10" fmla="*/ 926 w 1268"/>
                <a:gd name="T11" fmla="*/ 500 h 903"/>
                <a:gd name="T12" fmla="*/ 974 w 1268"/>
                <a:gd name="T13" fmla="*/ 507 h 903"/>
                <a:gd name="T14" fmla="*/ 1268 w 1268"/>
                <a:gd name="T15" fmla="*/ 470 h 903"/>
                <a:gd name="T16" fmla="*/ 1049 w 1268"/>
                <a:gd name="T17" fmla="*/ 161 h 903"/>
                <a:gd name="T18" fmla="*/ 979 w 1268"/>
                <a:gd name="T19" fmla="*/ 150 h 903"/>
                <a:gd name="T20" fmla="*/ 918 w 1268"/>
                <a:gd name="T21" fmla="*/ 146 h 903"/>
                <a:gd name="T22" fmla="*/ 854 w 1268"/>
                <a:gd name="T23" fmla="*/ 145 h 903"/>
                <a:gd name="T24" fmla="*/ 789 w 1268"/>
                <a:gd name="T25" fmla="*/ 150 h 903"/>
                <a:gd name="T26" fmla="*/ 747 w 1268"/>
                <a:gd name="T27" fmla="*/ 155 h 903"/>
                <a:gd name="T28" fmla="*/ 633 w 1268"/>
                <a:gd name="T29" fmla="*/ 179 h 903"/>
                <a:gd name="T30" fmla="*/ 577 w 1268"/>
                <a:gd name="T31" fmla="*/ 197 h 903"/>
                <a:gd name="T32" fmla="*/ 542 w 1268"/>
                <a:gd name="T33" fmla="*/ 209 h 903"/>
                <a:gd name="T34" fmla="*/ 494 w 1268"/>
                <a:gd name="T35" fmla="*/ 230 h 903"/>
                <a:gd name="T36" fmla="*/ 450 w 1268"/>
                <a:gd name="T37" fmla="*/ 253 h 903"/>
                <a:gd name="T38" fmla="*/ 364 w 1268"/>
                <a:gd name="T39" fmla="*/ 298 h 903"/>
                <a:gd name="T40" fmla="*/ 333 w 1268"/>
                <a:gd name="T41" fmla="*/ 321 h 903"/>
                <a:gd name="T42" fmla="*/ 300 w 1268"/>
                <a:gd name="T43" fmla="*/ 346 h 903"/>
                <a:gd name="T44" fmla="*/ 268 w 1268"/>
                <a:gd name="T45" fmla="*/ 373 h 903"/>
                <a:gd name="T46" fmla="*/ 223 w 1268"/>
                <a:gd name="T47" fmla="*/ 418 h 903"/>
                <a:gd name="T48" fmla="*/ 175 w 1268"/>
                <a:gd name="T49" fmla="*/ 474 h 903"/>
                <a:gd name="T50" fmla="*/ 134 w 1268"/>
                <a:gd name="T51" fmla="*/ 527 h 903"/>
                <a:gd name="T52" fmla="*/ 94 w 1268"/>
                <a:gd name="T53" fmla="*/ 589 h 903"/>
                <a:gd name="T54" fmla="*/ 61 w 1268"/>
                <a:gd name="T55" fmla="*/ 650 h 903"/>
                <a:gd name="T56" fmla="*/ 39 w 1268"/>
                <a:gd name="T57" fmla="*/ 698 h 903"/>
                <a:gd name="T58" fmla="*/ 17 w 1268"/>
                <a:gd name="T59" fmla="*/ 754 h 903"/>
                <a:gd name="T60" fmla="*/ 0 w 1268"/>
                <a:gd name="T61" fmla="*/ 811 h 903"/>
                <a:gd name="T62" fmla="*/ 349 w 1268"/>
                <a:gd name="T63" fmla="*/ 872 h 903"/>
                <a:gd name="T64" fmla="*/ 398 w 1268"/>
                <a:gd name="T65" fmla="*/ 769 h 903"/>
                <a:gd name="T66" fmla="*/ 436 w 1268"/>
                <a:gd name="T67" fmla="*/ 710 h 903"/>
                <a:gd name="T68" fmla="*/ 525 w 1268"/>
                <a:gd name="T69" fmla="*/ 618 h 903"/>
                <a:gd name="T70" fmla="*/ 561 w 1268"/>
                <a:gd name="T71" fmla="*/ 591 h 903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268" h="903">
                  <a:moveTo>
                    <a:pt x="641" y="552"/>
                  </a:moveTo>
                  <a:lnTo>
                    <a:pt x="669" y="539"/>
                  </a:lnTo>
                  <a:lnTo>
                    <a:pt x="706" y="525"/>
                  </a:lnTo>
                  <a:lnTo>
                    <a:pt x="725" y="519"/>
                  </a:lnTo>
                  <a:lnTo>
                    <a:pt x="744" y="515"/>
                  </a:lnTo>
                  <a:lnTo>
                    <a:pt x="764" y="510"/>
                  </a:lnTo>
                  <a:lnTo>
                    <a:pt x="804" y="503"/>
                  </a:lnTo>
                  <a:lnTo>
                    <a:pt x="827" y="501"/>
                  </a:lnTo>
                  <a:lnTo>
                    <a:pt x="848" y="499"/>
                  </a:lnTo>
                  <a:lnTo>
                    <a:pt x="868" y="499"/>
                  </a:lnTo>
                  <a:lnTo>
                    <a:pt x="886" y="498"/>
                  </a:lnTo>
                  <a:lnTo>
                    <a:pt x="926" y="500"/>
                  </a:lnTo>
                  <a:lnTo>
                    <a:pt x="958" y="503"/>
                  </a:lnTo>
                  <a:lnTo>
                    <a:pt x="974" y="507"/>
                  </a:lnTo>
                  <a:lnTo>
                    <a:pt x="936" y="680"/>
                  </a:lnTo>
                  <a:lnTo>
                    <a:pt x="1268" y="470"/>
                  </a:lnTo>
                  <a:lnTo>
                    <a:pt x="1086" y="0"/>
                  </a:lnTo>
                  <a:lnTo>
                    <a:pt x="1049" y="161"/>
                  </a:lnTo>
                  <a:lnTo>
                    <a:pt x="1022" y="156"/>
                  </a:lnTo>
                  <a:lnTo>
                    <a:pt x="979" y="150"/>
                  </a:lnTo>
                  <a:lnTo>
                    <a:pt x="960" y="148"/>
                  </a:lnTo>
                  <a:lnTo>
                    <a:pt x="918" y="146"/>
                  </a:lnTo>
                  <a:lnTo>
                    <a:pt x="894" y="146"/>
                  </a:lnTo>
                  <a:lnTo>
                    <a:pt x="854" y="145"/>
                  </a:lnTo>
                  <a:lnTo>
                    <a:pt x="830" y="146"/>
                  </a:lnTo>
                  <a:lnTo>
                    <a:pt x="789" y="150"/>
                  </a:lnTo>
                  <a:lnTo>
                    <a:pt x="773" y="152"/>
                  </a:lnTo>
                  <a:lnTo>
                    <a:pt x="747" y="155"/>
                  </a:lnTo>
                  <a:lnTo>
                    <a:pt x="676" y="168"/>
                  </a:lnTo>
                  <a:lnTo>
                    <a:pt x="633" y="179"/>
                  </a:lnTo>
                  <a:lnTo>
                    <a:pt x="614" y="184"/>
                  </a:lnTo>
                  <a:lnTo>
                    <a:pt x="577" y="197"/>
                  </a:lnTo>
                  <a:lnTo>
                    <a:pt x="561" y="203"/>
                  </a:lnTo>
                  <a:lnTo>
                    <a:pt x="542" y="209"/>
                  </a:lnTo>
                  <a:lnTo>
                    <a:pt x="509" y="224"/>
                  </a:lnTo>
                  <a:lnTo>
                    <a:pt x="494" y="230"/>
                  </a:lnTo>
                  <a:lnTo>
                    <a:pt x="464" y="245"/>
                  </a:lnTo>
                  <a:lnTo>
                    <a:pt x="450" y="253"/>
                  </a:lnTo>
                  <a:lnTo>
                    <a:pt x="443" y="256"/>
                  </a:lnTo>
                  <a:lnTo>
                    <a:pt x="364" y="298"/>
                  </a:lnTo>
                  <a:lnTo>
                    <a:pt x="347" y="309"/>
                  </a:lnTo>
                  <a:lnTo>
                    <a:pt x="333" y="321"/>
                  </a:lnTo>
                  <a:lnTo>
                    <a:pt x="318" y="331"/>
                  </a:lnTo>
                  <a:lnTo>
                    <a:pt x="300" y="346"/>
                  </a:lnTo>
                  <a:lnTo>
                    <a:pt x="284" y="359"/>
                  </a:lnTo>
                  <a:lnTo>
                    <a:pt x="268" y="373"/>
                  </a:lnTo>
                  <a:lnTo>
                    <a:pt x="252" y="388"/>
                  </a:lnTo>
                  <a:lnTo>
                    <a:pt x="223" y="418"/>
                  </a:lnTo>
                  <a:lnTo>
                    <a:pt x="200" y="446"/>
                  </a:lnTo>
                  <a:lnTo>
                    <a:pt x="175" y="474"/>
                  </a:lnTo>
                  <a:lnTo>
                    <a:pt x="156" y="498"/>
                  </a:lnTo>
                  <a:lnTo>
                    <a:pt x="134" y="527"/>
                  </a:lnTo>
                  <a:lnTo>
                    <a:pt x="112" y="560"/>
                  </a:lnTo>
                  <a:lnTo>
                    <a:pt x="94" y="589"/>
                  </a:lnTo>
                  <a:lnTo>
                    <a:pt x="77" y="621"/>
                  </a:lnTo>
                  <a:lnTo>
                    <a:pt x="61" y="650"/>
                  </a:lnTo>
                  <a:lnTo>
                    <a:pt x="54" y="664"/>
                  </a:lnTo>
                  <a:lnTo>
                    <a:pt x="39" y="698"/>
                  </a:lnTo>
                  <a:lnTo>
                    <a:pt x="27" y="725"/>
                  </a:lnTo>
                  <a:lnTo>
                    <a:pt x="17" y="754"/>
                  </a:lnTo>
                  <a:lnTo>
                    <a:pt x="9" y="781"/>
                  </a:lnTo>
                  <a:lnTo>
                    <a:pt x="0" y="811"/>
                  </a:lnTo>
                  <a:lnTo>
                    <a:pt x="340" y="903"/>
                  </a:lnTo>
                  <a:lnTo>
                    <a:pt x="349" y="872"/>
                  </a:lnTo>
                  <a:lnTo>
                    <a:pt x="376" y="808"/>
                  </a:lnTo>
                  <a:lnTo>
                    <a:pt x="398" y="769"/>
                  </a:lnTo>
                  <a:lnTo>
                    <a:pt x="411" y="748"/>
                  </a:lnTo>
                  <a:lnTo>
                    <a:pt x="436" y="710"/>
                  </a:lnTo>
                  <a:lnTo>
                    <a:pt x="484" y="656"/>
                  </a:lnTo>
                  <a:lnTo>
                    <a:pt x="525" y="618"/>
                  </a:lnTo>
                  <a:lnTo>
                    <a:pt x="543" y="604"/>
                  </a:lnTo>
                  <a:lnTo>
                    <a:pt x="561" y="591"/>
                  </a:lnTo>
                  <a:lnTo>
                    <a:pt x="641" y="552"/>
                  </a:lnTo>
                  <a:close/>
                </a:path>
              </a:pathLst>
            </a:custGeom>
            <a:solidFill>
              <a:srgbClr val="304E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auto">
            <a:xfrm>
              <a:off x="1977" y="1434"/>
              <a:ext cx="1268" cy="903"/>
            </a:xfrm>
            <a:custGeom>
              <a:avLst/>
              <a:gdLst>
                <a:gd name="T0" fmla="*/ 669 w 1268"/>
                <a:gd name="T1" fmla="*/ 539 h 903"/>
                <a:gd name="T2" fmla="*/ 725 w 1268"/>
                <a:gd name="T3" fmla="*/ 519 h 903"/>
                <a:gd name="T4" fmla="*/ 764 w 1268"/>
                <a:gd name="T5" fmla="*/ 510 h 903"/>
                <a:gd name="T6" fmla="*/ 827 w 1268"/>
                <a:gd name="T7" fmla="*/ 501 h 903"/>
                <a:gd name="T8" fmla="*/ 868 w 1268"/>
                <a:gd name="T9" fmla="*/ 499 h 903"/>
                <a:gd name="T10" fmla="*/ 926 w 1268"/>
                <a:gd name="T11" fmla="*/ 500 h 903"/>
                <a:gd name="T12" fmla="*/ 974 w 1268"/>
                <a:gd name="T13" fmla="*/ 507 h 903"/>
                <a:gd name="T14" fmla="*/ 1268 w 1268"/>
                <a:gd name="T15" fmla="*/ 470 h 903"/>
                <a:gd name="T16" fmla="*/ 1049 w 1268"/>
                <a:gd name="T17" fmla="*/ 161 h 903"/>
                <a:gd name="T18" fmla="*/ 979 w 1268"/>
                <a:gd name="T19" fmla="*/ 150 h 903"/>
                <a:gd name="T20" fmla="*/ 918 w 1268"/>
                <a:gd name="T21" fmla="*/ 146 h 903"/>
                <a:gd name="T22" fmla="*/ 854 w 1268"/>
                <a:gd name="T23" fmla="*/ 145 h 903"/>
                <a:gd name="T24" fmla="*/ 789 w 1268"/>
                <a:gd name="T25" fmla="*/ 150 h 903"/>
                <a:gd name="T26" fmla="*/ 747 w 1268"/>
                <a:gd name="T27" fmla="*/ 155 h 903"/>
                <a:gd name="T28" fmla="*/ 633 w 1268"/>
                <a:gd name="T29" fmla="*/ 179 h 903"/>
                <a:gd name="T30" fmla="*/ 577 w 1268"/>
                <a:gd name="T31" fmla="*/ 197 h 903"/>
                <a:gd name="T32" fmla="*/ 542 w 1268"/>
                <a:gd name="T33" fmla="*/ 209 h 903"/>
                <a:gd name="T34" fmla="*/ 494 w 1268"/>
                <a:gd name="T35" fmla="*/ 230 h 903"/>
                <a:gd name="T36" fmla="*/ 450 w 1268"/>
                <a:gd name="T37" fmla="*/ 253 h 903"/>
                <a:gd name="T38" fmla="*/ 364 w 1268"/>
                <a:gd name="T39" fmla="*/ 298 h 903"/>
                <a:gd name="T40" fmla="*/ 333 w 1268"/>
                <a:gd name="T41" fmla="*/ 321 h 903"/>
                <a:gd name="T42" fmla="*/ 300 w 1268"/>
                <a:gd name="T43" fmla="*/ 346 h 903"/>
                <a:gd name="T44" fmla="*/ 268 w 1268"/>
                <a:gd name="T45" fmla="*/ 373 h 903"/>
                <a:gd name="T46" fmla="*/ 223 w 1268"/>
                <a:gd name="T47" fmla="*/ 418 h 903"/>
                <a:gd name="T48" fmla="*/ 175 w 1268"/>
                <a:gd name="T49" fmla="*/ 474 h 903"/>
                <a:gd name="T50" fmla="*/ 134 w 1268"/>
                <a:gd name="T51" fmla="*/ 527 h 903"/>
                <a:gd name="T52" fmla="*/ 94 w 1268"/>
                <a:gd name="T53" fmla="*/ 589 h 903"/>
                <a:gd name="T54" fmla="*/ 61 w 1268"/>
                <a:gd name="T55" fmla="*/ 650 h 903"/>
                <a:gd name="T56" fmla="*/ 39 w 1268"/>
                <a:gd name="T57" fmla="*/ 698 h 903"/>
                <a:gd name="T58" fmla="*/ 17 w 1268"/>
                <a:gd name="T59" fmla="*/ 754 h 903"/>
                <a:gd name="T60" fmla="*/ 0 w 1268"/>
                <a:gd name="T61" fmla="*/ 811 h 903"/>
                <a:gd name="T62" fmla="*/ 349 w 1268"/>
                <a:gd name="T63" fmla="*/ 872 h 903"/>
                <a:gd name="T64" fmla="*/ 398 w 1268"/>
                <a:gd name="T65" fmla="*/ 769 h 903"/>
                <a:gd name="T66" fmla="*/ 436 w 1268"/>
                <a:gd name="T67" fmla="*/ 710 h 903"/>
                <a:gd name="T68" fmla="*/ 525 w 1268"/>
                <a:gd name="T69" fmla="*/ 618 h 903"/>
                <a:gd name="T70" fmla="*/ 561 w 1268"/>
                <a:gd name="T71" fmla="*/ 591 h 903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268" h="903">
                  <a:moveTo>
                    <a:pt x="641" y="552"/>
                  </a:moveTo>
                  <a:lnTo>
                    <a:pt x="669" y="539"/>
                  </a:lnTo>
                  <a:lnTo>
                    <a:pt x="706" y="525"/>
                  </a:lnTo>
                  <a:lnTo>
                    <a:pt x="725" y="519"/>
                  </a:lnTo>
                  <a:lnTo>
                    <a:pt x="744" y="515"/>
                  </a:lnTo>
                  <a:lnTo>
                    <a:pt x="764" y="510"/>
                  </a:lnTo>
                  <a:lnTo>
                    <a:pt x="804" y="503"/>
                  </a:lnTo>
                  <a:lnTo>
                    <a:pt x="827" y="501"/>
                  </a:lnTo>
                  <a:lnTo>
                    <a:pt x="848" y="499"/>
                  </a:lnTo>
                  <a:lnTo>
                    <a:pt x="868" y="499"/>
                  </a:lnTo>
                  <a:lnTo>
                    <a:pt x="886" y="498"/>
                  </a:lnTo>
                  <a:lnTo>
                    <a:pt x="926" y="500"/>
                  </a:lnTo>
                  <a:lnTo>
                    <a:pt x="958" y="503"/>
                  </a:lnTo>
                  <a:lnTo>
                    <a:pt x="974" y="507"/>
                  </a:lnTo>
                  <a:lnTo>
                    <a:pt x="936" y="680"/>
                  </a:lnTo>
                  <a:lnTo>
                    <a:pt x="1268" y="470"/>
                  </a:lnTo>
                  <a:lnTo>
                    <a:pt x="1086" y="0"/>
                  </a:lnTo>
                  <a:lnTo>
                    <a:pt x="1049" y="161"/>
                  </a:lnTo>
                  <a:lnTo>
                    <a:pt x="1022" y="156"/>
                  </a:lnTo>
                  <a:lnTo>
                    <a:pt x="979" y="150"/>
                  </a:lnTo>
                  <a:lnTo>
                    <a:pt x="960" y="148"/>
                  </a:lnTo>
                  <a:lnTo>
                    <a:pt x="918" y="146"/>
                  </a:lnTo>
                  <a:lnTo>
                    <a:pt x="894" y="146"/>
                  </a:lnTo>
                  <a:lnTo>
                    <a:pt x="854" y="145"/>
                  </a:lnTo>
                  <a:lnTo>
                    <a:pt x="830" y="146"/>
                  </a:lnTo>
                  <a:lnTo>
                    <a:pt x="789" y="150"/>
                  </a:lnTo>
                  <a:lnTo>
                    <a:pt x="773" y="152"/>
                  </a:lnTo>
                  <a:lnTo>
                    <a:pt x="747" y="155"/>
                  </a:lnTo>
                  <a:lnTo>
                    <a:pt x="676" y="168"/>
                  </a:lnTo>
                  <a:lnTo>
                    <a:pt x="633" y="179"/>
                  </a:lnTo>
                  <a:lnTo>
                    <a:pt x="614" y="184"/>
                  </a:lnTo>
                  <a:lnTo>
                    <a:pt x="577" y="197"/>
                  </a:lnTo>
                  <a:lnTo>
                    <a:pt x="561" y="203"/>
                  </a:lnTo>
                  <a:lnTo>
                    <a:pt x="542" y="209"/>
                  </a:lnTo>
                  <a:lnTo>
                    <a:pt x="509" y="224"/>
                  </a:lnTo>
                  <a:lnTo>
                    <a:pt x="494" y="230"/>
                  </a:lnTo>
                  <a:lnTo>
                    <a:pt x="464" y="245"/>
                  </a:lnTo>
                  <a:lnTo>
                    <a:pt x="450" y="253"/>
                  </a:lnTo>
                  <a:lnTo>
                    <a:pt x="443" y="256"/>
                  </a:lnTo>
                  <a:lnTo>
                    <a:pt x="364" y="298"/>
                  </a:lnTo>
                  <a:lnTo>
                    <a:pt x="347" y="309"/>
                  </a:lnTo>
                  <a:lnTo>
                    <a:pt x="333" y="321"/>
                  </a:lnTo>
                  <a:lnTo>
                    <a:pt x="318" y="331"/>
                  </a:lnTo>
                  <a:lnTo>
                    <a:pt x="300" y="346"/>
                  </a:lnTo>
                  <a:lnTo>
                    <a:pt x="284" y="359"/>
                  </a:lnTo>
                  <a:lnTo>
                    <a:pt x="268" y="373"/>
                  </a:lnTo>
                  <a:lnTo>
                    <a:pt x="252" y="388"/>
                  </a:lnTo>
                  <a:lnTo>
                    <a:pt x="223" y="418"/>
                  </a:lnTo>
                  <a:lnTo>
                    <a:pt x="200" y="446"/>
                  </a:lnTo>
                  <a:lnTo>
                    <a:pt x="175" y="474"/>
                  </a:lnTo>
                  <a:lnTo>
                    <a:pt x="156" y="498"/>
                  </a:lnTo>
                  <a:lnTo>
                    <a:pt x="134" y="527"/>
                  </a:lnTo>
                  <a:lnTo>
                    <a:pt x="112" y="560"/>
                  </a:lnTo>
                  <a:lnTo>
                    <a:pt x="94" y="589"/>
                  </a:lnTo>
                  <a:lnTo>
                    <a:pt x="77" y="621"/>
                  </a:lnTo>
                  <a:lnTo>
                    <a:pt x="61" y="650"/>
                  </a:lnTo>
                  <a:lnTo>
                    <a:pt x="54" y="664"/>
                  </a:lnTo>
                  <a:lnTo>
                    <a:pt x="39" y="698"/>
                  </a:lnTo>
                  <a:lnTo>
                    <a:pt x="27" y="725"/>
                  </a:lnTo>
                  <a:lnTo>
                    <a:pt x="17" y="754"/>
                  </a:lnTo>
                  <a:lnTo>
                    <a:pt x="9" y="781"/>
                  </a:lnTo>
                  <a:lnTo>
                    <a:pt x="0" y="811"/>
                  </a:lnTo>
                  <a:lnTo>
                    <a:pt x="340" y="903"/>
                  </a:lnTo>
                  <a:lnTo>
                    <a:pt x="349" y="872"/>
                  </a:lnTo>
                  <a:lnTo>
                    <a:pt x="376" y="808"/>
                  </a:lnTo>
                  <a:lnTo>
                    <a:pt x="398" y="769"/>
                  </a:lnTo>
                  <a:lnTo>
                    <a:pt x="411" y="748"/>
                  </a:lnTo>
                  <a:lnTo>
                    <a:pt x="436" y="710"/>
                  </a:lnTo>
                  <a:lnTo>
                    <a:pt x="484" y="656"/>
                  </a:lnTo>
                  <a:lnTo>
                    <a:pt x="525" y="618"/>
                  </a:lnTo>
                  <a:lnTo>
                    <a:pt x="543" y="604"/>
                  </a:lnTo>
                  <a:lnTo>
                    <a:pt x="561" y="591"/>
                  </a:lnTo>
                  <a:lnTo>
                    <a:pt x="641" y="552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9" name="Freeform 19"/>
            <p:cNvSpPr>
              <a:spLocks/>
            </p:cNvSpPr>
            <p:nvPr/>
          </p:nvSpPr>
          <p:spPr bwMode="auto">
            <a:xfrm>
              <a:off x="1802" y="2175"/>
              <a:ext cx="901" cy="1209"/>
            </a:xfrm>
            <a:custGeom>
              <a:avLst/>
              <a:gdLst>
                <a:gd name="T0" fmla="*/ 343 w 901"/>
                <a:gd name="T1" fmla="*/ 908 h 1209"/>
                <a:gd name="T2" fmla="*/ 417 w 901"/>
                <a:gd name="T3" fmla="*/ 985 h 1209"/>
                <a:gd name="T4" fmla="*/ 457 w 901"/>
                <a:gd name="T5" fmla="*/ 1021 h 1209"/>
                <a:gd name="T6" fmla="*/ 524 w 901"/>
                <a:gd name="T7" fmla="*/ 1074 h 1209"/>
                <a:gd name="T8" fmla="*/ 570 w 901"/>
                <a:gd name="T9" fmla="*/ 1104 h 1209"/>
                <a:gd name="T10" fmla="*/ 635 w 901"/>
                <a:gd name="T11" fmla="*/ 1139 h 1209"/>
                <a:gd name="T12" fmla="*/ 662 w 901"/>
                <a:gd name="T13" fmla="*/ 1153 h 1209"/>
                <a:gd name="T14" fmla="*/ 694 w 901"/>
                <a:gd name="T15" fmla="*/ 1169 h 1209"/>
                <a:gd name="T16" fmla="*/ 722 w 901"/>
                <a:gd name="T17" fmla="*/ 1180 h 1209"/>
                <a:gd name="T18" fmla="*/ 778 w 901"/>
                <a:gd name="T19" fmla="*/ 1200 h 1209"/>
                <a:gd name="T20" fmla="*/ 807 w 901"/>
                <a:gd name="T21" fmla="*/ 1209 h 1209"/>
                <a:gd name="T22" fmla="*/ 885 w 901"/>
                <a:gd name="T23" fmla="*/ 863 h 1209"/>
                <a:gd name="T24" fmla="*/ 824 w 901"/>
                <a:gd name="T25" fmla="*/ 841 h 1209"/>
                <a:gd name="T26" fmla="*/ 767 w 901"/>
                <a:gd name="T27" fmla="*/ 810 h 1209"/>
                <a:gd name="T28" fmla="*/ 708 w 901"/>
                <a:gd name="T29" fmla="*/ 772 h 1209"/>
                <a:gd name="T30" fmla="*/ 633 w 901"/>
                <a:gd name="T31" fmla="*/ 703 h 1209"/>
                <a:gd name="T32" fmla="*/ 601 w 901"/>
                <a:gd name="T33" fmla="*/ 662 h 1209"/>
                <a:gd name="T34" fmla="*/ 541 w 901"/>
                <a:gd name="T35" fmla="*/ 566 h 1209"/>
                <a:gd name="T36" fmla="*/ 523 w 901"/>
                <a:gd name="T37" fmla="*/ 524 h 1209"/>
                <a:gd name="T38" fmla="*/ 505 w 901"/>
                <a:gd name="T39" fmla="*/ 468 h 1209"/>
                <a:gd name="T40" fmla="*/ 491 w 901"/>
                <a:gd name="T41" fmla="*/ 384 h 1209"/>
                <a:gd name="T42" fmla="*/ 490 w 901"/>
                <a:gd name="T43" fmla="*/ 343 h 1209"/>
                <a:gd name="T44" fmla="*/ 493 w 901"/>
                <a:gd name="T45" fmla="*/ 268 h 1209"/>
                <a:gd name="T46" fmla="*/ 670 w 901"/>
                <a:gd name="T47" fmla="*/ 274 h 1209"/>
                <a:gd name="T48" fmla="*/ 0 w 901"/>
                <a:gd name="T49" fmla="*/ 128 h 1209"/>
                <a:gd name="T50" fmla="*/ 147 w 901"/>
                <a:gd name="T51" fmla="*/ 189 h 1209"/>
                <a:gd name="T52" fmla="*/ 139 w 901"/>
                <a:gd name="T53" fmla="*/ 251 h 1209"/>
                <a:gd name="T54" fmla="*/ 137 w 901"/>
                <a:gd name="T55" fmla="*/ 293 h 1209"/>
                <a:gd name="T56" fmla="*/ 136 w 901"/>
                <a:gd name="T57" fmla="*/ 337 h 1209"/>
                <a:gd name="T58" fmla="*/ 137 w 901"/>
                <a:gd name="T59" fmla="*/ 381 h 1209"/>
                <a:gd name="T60" fmla="*/ 141 w 901"/>
                <a:gd name="T61" fmla="*/ 421 h 1209"/>
                <a:gd name="T62" fmla="*/ 146 w 901"/>
                <a:gd name="T63" fmla="*/ 464 h 1209"/>
                <a:gd name="T64" fmla="*/ 164 w 901"/>
                <a:gd name="T65" fmla="*/ 555 h 1209"/>
                <a:gd name="T66" fmla="*/ 175 w 901"/>
                <a:gd name="T67" fmla="*/ 597 h 1209"/>
                <a:gd name="T68" fmla="*/ 188 w 901"/>
                <a:gd name="T69" fmla="*/ 634 h 1209"/>
                <a:gd name="T70" fmla="*/ 201 w 901"/>
                <a:gd name="T71" fmla="*/ 670 h 1209"/>
                <a:gd name="T72" fmla="*/ 222 w 901"/>
                <a:gd name="T73" fmla="*/ 717 h 1209"/>
                <a:gd name="T74" fmla="*/ 236 w 901"/>
                <a:gd name="T75" fmla="*/ 747 h 1209"/>
                <a:gd name="T76" fmla="*/ 252 w 901"/>
                <a:gd name="T77" fmla="*/ 778 h 1209"/>
                <a:gd name="T78" fmla="*/ 270 w 901"/>
                <a:gd name="T79" fmla="*/ 809 h 1209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901" h="1209">
                  <a:moveTo>
                    <a:pt x="280" y="824"/>
                  </a:moveTo>
                  <a:lnTo>
                    <a:pt x="343" y="908"/>
                  </a:lnTo>
                  <a:lnTo>
                    <a:pt x="357" y="925"/>
                  </a:lnTo>
                  <a:lnTo>
                    <a:pt x="417" y="985"/>
                  </a:lnTo>
                  <a:lnTo>
                    <a:pt x="430" y="997"/>
                  </a:lnTo>
                  <a:lnTo>
                    <a:pt x="457" y="1021"/>
                  </a:lnTo>
                  <a:lnTo>
                    <a:pt x="484" y="1044"/>
                  </a:lnTo>
                  <a:lnTo>
                    <a:pt x="524" y="1074"/>
                  </a:lnTo>
                  <a:lnTo>
                    <a:pt x="557" y="1095"/>
                  </a:lnTo>
                  <a:lnTo>
                    <a:pt x="570" y="1104"/>
                  </a:lnTo>
                  <a:lnTo>
                    <a:pt x="601" y="1122"/>
                  </a:lnTo>
                  <a:lnTo>
                    <a:pt x="635" y="1139"/>
                  </a:lnTo>
                  <a:lnTo>
                    <a:pt x="649" y="1147"/>
                  </a:lnTo>
                  <a:lnTo>
                    <a:pt x="662" y="1153"/>
                  </a:lnTo>
                  <a:lnTo>
                    <a:pt x="679" y="1161"/>
                  </a:lnTo>
                  <a:lnTo>
                    <a:pt x="694" y="1169"/>
                  </a:lnTo>
                  <a:lnTo>
                    <a:pt x="709" y="1175"/>
                  </a:lnTo>
                  <a:lnTo>
                    <a:pt x="722" y="1180"/>
                  </a:lnTo>
                  <a:lnTo>
                    <a:pt x="751" y="1191"/>
                  </a:lnTo>
                  <a:lnTo>
                    <a:pt x="778" y="1200"/>
                  </a:lnTo>
                  <a:lnTo>
                    <a:pt x="791" y="1203"/>
                  </a:lnTo>
                  <a:lnTo>
                    <a:pt x="807" y="1209"/>
                  </a:lnTo>
                  <a:lnTo>
                    <a:pt x="901" y="867"/>
                  </a:lnTo>
                  <a:lnTo>
                    <a:pt x="885" y="863"/>
                  </a:lnTo>
                  <a:lnTo>
                    <a:pt x="847" y="850"/>
                  </a:lnTo>
                  <a:lnTo>
                    <a:pt x="824" y="841"/>
                  </a:lnTo>
                  <a:lnTo>
                    <a:pt x="786" y="821"/>
                  </a:lnTo>
                  <a:lnTo>
                    <a:pt x="767" y="810"/>
                  </a:lnTo>
                  <a:lnTo>
                    <a:pt x="726" y="784"/>
                  </a:lnTo>
                  <a:lnTo>
                    <a:pt x="708" y="772"/>
                  </a:lnTo>
                  <a:lnTo>
                    <a:pt x="670" y="740"/>
                  </a:lnTo>
                  <a:lnTo>
                    <a:pt x="633" y="703"/>
                  </a:lnTo>
                  <a:lnTo>
                    <a:pt x="616" y="683"/>
                  </a:lnTo>
                  <a:lnTo>
                    <a:pt x="601" y="662"/>
                  </a:lnTo>
                  <a:lnTo>
                    <a:pt x="577" y="630"/>
                  </a:lnTo>
                  <a:lnTo>
                    <a:pt x="541" y="566"/>
                  </a:lnTo>
                  <a:lnTo>
                    <a:pt x="539" y="563"/>
                  </a:lnTo>
                  <a:lnTo>
                    <a:pt x="523" y="524"/>
                  </a:lnTo>
                  <a:lnTo>
                    <a:pt x="516" y="505"/>
                  </a:lnTo>
                  <a:lnTo>
                    <a:pt x="505" y="468"/>
                  </a:lnTo>
                  <a:lnTo>
                    <a:pt x="500" y="446"/>
                  </a:lnTo>
                  <a:lnTo>
                    <a:pt x="491" y="384"/>
                  </a:lnTo>
                  <a:lnTo>
                    <a:pt x="490" y="362"/>
                  </a:lnTo>
                  <a:lnTo>
                    <a:pt x="490" y="343"/>
                  </a:lnTo>
                  <a:lnTo>
                    <a:pt x="489" y="303"/>
                  </a:lnTo>
                  <a:lnTo>
                    <a:pt x="493" y="268"/>
                  </a:lnTo>
                  <a:lnTo>
                    <a:pt x="498" y="238"/>
                  </a:lnTo>
                  <a:lnTo>
                    <a:pt x="670" y="274"/>
                  </a:lnTo>
                  <a:lnTo>
                    <a:pt x="391" y="0"/>
                  </a:lnTo>
                  <a:lnTo>
                    <a:pt x="0" y="128"/>
                  </a:lnTo>
                  <a:lnTo>
                    <a:pt x="152" y="162"/>
                  </a:lnTo>
                  <a:lnTo>
                    <a:pt x="147" y="189"/>
                  </a:lnTo>
                  <a:lnTo>
                    <a:pt x="144" y="210"/>
                  </a:lnTo>
                  <a:lnTo>
                    <a:pt x="139" y="251"/>
                  </a:lnTo>
                  <a:lnTo>
                    <a:pt x="139" y="274"/>
                  </a:lnTo>
                  <a:lnTo>
                    <a:pt x="137" y="293"/>
                  </a:lnTo>
                  <a:lnTo>
                    <a:pt x="136" y="317"/>
                  </a:lnTo>
                  <a:lnTo>
                    <a:pt x="136" y="337"/>
                  </a:lnTo>
                  <a:lnTo>
                    <a:pt x="136" y="357"/>
                  </a:lnTo>
                  <a:lnTo>
                    <a:pt x="137" y="381"/>
                  </a:lnTo>
                  <a:lnTo>
                    <a:pt x="138" y="401"/>
                  </a:lnTo>
                  <a:lnTo>
                    <a:pt x="141" y="421"/>
                  </a:lnTo>
                  <a:lnTo>
                    <a:pt x="143" y="439"/>
                  </a:lnTo>
                  <a:lnTo>
                    <a:pt x="146" y="464"/>
                  </a:lnTo>
                  <a:lnTo>
                    <a:pt x="159" y="534"/>
                  </a:lnTo>
                  <a:lnTo>
                    <a:pt x="164" y="555"/>
                  </a:lnTo>
                  <a:lnTo>
                    <a:pt x="169" y="577"/>
                  </a:lnTo>
                  <a:lnTo>
                    <a:pt x="175" y="597"/>
                  </a:lnTo>
                  <a:lnTo>
                    <a:pt x="181" y="616"/>
                  </a:lnTo>
                  <a:lnTo>
                    <a:pt x="188" y="634"/>
                  </a:lnTo>
                  <a:lnTo>
                    <a:pt x="195" y="650"/>
                  </a:lnTo>
                  <a:lnTo>
                    <a:pt x="201" y="670"/>
                  </a:lnTo>
                  <a:lnTo>
                    <a:pt x="209" y="687"/>
                  </a:lnTo>
                  <a:lnTo>
                    <a:pt x="222" y="717"/>
                  </a:lnTo>
                  <a:lnTo>
                    <a:pt x="228" y="731"/>
                  </a:lnTo>
                  <a:lnTo>
                    <a:pt x="236" y="747"/>
                  </a:lnTo>
                  <a:lnTo>
                    <a:pt x="244" y="762"/>
                  </a:lnTo>
                  <a:lnTo>
                    <a:pt x="252" y="778"/>
                  </a:lnTo>
                  <a:lnTo>
                    <a:pt x="261" y="792"/>
                  </a:lnTo>
                  <a:lnTo>
                    <a:pt x="270" y="809"/>
                  </a:lnTo>
                  <a:lnTo>
                    <a:pt x="280" y="824"/>
                  </a:lnTo>
                  <a:close/>
                </a:path>
              </a:pathLst>
            </a:custGeom>
            <a:solidFill>
              <a:srgbClr val="6A94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0" name="Freeform 20"/>
            <p:cNvSpPr>
              <a:spLocks/>
            </p:cNvSpPr>
            <p:nvPr/>
          </p:nvSpPr>
          <p:spPr bwMode="auto">
            <a:xfrm>
              <a:off x="1802" y="2175"/>
              <a:ext cx="901" cy="1209"/>
            </a:xfrm>
            <a:custGeom>
              <a:avLst/>
              <a:gdLst>
                <a:gd name="T0" fmla="*/ 343 w 901"/>
                <a:gd name="T1" fmla="*/ 908 h 1209"/>
                <a:gd name="T2" fmla="*/ 417 w 901"/>
                <a:gd name="T3" fmla="*/ 985 h 1209"/>
                <a:gd name="T4" fmla="*/ 457 w 901"/>
                <a:gd name="T5" fmla="*/ 1021 h 1209"/>
                <a:gd name="T6" fmla="*/ 524 w 901"/>
                <a:gd name="T7" fmla="*/ 1074 h 1209"/>
                <a:gd name="T8" fmla="*/ 570 w 901"/>
                <a:gd name="T9" fmla="*/ 1104 h 1209"/>
                <a:gd name="T10" fmla="*/ 635 w 901"/>
                <a:gd name="T11" fmla="*/ 1139 h 1209"/>
                <a:gd name="T12" fmla="*/ 662 w 901"/>
                <a:gd name="T13" fmla="*/ 1153 h 1209"/>
                <a:gd name="T14" fmla="*/ 694 w 901"/>
                <a:gd name="T15" fmla="*/ 1169 h 1209"/>
                <a:gd name="T16" fmla="*/ 722 w 901"/>
                <a:gd name="T17" fmla="*/ 1180 h 1209"/>
                <a:gd name="T18" fmla="*/ 778 w 901"/>
                <a:gd name="T19" fmla="*/ 1200 h 1209"/>
                <a:gd name="T20" fmla="*/ 807 w 901"/>
                <a:gd name="T21" fmla="*/ 1209 h 1209"/>
                <a:gd name="T22" fmla="*/ 885 w 901"/>
                <a:gd name="T23" fmla="*/ 863 h 1209"/>
                <a:gd name="T24" fmla="*/ 824 w 901"/>
                <a:gd name="T25" fmla="*/ 841 h 1209"/>
                <a:gd name="T26" fmla="*/ 767 w 901"/>
                <a:gd name="T27" fmla="*/ 810 h 1209"/>
                <a:gd name="T28" fmla="*/ 708 w 901"/>
                <a:gd name="T29" fmla="*/ 772 h 1209"/>
                <a:gd name="T30" fmla="*/ 633 w 901"/>
                <a:gd name="T31" fmla="*/ 703 h 1209"/>
                <a:gd name="T32" fmla="*/ 601 w 901"/>
                <a:gd name="T33" fmla="*/ 662 h 1209"/>
                <a:gd name="T34" fmla="*/ 541 w 901"/>
                <a:gd name="T35" fmla="*/ 566 h 1209"/>
                <a:gd name="T36" fmla="*/ 523 w 901"/>
                <a:gd name="T37" fmla="*/ 524 h 1209"/>
                <a:gd name="T38" fmla="*/ 505 w 901"/>
                <a:gd name="T39" fmla="*/ 468 h 1209"/>
                <a:gd name="T40" fmla="*/ 491 w 901"/>
                <a:gd name="T41" fmla="*/ 384 h 1209"/>
                <a:gd name="T42" fmla="*/ 490 w 901"/>
                <a:gd name="T43" fmla="*/ 343 h 1209"/>
                <a:gd name="T44" fmla="*/ 493 w 901"/>
                <a:gd name="T45" fmla="*/ 268 h 1209"/>
                <a:gd name="T46" fmla="*/ 670 w 901"/>
                <a:gd name="T47" fmla="*/ 274 h 1209"/>
                <a:gd name="T48" fmla="*/ 0 w 901"/>
                <a:gd name="T49" fmla="*/ 128 h 1209"/>
                <a:gd name="T50" fmla="*/ 147 w 901"/>
                <a:gd name="T51" fmla="*/ 189 h 1209"/>
                <a:gd name="T52" fmla="*/ 139 w 901"/>
                <a:gd name="T53" fmla="*/ 251 h 1209"/>
                <a:gd name="T54" fmla="*/ 137 w 901"/>
                <a:gd name="T55" fmla="*/ 293 h 1209"/>
                <a:gd name="T56" fmla="*/ 136 w 901"/>
                <a:gd name="T57" fmla="*/ 337 h 1209"/>
                <a:gd name="T58" fmla="*/ 137 w 901"/>
                <a:gd name="T59" fmla="*/ 381 h 1209"/>
                <a:gd name="T60" fmla="*/ 141 w 901"/>
                <a:gd name="T61" fmla="*/ 421 h 1209"/>
                <a:gd name="T62" fmla="*/ 146 w 901"/>
                <a:gd name="T63" fmla="*/ 464 h 1209"/>
                <a:gd name="T64" fmla="*/ 164 w 901"/>
                <a:gd name="T65" fmla="*/ 555 h 1209"/>
                <a:gd name="T66" fmla="*/ 175 w 901"/>
                <a:gd name="T67" fmla="*/ 597 h 1209"/>
                <a:gd name="T68" fmla="*/ 188 w 901"/>
                <a:gd name="T69" fmla="*/ 634 h 1209"/>
                <a:gd name="T70" fmla="*/ 201 w 901"/>
                <a:gd name="T71" fmla="*/ 670 h 1209"/>
                <a:gd name="T72" fmla="*/ 222 w 901"/>
                <a:gd name="T73" fmla="*/ 717 h 1209"/>
                <a:gd name="T74" fmla="*/ 236 w 901"/>
                <a:gd name="T75" fmla="*/ 747 h 1209"/>
                <a:gd name="T76" fmla="*/ 252 w 901"/>
                <a:gd name="T77" fmla="*/ 778 h 1209"/>
                <a:gd name="T78" fmla="*/ 270 w 901"/>
                <a:gd name="T79" fmla="*/ 809 h 1209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901" h="1209">
                  <a:moveTo>
                    <a:pt x="280" y="824"/>
                  </a:moveTo>
                  <a:lnTo>
                    <a:pt x="343" y="908"/>
                  </a:lnTo>
                  <a:lnTo>
                    <a:pt x="357" y="925"/>
                  </a:lnTo>
                  <a:lnTo>
                    <a:pt x="417" y="985"/>
                  </a:lnTo>
                  <a:lnTo>
                    <a:pt x="430" y="997"/>
                  </a:lnTo>
                  <a:lnTo>
                    <a:pt x="457" y="1021"/>
                  </a:lnTo>
                  <a:lnTo>
                    <a:pt x="484" y="1044"/>
                  </a:lnTo>
                  <a:lnTo>
                    <a:pt x="524" y="1074"/>
                  </a:lnTo>
                  <a:lnTo>
                    <a:pt x="557" y="1095"/>
                  </a:lnTo>
                  <a:lnTo>
                    <a:pt x="570" y="1104"/>
                  </a:lnTo>
                  <a:lnTo>
                    <a:pt x="601" y="1122"/>
                  </a:lnTo>
                  <a:lnTo>
                    <a:pt x="635" y="1139"/>
                  </a:lnTo>
                  <a:lnTo>
                    <a:pt x="649" y="1147"/>
                  </a:lnTo>
                  <a:lnTo>
                    <a:pt x="662" y="1153"/>
                  </a:lnTo>
                  <a:lnTo>
                    <a:pt x="679" y="1161"/>
                  </a:lnTo>
                  <a:lnTo>
                    <a:pt x="694" y="1169"/>
                  </a:lnTo>
                  <a:lnTo>
                    <a:pt x="709" y="1175"/>
                  </a:lnTo>
                  <a:lnTo>
                    <a:pt x="722" y="1180"/>
                  </a:lnTo>
                  <a:lnTo>
                    <a:pt x="751" y="1191"/>
                  </a:lnTo>
                  <a:lnTo>
                    <a:pt x="778" y="1200"/>
                  </a:lnTo>
                  <a:lnTo>
                    <a:pt x="791" y="1203"/>
                  </a:lnTo>
                  <a:lnTo>
                    <a:pt x="807" y="1209"/>
                  </a:lnTo>
                  <a:lnTo>
                    <a:pt x="901" y="867"/>
                  </a:lnTo>
                  <a:lnTo>
                    <a:pt x="885" y="863"/>
                  </a:lnTo>
                  <a:lnTo>
                    <a:pt x="847" y="850"/>
                  </a:lnTo>
                  <a:lnTo>
                    <a:pt x="824" y="841"/>
                  </a:lnTo>
                  <a:lnTo>
                    <a:pt x="786" y="821"/>
                  </a:lnTo>
                  <a:lnTo>
                    <a:pt x="767" y="810"/>
                  </a:lnTo>
                  <a:lnTo>
                    <a:pt x="726" y="784"/>
                  </a:lnTo>
                  <a:lnTo>
                    <a:pt x="708" y="772"/>
                  </a:lnTo>
                  <a:lnTo>
                    <a:pt x="670" y="740"/>
                  </a:lnTo>
                  <a:lnTo>
                    <a:pt x="633" y="703"/>
                  </a:lnTo>
                  <a:lnTo>
                    <a:pt x="616" y="683"/>
                  </a:lnTo>
                  <a:lnTo>
                    <a:pt x="601" y="662"/>
                  </a:lnTo>
                  <a:lnTo>
                    <a:pt x="577" y="630"/>
                  </a:lnTo>
                  <a:lnTo>
                    <a:pt x="541" y="566"/>
                  </a:lnTo>
                  <a:lnTo>
                    <a:pt x="539" y="563"/>
                  </a:lnTo>
                  <a:lnTo>
                    <a:pt x="523" y="524"/>
                  </a:lnTo>
                  <a:lnTo>
                    <a:pt x="516" y="505"/>
                  </a:lnTo>
                  <a:lnTo>
                    <a:pt x="505" y="468"/>
                  </a:lnTo>
                  <a:lnTo>
                    <a:pt x="500" y="446"/>
                  </a:lnTo>
                  <a:lnTo>
                    <a:pt x="491" y="384"/>
                  </a:lnTo>
                  <a:lnTo>
                    <a:pt x="490" y="362"/>
                  </a:lnTo>
                  <a:lnTo>
                    <a:pt x="490" y="343"/>
                  </a:lnTo>
                  <a:lnTo>
                    <a:pt x="489" y="303"/>
                  </a:lnTo>
                  <a:lnTo>
                    <a:pt x="493" y="268"/>
                  </a:lnTo>
                  <a:lnTo>
                    <a:pt x="498" y="238"/>
                  </a:lnTo>
                  <a:lnTo>
                    <a:pt x="670" y="274"/>
                  </a:lnTo>
                  <a:lnTo>
                    <a:pt x="391" y="0"/>
                  </a:lnTo>
                  <a:lnTo>
                    <a:pt x="0" y="128"/>
                  </a:lnTo>
                  <a:lnTo>
                    <a:pt x="152" y="162"/>
                  </a:lnTo>
                  <a:lnTo>
                    <a:pt x="147" y="189"/>
                  </a:lnTo>
                  <a:lnTo>
                    <a:pt x="144" y="210"/>
                  </a:lnTo>
                  <a:lnTo>
                    <a:pt x="139" y="251"/>
                  </a:lnTo>
                  <a:lnTo>
                    <a:pt x="139" y="274"/>
                  </a:lnTo>
                  <a:lnTo>
                    <a:pt x="137" y="293"/>
                  </a:lnTo>
                  <a:lnTo>
                    <a:pt x="136" y="317"/>
                  </a:lnTo>
                  <a:lnTo>
                    <a:pt x="136" y="337"/>
                  </a:lnTo>
                  <a:lnTo>
                    <a:pt x="136" y="357"/>
                  </a:lnTo>
                  <a:lnTo>
                    <a:pt x="137" y="381"/>
                  </a:lnTo>
                  <a:lnTo>
                    <a:pt x="138" y="401"/>
                  </a:lnTo>
                  <a:lnTo>
                    <a:pt x="141" y="421"/>
                  </a:lnTo>
                  <a:lnTo>
                    <a:pt x="143" y="439"/>
                  </a:lnTo>
                  <a:lnTo>
                    <a:pt x="146" y="464"/>
                  </a:lnTo>
                  <a:lnTo>
                    <a:pt x="159" y="534"/>
                  </a:lnTo>
                  <a:lnTo>
                    <a:pt x="164" y="555"/>
                  </a:lnTo>
                  <a:lnTo>
                    <a:pt x="169" y="577"/>
                  </a:lnTo>
                  <a:lnTo>
                    <a:pt x="175" y="597"/>
                  </a:lnTo>
                  <a:lnTo>
                    <a:pt x="181" y="616"/>
                  </a:lnTo>
                  <a:lnTo>
                    <a:pt x="188" y="634"/>
                  </a:lnTo>
                  <a:lnTo>
                    <a:pt x="195" y="650"/>
                  </a:lnTo>
                  <a:lnTo>
                    <a:pt x="201" y="670"/>
                  </a:lnTo>
                  <a:lnTo>
                    <a:pt x="209" y="687"/>
                  </a:lnTo>
                  <a:lnTo>
                    <a:pt x="222" y="717"/>
                  </a:lnTo>
                  <a:lnTo>
                    <a:pt x="228" y="731"/>
                  </a:lnTo>
                  <a:lnTo>
                    <a:pt x="236" y="747"/>
                  </a:lnTo>
                  <a:lnTo>
                    <a:pt x="244" y="762"/>
                  </a:lnTo>
                  <a:lnTo>
                    <a:pt x="252" y="778"/>
                  </a:lnTo>
                  <a:lnTo>
                    <a:pt x="261" y="792"/>
                  </a:lnTo>
                  <a:lnTo>
                    <a:pt x="270" y="809"/>
                  </a:lnTo>
                  <a:lnTo>
                    <a:pt x="280" y="824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1" name="Freeform 21"/>
            <p:cNvSpPr>
              <a:spLocks/>
            </p:cNvSpPr>
            <p:nvPr/>
          </p:nvSpPr>
          <p:spPr bwMode="auto">
            <a:xfrm>
              <a:off x="2541" y="2659"/>
              <a:ext cx="1208" cy="899"/>
            </a:xfrm>
            <a:custGeom>
              <a:avLst/>
              <a:gdLst>
                <a:gd name="T0" fmla="*/ 831 w 1208"/>
                <a:gd name="T1" fmla="*/ 612 h 899"/>
                <a:gd name="T2" fmla="*/ 860 w 1208"/>
                <a:gd name="T3" fmla="*/ 595 h 899"/>
                <a:gd name="T4" fmla="*/ 907 w 1208"/>
                <a:gd name="T5" fmla="*/ 557 h 899"/>
                <a:gd name="T6" fmla="*/ 955 w 1208"/>
                <a:gd name="T7" fmla="*/ 515 h 899"/>
                <a:gd name="T8" fmla="*/ 1008 w 1208"/>
                <a:gd name="T9" fmla="*/ 458 h 899"/>
                <a:gd name="T10" fmla="*/ 1052 w 1208"/>
                <a:gd name="T11" fmla="*/ 405 h 899"/>
                <a:gd name="T12" fmla="*/ 1084 w 1208"/>
                <a:gd name="T13" fmla="*/ 361 h 899"/>
                <a:gd name="T14" fmla="*/ 1114 w 1208"/>
                <a:gd name="T15" fmla="*/ 315 h 899"/>
                <a:gd name="T16" fmla="*/ 1131 w 1208"/>
                <a:gd name="T17" fmla="*/ 283 h 899"/>
                <a:gd name="T18" fmla="*/ 1153 w 1208"/>
                <a:gd name="T19" fmla="*/ 239 h 899"/>
                <a:gd name="T20" fmla="*/ 1174 w 1208"/>
                <a:gd name="T21" fmla="*/ 191 h 899"/>
                <a:gd name="T22" fmla="*/ 1190 w 1208"/>
                <a:gd name="T23" fmla="*/ 150 h 899"/>
                <a:gd name="T24" fmla="*/ 1199 w 1208"/>
                <a:gd name="T25" fmla="*/ 123 h 899"/>
                <a:gd name="T26" fmla="*/ 1208 w 1208"/>
                <a:gd name="T27" fmla="*/ 94 h 899"/>
                <a:gd name="T28" fmla="*/ 868 w 1208"/>
                <a:gd name="T29" fmla="*/ 0 h 899"/>
                <a:gd name="T30" fmla="*/ 850 w 1208"/>
                <a:gd name="T31" fmla="*/ 54 h 899"/>
                <a:gd name="T32" fmla="*/ 821 w 1208"/>
                <a:gd name="T33" fmla="*/ 114 h 899"/>
                <a:gd name="T34" fmla="*/ 784 w 1208"/>
                <a:gd name="T35" fmla="*/ 174 h 899"/>
                <a:gd name="T36" fmla="*/ 740 w 1208"/>
                <a:gd name="T37" fmla="*/ 230 h 899"/>
                <a:gd name="T38" fmla="*/ 703 w 1208"/>
                <a:gd name="T39" fmla="*/ 267 h 899"/>
                <a:gd name="T40" fmla="*/ 645 w 1208"/>
                <a:gd name="T41" fmla="*/ 312 h 899"/>
                <a:gd name="T42" fmla="*/ 543 w 1208"/>
                <a:gd name="T43" fmla="*/ 367 h 899"/>
                <a:gd name="T44" fmla="*/ 488 w 1208"/>
                <a:gd name="T45" fmla="*/ 387 h 899"/>
                <a:gd name="T46" fmla="*/ 386 w 1208"/>
                <a:gd name="T47" fmla="*/ 406 h 899"/>
                <a:gd name="T48" fmla="*/ 327 w 1208"/>
                <a:gd name="T49" fmla="*/ 408 h 899"/>
                <a:gd name="T50" fmla="*/ 271 w 1208"/>
                <a:gd name="T51" fmla="*/ 404 h 899"/>
                <a:gd name="T52" fmla="*/ 212 w 1208"/>
                <a:gd name="T53" fmla="*/ 395 h 899"/>
                <a:gd name="T54" fmla="*/ 0 w 1208"/>
                <a:gd name="T55" fmla="*/ 536 h 899"/>
                <a:gd name="T56" fmla="*/ 138 w 1208"/>
                <a:gd name="T57" fmla="*/ 741 h 899"/>
                <a:gd name="T58" fmla="*/ 213 w 1208"/>
                <a:gd name="T59" fmla="*/ 753 h 899"/>
                <a:gd name="T60" fmla="*/ 277 w 1208"/>
                <a:gd name="T61" fmla="*/ 758 h 899"/>
                <a:gd name="T62" fmla="*/ 339 w 1208"/>
                <a:gd name="T63" fmla="*/ 761 h 899"/>
                <a:gd name="T64" fmla="*/ 404 w 1208"/>
                <a:gd name="T65" fmla="*/ 758 h 899"/>
                <a:gd name="T66" fmla="*/ 466 w 1208"/>
                <a:gd name="T67" fmla="*/ 751 h 899"/>
                <a:gd name="T68" fmla="*/ 580 w 1208"/>
                <a:gd name="T69" fmla="*/ 727 h 899"/>
                <a:gd name="T70" fmla="*/ 637 w 1208"/>
                <a:gd name="T71" fmla="*/ 710 h 899"/>
                <a:gd name="T72" fmla="*/ 689 w 1208"/>
                <a:gd name="T73" fmla="*/ 689 h 899"/>
                <a:gd name="T74" fmla="*/ 733 w 1208"/>
                <a:gd name="T75" fmla="*/ 669 h 899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208" h="899">
                  <a:moveTo>
                    <a:pt x="747" y="662"/>
                  </a:moveTo>
                  <a:lnTo>
                    <a:pt x="831" y="612"/>
                  </a:lnTo>
                  <a:lnTo>
                    <a:pt x="843" y="605"/>
                  </a:lnTo>
                  <a:lnTo>
                    <a:pt x="860" y="595"/>
                  </a:lnTo>
                  <a:lnTo>
                    <a:pt x="890" y="572"/>
                  </a:lnTo>
                  <a:lnTo>
                    <a:pt x="907" y="557"/>
                  </a:lnTo>
                  <a:lnTo>
                    <a:pt x="940" y="530"/>
                  </a:lnTo>
                  <a:lnTo>
                    <a:pt x="955" y="515"/>
                  </a:lnTo>
                  <a:lnTo>
                    <a:pt x="984" y="485"/>
                  </a:lnTo>
                  <a:lnTo>
                    <a:pt x="1008" y="458"/>
                  </a:lnTo>
                  <a:lnTo>
                    <a:pt x="1033" y="430"/>
                  </a:lnTo>
                  <a:lnTo>
                    <a:pt x="1052" y="405"/>
                  </a:lnTo>
                  <a:lnTo>
                    <a:pt x="1064" y="390"/>
                  </a:lnTo>
                  <a:lnTo>
                    <a:pt x="1084" y="361"/>
                  </a:lnTo>
                  <a:lnTo>
                    <a:pt x="1095" y="344"/>
                  </a:lnTo>
                  <a:lnTo>
                    <a:pt x="1114" y="315"/>
                  </a:lnTo>
                  <a:lnTo>
                    <a:pt x="1122" y="300"/>
                  </a:lnTo>
                  <a:lnTo>
                    <a:pt x="1131" y="283"/>
                  </a:lnTo>
                  <a:lnTo>
                    <a:pt x="1138" y="267"/>
                  </a:lnTo>
                  <a:lnTo>
                    <a:pt x="1153" y="239"/>
                  </a:lnTo>
                  <a:lnTo>
                    <a:pt x="1161" y="221"/>
                  </a:lnTo>
                  <a:lnTo>
                    <a:pt x="1174" y="191"/>
                  </a:lnTo>
                  <a:lnTo>
                    <a:pt x="1185" y="165"/>
                  </a:lnTo>
                  <a:lnTo>
                    <a:pt x="1190" y="150"/>
                  </a:lnTo>
                  <a:lnTo>
                    <a:pt x="1195" y="137"/>
                  </a:lnTo>
                  <a:lnTo>
                    <a:pt x="1199" y="123"/>
                  </a:lnTo>
                  <a:lnTo>
                    <a:pt x="1203" y="110"/>
                  </a:lnTo>
                  <a:lnTo>
                    <a:pt x="1208" y="94"/>
                  </a:lnTo>
                  <a:lnTo>
                    <a:pt x="1011" y="173"/>
                  </a:lnTo>
                  <a:lnTo>
                    <a:pt x="868" y="0"/>
                  </a:lnTo>
                  <a:lnTo>
                    <a:pt x="862" y="16"/>
                  </a:lnTo>
                  <a:lnTo>
                    <a:pt x="850" y="54"/>
                  </a:lnTo>
                  <a:lnTo>
                    <a:pt x="840" y="76"/>
                  </a:lnTo>
                  <a:lnTo>
                    <a:pt x="821" y="114"/>
                  </a:lnTo>
                  <a:lnTo>
                    <a:pt x="810" y="134"/>
                  </a:lnTo>
                  <a:lnTo>
                    <a:pt x="784" y="174"/>
                  </a:lnTo>
                  <a:lnTo>
                    <a:pt x="771" y="193"/>
                  </a:lnTo>
                  <a:lnTo>
                    <a:pt x="740" y="230"/>
                  </a:lnTo>
                  <a:lnTo>
                    <a:pt x="723" y="247"/>
                  </a:lnTo>
                  <a:lnTo>
                    <a:pt x="703" y="267"/>
                  </a:lnTo>
                  <a:lnTo>
                    <a:pt x="683" y="285"/>
                  </a:lnTo>
                  <a:lnTo>
                    <a:pt x="645" y="312"/>
                  </a:lnTo>
                  <a:lnTo>
                    <a:pt x="563" y="359"/>
                  </a:lnTo>
                  <a:lnTo>
                    <a:pt x="543" y="367"/>
                  </a:lnTo>
                  <a:lnTo>
                    <a:pt x="507" y="381"/>
                  </a:lnTo>
                  <a:lnTo>
                    <a:pt x="488" y="387"/>
                  </a:lnTo>
                  <a:lnTo>
                    <a:pt x="448" y="396"/>
                  </a:lnTo>
                  <a:lnTo>
                    <a:pt x="386" y="406"/>
                  </a:lnTo>
                  <a:lnTo>
                    <a:pt x="364" y="407"/>
                  </a:lnTo>
                  <a:lnTo>
                    <a:pt x="327" y="408"/>
                  </a:lnTo>
                  <a:lnTo>
                    <a:pt x="287" y="406"/>
                  </a:lnTo>
                  <a:lnTo>
                    <a:pt x="271" y="404"/>
                  </a:lnTo>
                  <a:lnTo>
                    <a:pt x="233" y="399"/>
                  </a:lnTo>
                  <a:lnTo>
                    <a:pt x="212" y="395"/>
                  </a:lnTo>
                  <a:lnTo>
                    <a:pt x="242" y="228"/>
                  </a:lnTo>
                  <a:lnTo>
                    <a:pt x="0" y="536"/>
                  </a:lnTo>
                  <a:lnTo>
                    <a:pt x="104" y="899"/>
                  </a:lnTo>
                  <a:lnTo>
                    <a:pt x="138" y="741"/>
                  </a:lnTo>
                  <a:lnTo>
                    <a:pt x="165" y="746"/>
                  </a:lnTo>
                  <a:lnTo>
                    <a:pt x="213" y="753"/>
                  </a:lnTo>
                  <a:lnTo>
                    <a:pt x="254" y="758"/>
                  </a:lnTo>
                  <a:lnTo>
                    <a:pt x="277" y="758"/>
                  </a:lnTo>
                  <a:lnTo>
                    <a:pt x="319" y="760"/>
                  </a:lnTo>
                  <a:lnTo>
                    <a:pt x="339" y="761"/>
                  </a:lnTo>
                  <a:lnTo>
                    <a:pt x="383" y="761"/>
                  </a:lnTo>
                  <a:lnTo>
                    <a:pt x="404" y="758"/>
                  </a:lnTo>
                  <a:lnTo>
                    <a:pt x="441" y="754"/>
                  </a:lnTo>
                  <a:lnTo>
                    <a:pt x="466" y="751"/>
                  </a:lnTo>
                  <a:lnTo>
                    <a:pt x="537" y="739"/>
                  </a:lnTo>
                  <a:lnTo>
                    <a:pt x="580" y="727"/>
                  </a:lnTo>
                  <a:lnTo>
                    <a:pt x="600" y="723"/>
                  </a:lnTo>
                  <a:lnTo>
                    <a:pt x="637" y="710"/>
                  </a:lnTo>
                  <a:lnTo>
                    <a:pt x="652" y="703"/>
                  </a:lnTo>
                  <a:lnTo>
                    <a:pt x="689" y="689"/>
                  </a:lnTo>
                  <a:lnTo>
                    <a:pt x="704" y="682"/>
                  </a:lnTo>
                  <a:lnTo>
                    <a:pt x="733" y="669"/>
                  </a:lnTo>
                  <a:lnTo>
                    <a:pt x="747" y="662"/>
                  </a:lnTo>
                  <a:close/>
                </a:path>
              </a:pathLst>
            </a:custGeom>
            <a:solidFill>
              <a:srgbClr val="6E0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auto">
            <a:xfrm>
              <a:off x="2541" y="2659"/>
              <a:ext cx="1208" cy="899"/>
            </a:xfrm>
            <a:custGeom>
              <a:avLst/>
              <a:gdLst>
                <a:gd name="T0" fmla="*/ 831 w 1208"/>
                <a:gd name="T1" fmla="*/ 612 h 899"/>
                <a:gd name="T2" fmla="*/ 860 w 1208"/>
                <a:gd name="T3" fmla="*/ 595 h 899"/>
                <a:gd name="T4" fmla="*/ 907 w 1208"/>
                <a:gd name="T5" fmla="*/ 557 h 899"/>
                <a:gd name="T6" fmla="*/ 955 w 1208"/>
                <a:gd name="T7" fmla="*/ 515 h 899"/>
                <a:gd name="T8" fmla="*/ 1008 w 1208"/>
                <a:gd name="T9" fmla="*/ 458 h 899"/>
                <a:gd name="T10" fmla="*/ 1052 w 1208"/>
                <a:gd name="T11" fmla="*/ 405 h 899"/>
                <a:gd name="T12" fmla="*/ 1084 w 1208"/>
                <a:gd name="T13" fmla="*/ 361 h 899"/>
                <a:gd name="T14" fmla="*/ 1114 w 1208"/>
                <a:gd name="T15" fmla="*/ 315 h 899"/>
                <a:gd name="T16" fmla="*/ 1131 w 1208"/>
                <a:gd name="T17" fmla="*/ 283 h 899"/>
                <a:gd name="T18" fmla="*/ 1153 w 1208"/>
                <a:gd name="T19" fmla="*/ 239 h 899"/>
                <a:gd name="T20" fmla="*/ 1174 w 1208"/>
                <a:gd name="T21" fmla="*/ 191 h 899"/>
                <a:gd name="T22" fmla="*/ 1190 w 1208"/>
                <a:gd name="T23" fmla="*/ 150 h 899"/>
                <a:gd name="T24" fmla="*/ 1199 w 1208"/>
                <a:gd name="T25" fmla="*/ 123 h 899"/>
                <a:gd name="T26" fmla="*/ 1208 w 1208"/>
                <a:gd name="T27" fmla="*/ 94 h 899"/>
                <a:gd name="T28" fmla="*/ 868 w 1208"/>
                <a:gd name="T29" fmla="*/ 0 h 899"/>
                <a:gd name="T30" fmla="*/ 850 w 1208"/>
                <a:gd name="T31" fmla="*/ 54 h 899"/>
                <a:gd name="T32" fmla="*/ 821 w 1208"/>
                <a:gd name="T33" fmla="*/ 114 h 899"/>
                <a:gd name="T34" fmla="*/ 784 w 1208"/>
                <a:gd name="T35" fmla="*/ 174 h 899"/>
                <a:gd name="T36" fmla="*/ 740 w 1208"/>
                <a:gd name="T37" fmla="*/ 230 h 899"/>
                <a:gd name="T38" fmla="*/ 703 w 1208"/>
                <a:gd name="T39" fmla="*/ 267 h 899"/>
                <a:gd name="T40" fmla="*/ 645 w 1208"/>
                <a:gd name="T41" fmla="*/ 312 h 899"/>
                <a:gd name="T42" fmla="*/ 543 w 1208"/>
                <a:gd name="T43" fmla="*/ 367 h 899"/>
                <a:gd name="T44" fmla="*/ 488 w 1208"/>
                <a:gd name="T45" fmla="*/ 387 h 899"/>
                <a:gd name="T46" fmla="*/ 386 w 1208"/>
                <a:gd name="T47" fmla="*/ 406 h 899"/>
                <a:gd name="T48" fmla="*/ 327 w 1208"/>
                <a:gd name="T49" fmla="*/ 408 h 899"/>
                <a:gd name="T50" fmla="*/ 271 w 1208"/>
                <a:gd name="T51" fmla="*/ 404 h 899"/>
                <a:gd name="T52" fmla="*/ 212 w 1208"/>
                <a:gd name="T53" fmla="*/ 395 h 899"/>
                <a:gd name="T54" fmla="*/ 0 w 1208"/>
                <a:gd name="T55" fmla="*/ 536 h 899"/>
                <a:gd name="T56" fmla="*/ 138 w 1208"/>
                <a:gd name="T57" fmla="*/ 741 h 899"/>
                <a:gd name="T58" fmla="*/ 213 w 1208"/>
                <a:gd name="T59" fmla="*/ 753 h 899"/>
                <a:gd name="T60" fmla="*/ 277 w 1208"/>
                <a:gd name="T61" fmla="*/ 758 h 899"/>
                <a:gd name="T62" fmla="*/ 339 w 1208"/>
                <a:gd name="T63" fmla="*/ 761 h 899"/>
                <a:gd name="T64" fmla="*/ 404 w 1208"/>
                <a:gd name="T65" fmla="*/ 758 h 899"/>
                <a:gd name="T66" fmla="*/ 466 w 1208"/>
                <a:gd name="T67" fmla="*/ 751 h 899"/>
                <a:gd name="T68" fmla="*/ 580 w 1208"/>
                <a:gd name="T69" fmla="*/ 727 h 899"/>
                <a:gd name="T70" fmla="*/ 637 w 1208"/>
                <a:gd name="T71" fmla="*/ 710 h 899"/>
                <a:gd name="T72" fmla="*/ 689 w 1208"/>
                <a:gd name="T73" fmla="*/ 689 h 899"/>
                <a:gd name="T74" fmla="*/ 733 w 1208"/>
                <a:gd name="T75" fmla="*/ 669 h 899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208" h="899">
                  <a:moveTo>
                    <a:pt x="747" y="662"/>
                  </a:moveTo>
                  <a:lnTo>
                    <a:pt x="831" y="612"/>
                  </a:lnTo>
                  <a:lnTo>
                    <a:pt x="843" y="605"/>
                  </a:lnTo>
                  <a:lnTo>
                    <a:pt x="860" y="595"/>
                  </a:lnTo>
                  <a:lnTo>
                    <a:pt x="890" y="572"/>
                  </a:lnTo>
                  <a:lnTo>
                    <a:pt x="907" y="557"/>
                  </a:lnTo>
                  <a:lnTo>
                    <a:pt x="940" y="530"/>
                  </a:lnTo>
                  <a:lnTo>
                    <a:pt x="955" y="515"/>
                  </a:lnTo>
                  <a:lnTo>
                    <a:pt x="984" y="485"/>
                  </a:lnTo>
                  <a:lnTo>
                    <a:pt x="1008" y="458"/>
                  </a:lnTo>
                  <a:lnTo>
                    <a:pt x="1033" y="430"/>
                  </a:lnTo>
                  <a:lnTo>
                    <a:pt x="1052" y="405"/>
                  </a:lnTo>
                  <a:lnTo>
                    <a:pt x="1064" y="390"/>
                  </a:lnTo>
                  <a:lnTo>
                    <a:pt x="1084" y="361"/>
                  </a:lnTo>
                  <a:lnTo>
                    <a:pt x="1095" y="344"/>
                  </a:lnTo>
                  <a:lnTo>
                    <a:pt x="1114" y="315"/>
                  </a:lnTo>
                  <a:lnTo>
                    <a:pt x="1122" y="300"/>
                  </a:lnTo>
                  <a:lnTo>
                    <a:pt x="1131" y="283"/>
                  </a:lnTo>
                  <a:lnTo>
                    <a:pt x="1138" y="267"/>
                  </a:lnTo>
                  <a:lnTo>
                    <a:pt x="1153" y="239"/>
                  </a:lnTo>
                  <a:lnTo>
                    <a:pt x="1161" y="221"/>
                  </a:lnTo>
                  <a:lnTo>
                    <a:pt x="1174" y="191"/>
                  </a:lnTo>
                  <a:lnTo>
                    <a:pt x="1185" y="165"/>
                  </a:lnTo>
                  <a:lnTo>
                    <a:pt x="1190" y="150"/>
                  </a:lnTo>
                  <a:lnTo>
                    <a:pt x="1195" y="137"/>
                  </a:lnTo>
                  <a:lnTo>
                    <a:pt x="1199" y="123"/>
                  </a:lnTo>
                  <a:lnTo>
                    <a:pt x="1203" y="110"/>
                  </a:lnTo>
                  <a:lnTo>
                    <a:pt x="1208" y="94"/>
                  </a:lnTo>
                  <a:lnTo>
                    <a:pt x="1011" y="173"/>
                  </a:lnTo>
                  <a:lnTo>
                    <a:pt x="868" y="0"/>
                  </a:lnTo>
                  <a:lnTo>
                    <a:pt x="862" y="16"/>
                  </a:lnTo>
                  <a:lnTo>
                    <a:pt x="850" y="54"/>
                  </a:lnTo>
                  <a:lnTo>
                    <a:pt x="840" y="76"/>
                  </a:lnTo>
                  <a:lnTo>
                    <a:pt x="821" y="114"/>
                  </a:lnTo>
                  <a:lnTo>
                    <a:pt x="810" y="134"/>
                  </a:lnTo>
                  <a:lnTo>
                    <a:pt x="784" y="174"/>
                  </a:lnTo>
                  <a:lnTo>
                    <a:pt x="771" y="193"/>
                  </a:lnTo>
                  <a:lnTo>
                    <a:pt x="740" y="230"/>
                  </a:lnTo>
                  <a:lnTo>
                    <a:pt x="723" y="247"/>
                  </a:lnTo>
                  <a:lnTo>
                    <a:pt x="703" y="267"/>
                  </a:lnTo>
                  <a:lnTo>
                    <a:pt x="683" y="285"/>
                  </a:lnTo>
                  <a:lnTo>
                    <a:pt x="645" y="312"/>
                  </a:lnTo>
                  <a:lnTo>
                    <a:pt x="563" y="359"/>
                  </a:lnTo>
                  <a:lnTo>
                    <a:pt x="543" y="367"/>
                  </a:lnTo>
                  <a:lnTo>
                    <a:pt x="507" y="381"/>
                  </a:lnTo>
                  <a:lnTo>
                    <a:pt x="488" y="387"/>
                  </a:lnTo>
                  <a:lnTo>
                    <a:pt x="448" y="396"/>
                  </a:lnTo>
                  <a:lnTo>
                    <a:pt x="386" y="406"/>
                  </a:lnTo>
                  <a:lnTo>
                    <a:pt x="364" y="407"/>
                  </a:lnTo>
                  <a:lnTo>
                    <a:pt x="327" y="408"/>
                  </a:lnTo>
                  <a:lnTo>
                    <a:pt x="287" y="406"/>
                  </a:lnTo>
                  <a:lnTo>
                    <a:pt x="271" y="404"/>
                  </a:lnTo>
                  <a:lnTo>
                    <a:pt x="233" y="399"/>
                  </a:lnTo>
                  <a:lnTo>
                    <a:pt x="212" y="395"/>
                  </a:lnTo>
                  <a:lnTo>
                    <a:pt x="242" y="228"/>
                  </a:lnTo>
                  <a:lnTo>
                    <a:pt x="0" y="536"/>
                  </a:lnTo>
                  <a:lnTo>
                    <a:pt x="104" y="899"/>
                  </a:lnTo>
                  <a:lnTo>
                    <a:pt x="138" y="741"/>
                  </a:lnTo>
                  <a:lnTo>
                    <a:pt x="165" y="746"/>
                  </a:lnTo>
                  <a:lnTo>
                    <a:pt x="213" y="753"/>
                  </a:lnTo>
                  <a:lnTo>
                    <a:pt x="254" y="758"/>
                  </a:lnTo>
                  <a:lnTo>
                    <a:pt x="277" y="758"/>
                  </a:lnTo>
                  <a:lnTo>
                    <a:pt x="319" y="760"/>
                  </a:lnTo>
                  <a:lnTo>
                    <a:pt x="339" y="761"/>
                  </a:lnTo>
                  <a:lnTo>
                    <a:pt x="383" y="761"/>
                  </a:lnTo>
                  <a:lnTo>
                    <a:pt x="404" y="758"/>
                  </a:lnTo>
                  <a:lnTo>
                    <a:pt x="441" y="754"/>
                  </a:lnTo>
                  <a:lnTo>
                    <a:pt x="466" y="751"/>
                  </a:lnTo>
                  <a:lnTo>
                    <a:pt x="537" y="739"/>
                  </a:lnTo>
                  <a:lnTo>
                    <a:pt x="580" y="727"/>
                  </a:lnTo>
                  <a:lnTo>
                    <a:pt x="600" y="723"/>
                  </a:lnTo>
                  <a:lnTo>
                    <a:pt x="637" y="710"/>
                  </a:lnTo>
                  <a:lnTo>
                    <a:pt x="652" y="703"/>
                  </a:lnTo>
                  <a:lnTo>
                    <a:pt x="689" y="689"/>
                  </a:lnTo>
                  <a:lnTo>
                    <a:pt x="704" y="682"/>
                  </a:lnTo>
                  <a:lnTo>
                    <a:pt x="733" y="669"/>
                  </a:lnTo>
                  <a:lnTo>
                    <a:pt x="747" y="662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3" name="Rectangle 23"/>
            <p:cNvSpPr>
              <a:spLocks noChangeArrowheads="1"/>
            </p:cNvSpPr>
            <p:nvPr/>
          </p:nvSpPr>
          <p:spPr bwMode="auto">
            <a:xfrm rot="3734290">
              <a:off x="2025" y="2565"/>
              <a:ext cx="768" cy="3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spcFirstLastPara="1" wrap="none" lIns="0" tIns="0" rIns="0" bIns="0">
              <a:prstTxWarp prst="textArchDown">
                <a:avLst>
                  <a:gd name="adj" fmla="val 235080"/>
                </a:avLst>
              </a:prstTxWarp>
              <a:spAutoFit/>
            </a:bodyPr>
            <a:lstStyle/>
            <a:p>
              <a:pPr algn="ctr">
                <a:defRPr/>
              </a:pPr>
              <a:r>
                <a:rPr lang="ru-RU" dirty="0">
                  <a:solidFill>
                    <a:srgbClr val="FFFFFF"/>
                  </a:solidFill>
                  <a:latin typeface="Arial" charset="0"/>
                  <a:cs typeface="Arial" charset="0"/>
                </a:rPr>
                <a:t>Оповещение</a:t>
              </a:r>
              <a:endParaRPr lang="ru-RU" sz="2200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  <a:p>
              <a:pPr algn="ctr">
                <a:defRPr/>
              </a:pPr>
              <a:r>
                <a:rPr lang="ru-RU" sz="2200" dirty="0">
                  <a:solidFill>
                    <a:srgbClr val="FFFFFF"/>
                  </a:solidFill>
                  <a:latin typeface="Arial" charset="0"/>
                  <a:cs typeface="Arial" charset="0"/>
                </a:rPr>
                <a:t>отчётность</a:t>
              </a:r>
              <a:endParaRPr lang="en-US" dirty="0">
                <a:latin typeface="Arial" charset="0"/>
                <a:cs typeface="Arial" charset="0"/>
              </a:endParaRPr>
            </a:p>
          </p:txBody>
        </p:sp>
        <p:sp>
          <p:nvSpPr>
            <p:cNvPr id="14" name="Rectangle 24"/>
            <p:cNvSpPr>
              <a:spLocks noChangeArrowheads="1"/>
            </p:cNvSpPr>
            <p:nvPr/>
          </p:nvSpPr>
          <p:spPr bwMode="auto">
            <a:xfrm rot="20262358">
              <a:off x="2627" y="2792"/>
              <a:ext cx="929" cy="4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spcFirstLastPara="1" wrap="none" lIns="0" tIns="0" rIns="0" bIns="0">
              <a:prstTxWarp prst="textArchDown">
                <a:avLst>
                  <a:gd name="adj" fmla="val 887511"/>
                </a:avLst>
              </a:prstTxWarp>
              <a:spAutoFit/>
            </a:bodyPr>
            <a:lstStyle/>
            <a:p>
              <a:pPr algn="ctr">
                <a:defRPr/>
              </a:pPr>
              <a:r>
                <a:rPr lang="ru-RU" sz="2200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Блокирование</a:t>
              </a:r>
              <a:endParaRPr lang="en-US" dirty="0">
                <a:solidFill>
                  <a:schemeClr val="bg1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" name="Rectangle 25"/>
            <p:cNvSpPr>
              <a:spLocks noChangeArrowheads="1"/>
            </p:cNvSpPr>
            <p:nvPr/>
          </p:nvSpPr>
          <p:spPr bwMode="auto">
            <a:xfrm rot="3918296">
              <a:off x="2741" y="2104"/>
              <a:ext cx="955" cy="4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spcFirstLastPara="1" wrap="none" lIns="0" tIns="0" rIns="0" bIns="0">
              <a:prstTxWarp prst="textArchUp">
                <a:avLst>
                  <a:gd name="adj" fmla="val 11369311"/>
                </a:avLst>
              </a:prstTxWarp>
              <a:spAutoFit/>
            </a:bodyPr>
            <a:lstStyle/>
            <a:p>
              <a:pPr algn="ctr">
                <a:defRPr/>
              </a:pPr>
              <a:r>
                <a:rPr lang="ru-RU" sz="2200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Классификация</a:t>
              </a:r>
            </a:p>
            <a:p>
              <a:pPr algn="ctr">
                <a:defRPr/>
              </a:pPr>
              <a:r>
                <a:rPr lang="ru-RU" sz="2200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 угроз</a:t>
              </a:r>
              <a:endParaRPr lang="en-US" dirty="0">
                <a:solidFill>
                  <a:schemeClr val="bg1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" name="Rectangle 26"/>
            <p:cNvSpPr>
              <a:spLocks noChangeArrowheads="1"/>
            </p:cNvSpPr>
            <p:nvPr/>
          </p:nvSpPr>
          <p:spPr bwMode="auto">
            <a:xfrm rot="20007426">
              <a:off x="2126" y="1798"/>
              <a:ext cx="1066" cy="5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spcFirstLastPara="1" lIns="0" tIns="0" rIns="0" bIns="0">
              <a:prstTxWarp prst="textArchUp">
                <a:avLst>
                  <a:gd name="adj" fmla="val 10817478"/>
                </a:avLst>
              </a:prstTxWarp>
              <a:spAutoFit/>
            </a:bodyPr>
            <a:lstStyle/>
            <a:p>
              <a:pPr algn="ctr">
                <a:defRPr/>
              </a:pPr>
              <a:r>
                <a:rPr lang="ru-RU" sz="2200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Сканирование</a:t>
              </a:r>
              <a:endParaRPr lang="en-US" dirty="0">
                <a:solidFill>
                  <a:schemeClr val="bg1"/>
                </a:solidFill>
                <a:latin typeface="Arial" charset="0"/>
                <a:cs typeface="Arial" charset="0"/>
              </a:endParaRPr>
            </a:p>
          </p:txBody>
        </p:sp>
      </p:grpSp>
      <p:grpSp>
        <p:nvGrpSpPr>
          <p:cNvPr id="17" name="Group 12"/>
          <p:cNvGrpSpPr>
            <a:grpSpLocks/>
          </p:cNvGrpSpPr>
          <p:nvPr/>
        </p:nvGrpSpPr>
        <p:grpSpPr bwMode="auto">
          <a:xfrm>
            <a:off x="3835659" y="3158043"/>
            <a:ext cx="1316872" cy="706586"/>
            <a:chOff x="534563" y="1524000"/>
            <a:chExt cx="2165500" cy="990600"/>
          </a:xfrm>
        </p:grpSpPr>
        <p:pic>
          <p:nvPicPr>
            <p:cNvPr id="18" name="Picture 2" descr="6000_front_crop_trim_small"/>
            <p:cNvPicPr>
              <a:picLocks noChangeAspect="1" noChangeArrowheads="1"/>
            </p:cNvPicPr>
            <p:nvPr/>
          </p:nvPicPr>
          <p:blipFill>
            <a:blip r:embed="rId5" cstate="print"/>
            <a:srcRect t="61538"/>
            <a:stretch>
              <a:fillRect/>
            </a:stretch>
          </p:blipFill>
          <p:spPr bwMode="auto">
            <a:xfrm>
              <a:off x="534563" y="2133600"/>
              <a:ext cx="2165500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reflection blurRad="6350" stA="52000" endA="300" endPos="35000" dir="5400000" sy="-100000" algn="bl" rotWithShape="0"/>
            </a:effectLst>
          </p:spPr>
        </p:pic>
        <p:pic>
          <p:nvPicPr>
            <p:cNvPr id="19" name="Picture 2" descr="6000_front_crop_trim_small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4563" y="1524000"/>
              <a:ext cx="2165500" cy="990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0" name="Picture 41" descr="AP105_Trans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06091" flipH="1">
            <a:off x="3999214" y="2589178"/>
            <a:ext cx="706963" cy="53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angle 2"/>
          <p:cNvSpPr>
            <a:spLocks noChangeArrowheads="1"/>
          </p:cNvSpPr>
          <p:nvPr/>
        </p:nvSpPr>
        <p:spPr bwMode="auto">
          <a:xfrm>
            <a:off x="155440" y="1246238"/>
            <a:ext cx="4565327" cy="161170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lnSpc>
                <a:spcPct val="95000"/>
              </a:lnSpc>
              <a:spcBef>
                <a:spcPct val="0"/>
              </a:spcBef>
              <a:buClr>
                <a:schemeClr val="hlink"/>
              </a:buClr>
              <a:buSzPct val="60000"/>
              <a:buFont typeface="Wingdings" pitchFamily="2" charset="2"/>
              <a:buNone/>
            </a:pPr>
            <a:r>
              <a:rPr lang="ru-RU" sz="1600" b="1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Непрерывный мониторинг радиочастот и поиск:</a:t>
            </a:r>
          </a:p>
          <a:p>
            <a:pPr marL="177800" lvl="1" indent="176213" defTabSz="457200">
              <a:lnSpc>
                <a:spcPts val="1975"/>
              </a:lnSpc>
              <a:spcBef>
                <a:spcPts val="600"/>
              </a:spcBef>
              <a:buClr>
                <a:srgbClr val="0070C0"/>
              </a:buClr>
              <a:buSzPct val="100000"/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600" dirty="0"/>
              <a:t>Точек доступа и </a:t>
            </a:r>
            <a:r>
              <a:rPr lang="en-US" sz="1600" dirty="0" smtClean="0"/>
              <a:t>SSID</a:t>
            </a:r>
          </a:p>
          <a:p>
            <a:pPr marL="177800" lvl="1" indent="176213" defTabSz="457200">
              <a:lnSpc>
                <a:spcPts val="1975"/>
              </a:lnSpc>
              <a:spcBef>
                <a:spcPts val="600"/>
              </a:spcBef>
              <a:buClr>
                <a:srgbClr val="0070C0"/>
              </a:buClr>
              <a:buSzPct val="100000"/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600" dirty="0" smtClean="0"/>
              <a:t>Сторонних РЧ устройств</a:t>
            </a:r>
          </a:p>
          <a:p>
            <a:pPr marL="177800" lvl="1" indent="176213" defTabSz="457200">
              <a:lnSpc>
                <a:spcPts val="1975"/>
              </a:lnSpc>
              <a:spcBef>
                <a:spcPts val="600"/>
              </a:spcBef>
              <a:buClr>
                <a:srgbClr val="0070C0"/>
              </a:buClr>
              <a:buSzPct val="100000"/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600" dirty="0" smtClean="0"/>
              <a:t>( </a:t>
            </a:r>
            <a:r>
              <a:rPr lang="en-US" sz="1600" dirty="0" smtClean="0"/>
              <a:t>Bluetooth </a:t>
            </a:r>
            <a:r>
              <a:rPr lang="ru-RU" sz="1600" dirty="0" err="1" smtClean="0"/>
              <a:t>гантируты</a:t>
            </a:r>
            <a:r>
              <a:rPr lang="ru-RU" sz="1600" dirty="0" smtClean="0"/>
              <a:t> и т.д.)</a:t>
            </a:r>
            <a:endParaRPr lang="en-US" sz="1600" dirty="0"/>
          </a:p>
        </p:txBody>
      </p:sp>
      <p:sp>
        <p:nvSpPr>
          <p:cNvPr id="22" name="Rectangle 4"/>
          <p:cNvSpPr>
            <a:spLocks noChangeArrowheads="1"/>
          </p:cNvSpPr>
          <p:nvPr/>
        </p:nvSpPr>
        <p:spPr bwMode="auto">
          <a:xfrm>
            <a:off x="5627164" y="1246238"/>
            <a:ext cx="3135836" cy="185178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r" eaLnBrk="1" hangingPunct="1"/>
            <a:r>
              <a:rPr lang="ru-RU" sz="1600" b="1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Определение:</a:t>
            </a:r>
          </a:p>
          <a:p>
            <a:pPr marL="177800" lvl="1" indent="-177800" algn="r" defTabSz="457200" eaLnBrk="1" hangingPunct="1">
              <a:lnSpc>
                <a:spcPts val="1975"/>
              </a:lnSpc>
              <a:spcBef>
                <a:spcPts val="600"/>
              </a:spcBef>
              <a:buClr>
                <a:srgbClr val="0070C0"/>
              </a:buClr>
              <a:buSzPct val="100000"/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dirty="0"/>
              <a:t>Rogue (</a:t>
            </a:r>
            <a:r>
              <a:rPr lang="ru-RU" sz="1600" dirty="0"/>
              <a:t>вражеских</a:t>
            </a:r>
            <a:r>
              <a:rPr lang="en-US" sz="1600" dirty="0"/>
              <a:t>)</a:t>
            </a:r>
            <a:r>
              <a:rPr lang="ru-RU" sz="1600" dirty="0"/>
              <a:t> точек доступа</a:t>
            </a:r>
          </a:p>
          <a:p>
            <a:pPr marL="177800" lvl="1" indent="-177800" algn="r" defTabSz="457200" eaLnBrk="1" hangingPunct="1">
              <a:lnSpc>
                <a:spcPts val="1975"/>
              </a:lnSpc>
              <a:spcBef>
                <a:spcPts val="600"/>
              </a:spcBef>
              <a:buClr>
                <a:srgbClr val="0070C0"/>
              </a:buClr>
              <a:buSzPct val="100000"/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600" dirty="0"/>
              <a:t>Попытки перебора пароля и взлома </a:t>
            </a:r>
            <a:r>
              <a:rPr lang="en-US" sz="1600" dirty="0"/>
              <a:t>Wi-Fi</a:t>
            </a:r>
            <a:r>
              <a:rPr lang="ru-RU" sz="1600" dirty="0"/>
              <a:t> </a:t>
            </a:r>
            <a:r>
              <a:rPr lang="ru-RU" sz="1600" dirty="0" smtClean="0"/>
              <a:t>сети</a:t>
            </a:r>
          </a:p>
          <a:p>
            <a:pPr marL="177800" lvl="1" indent="-177800" algn="r" defTabSz="457200" eaLnBrk="1" hangingPunct="1">
              <a:lnSpc>
                <a:spcPts val="1975"/>
              </a:lnSpc>
              <a:spcBef>
                <a:spcPts val="600"/>
              </a:spcBef>
              <a:buClr>
                <a:srgbClr val="0070C0"/>
              </a:buClr>
              <a:buSzPct val="100000"/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600" dirty="0" smtClean="0"/>
              <a:t>Помехи радио-эфира</a:t>
            </a:r>
            <a:endParaRPr lang="en-US" sz="1600" dirty="0"/>
          </a:p>
        </p:txBody>
      </p:sp>
      <p:sp>
        <p:nvSpPr>
          <p:cNvPr id="23" name="Rectangle 6"/>
          <p:cNvSpPr>
            <a:spLocks noChangeArrowheads="1"/>
          </p:cNvSpPr>
          <p:nvPr/>
        </p:nvSpPr>
        <p:spPr bwMode="auto">
          <a:xfrm>
            <a:off x="3355230" y="4565888"/>
            <a:ext cx="5560170" cy="16825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marL="177800" lvl="1" indent="-177800" algn="r" defTabSz="457200">
              <a:lnSpc>
                <a:spcPts val="1975"/>
              </a:lnSpc>
              <a:spcBef>
                <a:spcPts val="600"/>
              </a:spcBef>
              <a:buClr>
                <a:srgbClr val="0070C0"/>
              </a:buClr>
              <a:buSzPct val="100000"/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600" dirty="0"/>
              <a:t>Блокирование пользователей</a:t>
            </a:r>
          </a:p>
          <a:p>
            <a:pPr marL="177800" lvl="1" indent="-177800" algn="r" defTabSz="457200">
              <a:lnSpc>
                <a:spcPts val="1975"/>
              </a:lnSpc>
              <a:spcBef>
                <a:spcPts val="600"/>
              </a:spcBef>
              <a:buClr>
                <a:srgbClr val="0070C0"/>
              </a:buClr>
              <a:buSzPct val="100000"/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600" dirty="0"/>
              <a:t>Подавление вражеских точек доступа</a:t>
            </a:r>
          </a:p>
          <a:p>
            <a:pPr marL="177800" lvl="1" indent="-177800" algn="r" defTabSz="457200">
              <a:lnSpc>
                <a:spcPts val="1975"/>
              </a:lnSpc>
              <a:spcBef>
                <a:spcPts val="600"/>
              </a:spcBef>
              <a:buClr>
                <a:srgbClr val="0070C0"/>
              </a:buClr>
              <a:buSzPct val="100000"/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600" dirty="0" err="1"/>
              <a:t>Деаутентификация</a:t>
            </a:r>
            <a:r>
              <a:rPr lang="ru-RU" sz="1600" dirty="0"/>
              <a:t> пользователей</a:t>
            </a:r>
          </a:p>
          <a:p>
            <a:pPr marL="177800" lvl="1" indent="-177800" algn="r" defTabSz="457200">
              <a:lnSpc>
                <a:spcPts val="1975"/>
              </a:lnSpc>
              <a:spcBef>
                <a:spcPts val="600"/>
              </a:spcBef>
              <a:buClr>
                <a:srgbClr val="0070C0"/>
              </a:buClr>
              <a:buSzPct val="100000"/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600" dirty="0" err="1"/>
              <a:t>Переподключение</a:t>
            </a:r>
            <a:r>
              <a:rPr lang="ru-RU" sz="1600" dirty="0"/>
              <a:t> пользователей на себя</a:t>
            </a:r>
          </a:p>
          <a:p>
            <a:pPr marL="177800" lvl="1" indent="-177800" algn="r" defTabSz="457200">
              <a:lnSpc>
                <a:spcPts val="1975"/>
              </a:lnSpc>
              <a:spcBef>
                <a:spcPts val="600"/>
              </a:spcBef>
              <a:buClr>
                <a:srgbClr val="0070C0"/>
              </a:buClr>
              <a:buSzPct val="100000"/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600" dirty="0"/>
          </a:p>
        </p:txBody>
      </p:sp>
      <p:sp>
        <p:nvSpPr>
          <p:cNvPr id="24" name="Rectangle 7"/>
          <p:cNvSpPr>
            <a:spLocks noChangeArrowheads="1"/>
          </p:cNvSpPr>
          <p:nvPr/>
        </p:nvSpPr>
        <p:spPr bwMode="auto">
          <a:xfrm>
            <a:off x="144554" y="4800600"/>
            <a:ext cx="4349541" cy="6822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marL="0" lvl="1" indent="177800" defTabSz="457200">
              <a:lnSpc>
                <a:spcPts val="1975"/>
              </a:lnSpc>
              <a:spcBef>
                <a:spcPts val="600"/>
              </a:spcBef>
              <a:buClr>
                <a:srgbClr val="0070C0"/>
              </a:buClr>
              <a:buSzPct val="100000"/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600" dirty="0"/>
              <a:t>Генерация отчетов</a:t>
            </a:r>
          </a:p>
          <a:p>
            <a:pPr marL="0" lvl="1" indent="177800" defTabSz="457200">
              <a:lnSpc>
                <a:spcPts val="1975"/>
              </a:lnSpc>
              <a:spcBef>
                <a:spcPts val="600"/>
              </a:spcBef>
              <a:buClr>
                <a:srgbClr val="0070C0"/>
              </a:buClr>
              <a:buSzPct val="100000"/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600" dirty="0"/>
              <a:t>Автоматическое </a:t>
            </a:r>
            <a:r>
              <a:rPr lang="ru-RU" sz="1600" dirty="0" err="1"/>
              <a:t>журналирование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0671418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5"/>
          <p:cNvSpPr>
            <a:spLocks noChangeArrowheads="1"/>
          </p:cNvSpPr>
          <p:nvPr/>
        </p:nvSpPr>
        <p:spPr bwMode="auto">
          <a:xfrm>
            <a:off x="0" y="0"/>
            <a:ext cx="9144000" cy="857250"/>
          </a:xfrm>
          <a:prstGeom prst="roundRect">
            <a:avLst>
              <a:gd name="adj" fmla="val 0"/>
            </a:avLst>
          </a:prstGeom>
          <a:solidFill>
            <a:srgbClr val="F26522"/>
          </a:solidFill>
          <a:ln w="25400">
            <a:noFill/>
            <a:round/>
            <a:headEnd/>
            <a:tailEnd/>
          </a:ln>
        </p:spPr>
        <p:txBody>
          <a:bodyPr wrap="none" anchor="ctr"/>
          <a:lstStyle/>
          <a:p>
            <a:pPr marL="216000"/>
            <a:r>
              <a:rPr lang="ru-RU" sz="2600" b="1" dirty="0">
                <a:solidFill>
                  <a:schemeClr val="bg1"/>
                </a:solidFill>
              </a:rPr>
              <a:t>Вы уверены что у вас </a:t>
            </a:r>
            <a:r>
              <a:rPr lang="ru-RU" sz="2600" b="1" u="sng" dirty="0">
                <a:solidFill>
                  <a:schemeClr val="bg1"/>
                </a:solidFill>
              </a:rPr>
              <a:t>НЕТ</a:t>
            </a:r>
            <a:r>
              <a:rPr lang="ru-RU" sz="2600" b="1" dirty="0">
                <a:solidFill>
                  <a:schemeClr val="bg1"/>
                </a:solidFill>
              </a:rPr>
              <a:t> </a:t>
            </a:r>
            <a:r>
              <a:rPr lang="ru-RU" sz="2600" b="1" dirty="0" err="1">
                <a:solidFill>
                  <a:schemeClr val="bg1"/>
                </a:solidFill>
              </a:rPr>
              <a:t>Wi-Fi</a:t>
            </a:r>
            <a:r>
              <a:rPr lang="ru-RU" sz="2600" b="1" dirty="0">
                <a:solidFill>
                  <a:schemeClr val="bg1"/>
                </a:solidFill>
              </a:rPr>
              <a:t>?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6285947" y="987554"/>
            <a:ext cx="2635477" cy="2649413"/>
            <a:chOff x="5803676" y="2228926"/>
            <a:chExt cx="1273175" cy="1273175"/>
          </a:xfrm>
        </p:grpSpPr>
        <p:sp>
          <p:nvSpPr>
            <p:cNvPr id="4" name="Oval 4"/>
            <p:cNvSpPr>
              <a:spLocks noChangeArrowheads="1"/>
            </p:cNvSpPr>
            <p:nvPr/>
          </p:nvSpPr>
          <p:spPr bwMode="auto">
            <a:xfrm>
              <a:off x="6079901" y="2505151"/>
              <a:ext cx="720725" cy="72072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304E88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" name="Oval 5"/>
            <p:cNvSpPr>
              <a:spLocks noChangeArrowheads="1"/>
            </p:cNvSpPr>
            <p:nvPr/>
          </p:nvSpPr>
          <p:spPr bwMode="auto">
            <a:xfrm>
              <a:off x="5803676" y="2228926"/>
              <a:ext cx="1273175" cy="1273175"/>
            </a:xfrm>
            <a:prstGeom prst="ellipse">
              <a:avLst/>
            </a:prstGeom>
            <a:noFill/>
            <a:ln w="9525">
              <a:solidFill>
                <a:srgbClr val="304E88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6" name="Picture 6" descr="WAP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983063" y="2560713"/>
              <a:ext cx="609600" cy="439738"/>
            </a:xfrm>
            <a:prstGeom prst="rect">
              <a:avLst/>
            </a:prstGeom>
            <a:noFill/>
          </p:spPr>
        </p:pic>
      </p:grpSp>
      <p:sp>
        <p:nvSpPr>
          <p:cNvPr id="7" name="Прямоугольник 6"/>
          <p:cNvSpPr/>
          <p:nvPr/>
        </p:nvSpPr>
        <p:spPr>
          <a:xfrm>
            <a:off x="275253" y="1143000"/>
            <a:ext cx="57912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Bef>
                <a:spcPts val="0"/>
              </a:spcBef>
              <a:defRPr/>
            </a:pPr>
            <a:r>
              <a:rPr lang="ru-RU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Неконтролируемые беспроводные устройства</a:t>
            </a:r>
            <a:endParaRPr lang="en-US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269875" lvl="1" indent="-176213">
              <a:spcBef>
                <a:spcPts val="0"/>
              </a:spcBef>
              <a:buClr>
                <a:srgbClr val="0070C0"/>
              </a:buClr>
              <a:buFont typeface="Times" pitchFamily="18" charset="0"/>
              <a:buChar char="•"/>
            </a:pPr>
            <a:r>
              <a:rPr lang="en-US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Rogue AP</a:t>
            </a:r>
          </a:p>
          <a:p>
            <a:pPr marL="269875" lvl="1" indent="-176213">
              <a:spcBef>
                <a:spcPts val="0"/>
              </a:spcBef>
              <a:buClr>
                <a:srgbClr val="0070C0"/>
              </a:buClr>
              <a:buFont typeface="Times" pitchFamily="18" charset="0"/>
              <a:buChar char="•"/>
            </a:pPr>
            <a:r>
              <a:rPr lang="ru-RU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Ноутбуки работающие в режиме моста</a:t>
            </a:r>
            <a:endParaRPr lang="en-US" sz="1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269875" lvl="1" indent="-176213">
              <a:spcBef>
                <a:spcPts val="0"/>
              </a:spcBef>
              <a:buClr>
                <a:srgbClr val="0070C0"/>
              </a:buClr>
              <a:buFont typeface="Times" pitchFamily="18" charset="0"/>
              <a:buChar char="•"/>
            </a:pPr>
            <a:r>
              <a:rPr lang="ru-RU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Неправильно настроенные ноутбуки</a:t>
            </a:r>
            <a:endParaRPr lang="en-US" sz="1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269875" lvl="1" indent="-176213">
              <a:spcBef>
                <a:spcPts val="0"/>
              </a:spcBef>
              <a:buClr>
                <a:srgbClr val="0070C0"/>
              </a:buClr>
              <a:buFont typeface="Times" pitchFamily="18" charset="0"/>
              <a:buChar char="•"/>
            </a:pPr>
            <a:r>
              <a:rPr lang="en-US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Ad-Hoc </a:t>
            </a:r>
            <a:r>
              <a:rPr lang="ru-RU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сети</a:t>
            </a:r>
            <a:endParaRPr lang="en-US" sz="1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2628682" y="2843782"/>
            <a:ext cx="2660853" cy="2548067"/>
            <a:chOff x="2444547" y="3042925"/>
            <a:chExt cx="2660853" cy="2548067"/>
          </a:xfrm>
        </p:grpSpPr>
        <p:grpSp>
          <p:nvGrpSpPr>
            <p:cNvPr id="9" name="Group 14"/>
            <p:cNvGrpSpPr>
              <a:grpSpLocks/>
            </p:cNvGrpSpPr>
            <p:nvPr/>
          </p:nvGrpSpPr>
          <p:grpSpPr bwMode="auto">
            <a:xfrm>
              <a:off x="2444547" y="3042925"/>
              <a:ext cx="2660853" cy="2548067"/>
              <a:chOff x="1802" y="1434"/>
              <a:chExt cx="2117" cy="2124"/>
            </a:xfrm>
          </p:grpSpPr>
          <p:sp>
            <p:nvSpPr>
              <p:cNvPr id="14" name="Freeform 15"/>
              <p:cNvSpPr>
                <a:spLocks/>
              </p:cNvSpPr>
              <p:nvPr/>
            </p:nvSpPr>
            <p:spPr bwMode="auto">
              <a:xfrm>
                <a:off x="3007" y="1611"/>
                <a:ext cx="912" cy="1225"/>
              </a:xfrm>
              <a:custGeom>
                <a:avLst/>
                <a:gdLst>
                  <a:gd name="T0" fmla="*/ 614 w 912"/>
                  <a:gd name="T1" fmla="*/ 378 h 1225"/>
                  <a:gd name="T2" fmla="*/ 583 w 912"/>
                  <a:gd name="T3" fmla="*/ 334 h 1225"/>
                  <a:gd name="T4" fmla="*/ 544 w 912"/>
                  <a:gd name="T5" fmla="*/ 285 h 1225"/>
                  <a:gd name="T6" fmla="*/ 515 w 912"/>
                  <a:gd name="T7" fmla="*/ 254 h 1225"/>
                  <a:gd name="T8" fmla="*/ 485 w 912"/>
                  <a:gd name="T9" fmla="*/ 224 h 1225"/>
                  <a:gd name="T10" fmla="*/ 458 w 912"/>
                  <a:gd name="T11" fmla="*/ 200 h 1225"/>
                  <a:gd name="T12" fmla="*/ 417 w 912"/>
                  <a:gd name="T13" fmla="*/ 165 h 1225"/>
                  <a:gd name="T14" fmla="*/ 390 w 912"/>
                  <a:gd name="T15" fmla="*/ 145 h 1225"/>
                  <a:gd name="T16" fmla="*/ 362 w 912"/>
                  <a:gd name="T17" fmla="*/ 125 h 1225"/>
                  <a:gd name="T18" fmla="*/ 331 w 912"/>
                  <a:gd name="T19" fmla="*/ 105 h 1225"/>
                  <a:gd name="T20" fmla="*/ 300 w 912"/>
                  <a:gd name="T21" fmla="*/ 86 h 1225"/>
                  <a:gd name="T22" fmla="*/ 267 w 912"/>
                  <a:gd name="T23" fmla="*/ 70 h 1225"/>
                  <a:gd name="T24" fmla="*/ 240 w 912"/>
                  <a:gd name="T25" fmla="*/ 56 h 1225"/>
                  <a:gd name="T26" fmla="*/ 207 w 912"/>
                  <a:gd name="T27" fmla="*/ 39 h 1225"/>
                  <a:gd name="T28" fmla="*/ 179 w 912"/>
                  <a:gd name="T29" fmla="*/ 29 h 1225"/>
                  <a:gd name="T30" fmla="*/ 150 w 912"/>
                  <a:gd name="T31" fmla="*/ 18 h 1225"/>
                  <a:gd name="T32" fmla="*/ 123 w 912"/>
                  <a:gd name="T33" fmla="*/ 9 h 1225"/>
                  <a:gd name="T34" fmla="*/ 94 w 912"/>
                  <a:gd name="T35" fmla="*/ 0 h 1225"/>
                  <a:gd name="T36" fmla="*/ 0 w 912"/>
                  <a:gd name="T37" fmla="*/ 341 h 1225"/>
                  <a:gd name="T38" fmla="*/ 32 w 912"/>
                  <a:gd name="T39" fmla="*/ 350 h 1225"/>
                  <a:gd name="T40" fmla="*/ 77 w 912"/>
                  <a:gd name="T41" fmla="*/ 368 h 1225"/>
                  <a:gd name="T42" fmla="*/ 135 w 912"/>
                  <a:gd name="T43" fmla="*/ 399 h 1225"/>
                  <a:gd name="T44" fmla="*/ 175 w 912"/>
                  <a:gd name="T45" fmla="*/ 424 h 1225"/>
                  <a:gd name="T46" fmla="*/ 212 w 912"/>
                  <a:gd name="T47" fmla="*/ 453 h 1225"/>
                  <a:gd name="T48" fmla="*/ 248 w 912"/>
                  <a:gd name="T49" fmla="*/ 485 h 1225"/>
                  <a:gd name="T50" fmla="*/ 286 w 912"/>
                  <a:gd name="T51" fmla="*/ 526 h 1225"/>
                  <a:gd name="T52" fmla="*/ 314 w 912"/>
                  <a:gd name="T53" fmla="*/ 564 h 1225"/>
                  <a:gd name="T54" fmla="*/ 371 w 912"/>
                  <a:gd name="T55" fmla="*/ 660 h 1225"/>
                  <a:gd name="T56" fmla="*/ 399 w 912"/>
                  <a:gd name="T57" fmla="*/ 737 h 1225"/>
                  <a:gd name="T58" fmla="*/ 418 w 912"/>
                  <a:gd name="T59" fmla="*/ 839 h 1225"/>
                  <a:gd name="T60" fmla="*/ 421 w 912"/>
                  <a:gd name="T61" fmla="*/ 899 h 1225"/>
                  <a:gd name="T62" fmla="*/ 419 w 912"/>
                  <a:gd name="T63" fmla="*/ 938 h 1225"/>
                  <a:gd name="T64" fmla="*/ 298 w 912"/>
                  <a:gd name="T65" fmla="*/ 927 h 1225"/>
                  <a:gd name="T66" fmla="*/ 912 w 912"/>
                  <a:gd name="T67" fmla="*/ 1071 h 1225"/>
                  <a:gd name="T68" fmla="*/ 769 w 912"/>
                  <a:gd name="T69" fmla="*/ 992 h 1225"/>
                  <a:gd name="T70" fmla="*/ 773 w 912"/>
                  <a:gd name="T71" fmla="*/ 905 h 1225"/>
                  <a:gd name="T72" fmla="*/ 774 w 912"/>
                  <a:gd name="T73" fmla="*/ 866 h 1225"/>
                  <a:gd name="T74" fmla="*/ 771 w 912"/>
                  <a:gd name="T75" fmla="*/ 823 h 1225"/>
                  <a:gd name="T76" fmla="*/ 767 w 912"/>
                  <a:gd name="T77" fmla="*/ 785 h 1225"/>
                  <a:gd name="T78" fmla="*/ 751 w 912"/>
                  <a:gd name="T79" fmla="*/ 688 h 1225"/>
                  <a:gd name="T80" fmla="*/ 741 w 912"/>
                  <a:gd name="T81" fmla="*/ 645 h 1225"/>
                  <a:gd name="T82" fmla="*/ 729 w 912"/>
                  <a:gd name="T83" fmla="*/ 607 h 1225"/>
                  <a:gd name="T84" fmla="*/ 717 w 912"/>
                  <a:gd name="T85" fmla="*/ 571 h 1225"/>
                  <a:gd name="T86" fmla="*/ 703 w 912"/>
                  <a:gd name="T87" fmla="*/ 538 h 1225"/>
                  <a:gd name="T88" fmla="*/ 689 w 912"/>
                  <a:gd name="T89" fmla="*/ 507 h 1225"/>
                  <a:gd name="T90" fmla="*/ 670 w 912"/>
                  <a:gd name="T91" fmla="*/ 472 h 1225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912" h="1225">
                    <a:moveTo>
                      <a:pt x="670" y="472"/>
                    </a:moveTo>
                    <a:lnTo>
                      <a:pt x="614" y="378"/>
                    </a:lnTo>
                    <a:lnTo>
                      <a:pt x="595" y="348"/>
                    </a:lnTo>
                    <a:lnTo>
                      <a:pt x="583" y="334"/>
                    </a:lnTo>
                    <a:lnTo>
                      <a:pt x="558" y="301"/>
                    </a:lnTo>
                    <a:lnTo>
                      <a:pt x="544" y="285"/>
                    </a:lnTo>
                    <a:lnTo>
                      <a:pt x="530" y="269"/>
                    </a:lnTo>
                    <a:lnTo>
                      <a:pt x="515" y="254"/>
                    </a:lnTo>
                    <a:lnTo>
                      <a:pt x="501" y="240"/>
                    </a:lnTo>
                    <a:lnTo>
                      <a:pt x="485" y="224"/>
                    </a:lnTo>
                    <a:lnTo>
                      <a:pt x="471" y="212"/>
                    </a:lnTo>
                    <a:lnTo>
                      <a:pt x="458" y="200"/>
                    </a:lnTo>
                    <a:lnTo>
                      <a:pt x="443" y="187"/>
                    </a:lnTo>
                    <a:lnTo>
                      <a:pt x="417" y="165"/>
                    </a:lnTo>
                    <a:lnTo>
                      <a:pt x="406" y="156"/>
                    </a:lnTo>
                    <a:lnTo>
                      <a:pt x="390" y="145"/>
                    </a:lnTo>
                    <a:lnTo>
                      <a:pt x="377" y="135"/>
                    </a:lnTo>
                    <a:lnTo>
                      <a:pt x="362" y="125"/>
                    </a:lnTo>
                    <a:lnTo>
                      <a:pt x="344" y="114"/>
                    </a:lnTo>
                    <a:lnTo>
                      <a:pt x="331" y="105"/>
                    </a:lnTo>
                    <a:lnTo>
                      <a:pt x="314" y="95"/>
                    </a:lnTo>
                    <a:lnTo>
                      <a:pt x="300" y="86"/>
                    </a:lnTo>
                    <a:lnTo>
                      <a:pt x="283" y="78"/>
                    </a:lnTo>
                    <a:lnTo>
                      <a:pt x="267" y="70"/>
                    </a:lnTo>
                    <a:lnTo>
                      <a:pt x="253" y="62"/>
                    </a:lnTo>
                    <a:lnTo>
                      <a:pt x="240" y="56"/>
                    </a:lnTo>
                    <a:lnTo>
                      <a:pt x="223" y="47"/>
                    </a:lnTo>
                    <a:lnTo>
                      <a:pt x="207" y="39"/>
                    </a:lnTo>
                    <a:lnTo>
                      <a:pt x="192" y="34"/>
                    </a:lnTo>
                    <a:lnTo>
                      <a:pt x="179" y="29"/>
                    </a:lnTo>
                    <a:lnTo>
                      <a:pt x="164" y="23"/>
                    </a:lnTo>
                    <a:lnTo>
                      <a:pt x="150" y="18"/>
                    </a:lnTo>
                    <a:lnTo>
                      <a:pt x="137" y="14"/>
                    </a:lnTo>
                    <a:lnTo>
                      <a:pt x="123" y="9"/>
                    </a:lnTo>
                    <a:lnTo>
                      <a:pt x="110" y="5"/>
                    </a:lnTo>
                    <a:lnTo>
                      <a:pt x="94" y="0"/>
                    </a:lnTo>
                    <a:lnTo>
                      <a:pt x="104" y="112"/>
                    </a:lnTo>
                    <a:lnTo>
                      <a:pt x="0" y="341"/>
                    </a:lnTo>
                    <a:lnTo>
                      <a:pt x="16" y="346"/>
                    </a:lnTo>
                    <a:lnTo>
                      <a:pt x="32" y="350"/>
                    </a:lnTo>
                    <a:lnTo>
                      <a:pt x="54" y="359"/>
                    </a:lnTo>
                    <a:lnTo>
                      <a:pt x="77" y="368"/>
                    </a:lnTo>
                    <a:lnTo>
                      <a:pt x="95" y="377"/>
                    </a:lnTo>
                    <a:lnTo>
                      <a:pt x="135" y="399"/>
                    </a:lnTo>
                    <a:lnTo>
                      <a:pt x="156" y="412"/>
                    </a:lnTo>
                    <a:lnTo>
                      <a:pt x="175" y="424"/>
                    </a:lnTo>
                    <a:lnTo>
                      <a:pt x="194" y="437"/>
                    </a:lnTo>
                    <a:lnTo>
                      <a:pt x="212" y="453"/>
                    </a:lnTo>
                    <a:lnTo>
                      <a:pt x="231" y="469"/>
                    </a:lnTo>
                    <a:lnTo>
                      <a:pt x="248" y="485"/>
                    </a:lnTo>
                    <a:lnTo>
                      <a:pt x="268" y="506"/>
                    </a:lnTo>
                    <a:lnTo>
                      <a:pt x="286" y="526"/>
                    </a:lnTo>
                    <a:lnTo>
                      <a:pt x="300" y="545"/>
                    </a:lnTo>
                    <a:lnTo>
                      <a:pt x="314" y="564"/>
                    </a:lnTo>
                    <a:lnTo>
                      <a:pt x="362" y="642"/>
                    </a:lnTo>
                    <a:lnTo>
                      <a:pt x="371" y="660"/>
                    </a:lnTo>
                    <a:lnTo>
                      <a:pt x="387" y="699"/>
                    </a:lnTo>
                    <a:lnTo>
                      <a:pt x="399" y="737"/>
                    </a:lnTo>
                    <a:lnTo>
                      <a:pt x="409" y="776"/>
                    </a:lnTo>
                    <a:lnTo>
                      <a:pt x="418" y="839"/>
                    </a:lnTo>
                    <a:lnTo>
                      <a:pt x="421" y="881"/>
                    </a:lnTo>
                    <a:lnTo>
                      <a:pt x="421" y="899"/>
                    </a:lnTo>
                    <a:lnTo>
                      <a:pt x="420" y="921"/>
                    </a:lnTo>
                    <a:lnTo>
                      <a:pt x="419" y="938"/>
                    </a:lnTo>
                    <a:lnTo>
                      <a:pt x="417" y="954"/>
                    </a:lnTo>
                    <a:lnTo>
                      <a:pt x="298" y="927"/>
                    </a:lnTo>
                    <a:lnTo>
                      <a:pt x="541" y="1225"/>
                    </a:lnTo>
                    <a:lnTo>
                      <a:pt x="912" y="1071"/>
                    </a:lnTo>
                    <a:lnTo>
                      <a:pt x="763" y="1035"/>
                    </a:lnTo>
                    <a:lnTo>
                      <a:pt x="769" y="992"/>
                    </a:lnTo>
                    <a:lnTo>
                      <a:pt x="773" y="930"/>
                    </a:lnTo>
                    <a:lnTo>
                      <a:pt x="773" y="905"/>
                    </a:lnTo>
                    <a:lnTo>
                      <a:pt x="774" y="886"/>
                    </a:lnTo>
                    <a:lnTo>
                      <a:pt x="774" y="866"/>
                    </a:lnTo>
                    <a:lnTo>
                      <a:pt x="773" y="842"/>
                    </a:lnTo>
                    <a:lnTo>
                      <a:pt x="771" y="823"/>
                    </a:lnTo>
                    <a:lnTo>
                      <a:pt x="769" y="802"/>
                    </a:lnTo>
                    <a:lnTo>
                      <a:pt x="767" y="785"/>
                    </a:lnTo>
                    <a:lnTo>
                      <a:pt x="764" y="760"/>
                    </a:lnTo>
                    <a:lnTo>
                      <a:pt x="751" y="688"/>
                    </a:lnTo>
                    <a:lnTo>
                      <a:pt x="746" y="668"/>
                    </a:lnTo>
                    <a:lnTo>
                      <a:pt x="741" y="645"/>
                    </a:lnTo>
                    <a:lnTo>
                      <a:pt x="736" y="626"/>
                    </a:lnTo>
                    <a:lnTo>
                      <a:pt x="729" y="607"/>
                    </a:lnTo>
                    <a:lnTo>
                      <a:pt x="723" y="587"/>
                    </a:lnTo>
                    <a:lnTo>
                      <a:pt x="717" y="571"/>
                    </a:lnTo>
                    <a:lnTo>
                      <a:pt x="709" y="553"/>
                    </a:lnTo>
                    <a:lnTo>
                      <a:pt x="703" y="538"/>
                    </a:lnTo>
                    <a:lnTo>
                      <a:pt x="696" y="522"/>
                    </a:lnTo>
                    <a:lnTo>
                      <a:pt x="689" y="507"/>
                    </a:lnTo>
                    <a:lnTo>
                      <a:pt x="683" y="495"/>
                    </a:lnTo>
                    <a:lnTo>
                      <a:pt x="670" y="472"/>
                    </a:lnTo>
                    <a:close/>
                  </a:path>
                </a:pathLst>
              </a:custGeom>
              <a:solidFill>
                <a:srgbClr val="D190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5" name="Freeform 16"/>
              <p:cNvSpPr>
                <a:spLocks/>
              </p:cNvSpPr>
              <p:nvPr/>
            </p:nvSpPr>
            <p:spPr bwMode="auto">
              <a:xfrm>
                <a:off x="3007" y="1611"/>
                <a:ext cx="912" cy="1225"/>
              </a:xfrm>
              <a:custGeom>
                <a:avLst/>
                <a:gdLst>
                  <a:gd name="T0" fmla="*/ 614 w 912"/>
                  <a:gd name="T1" fmla="*/ 378 h 1225"/>
                  <a:gd name="T2" fmla="*/ 583 w 912"/>
                  <a:gd name="T3" fmla="*/ 334 h 1225"/>
                  <a:gd name="T4" fmla="*/ 544 w 912"/>
                  <a:gd name="T5" fmla="*/ 285 h 1225"/>
                  <a:gd name="T6" fmla="*/ 515 w 912"/>
                  <a:gd name="T7" fmla="*/ 254 h 1225"/>
                  <a:gd name="T8" fmla="*/ 485 w 912"/>
                  <a:gd name="T9" fmla="*/ 224 h 1225"/>
                  <a:gd name="T10" fmla="*/ 458 w 912"/>
                  <a:gd name="T11" fmla="*/ 200 h 1225"/>
                  <a:gd name="T12" fmla="*/ 417 w 912"/>
                  <a:gd name="T13" fmla="*/ 165 h 1225"/>
                  <a:gd name="T14" fmla="*/ 390 w 912"/>
                  <a:gd name="T15" fmla="*/ 145 h 1225"/>
                  <a:gd name="T16" fmla="*/ 362 w 912"/>
                  <a:gd name="T17" fmla="*/ 125 h 1225"/>
                  <a:gd name="T18" fmla="*/ 331 w 912"/>
                  <a:gd name="T19" fmla="*/ 105 h 1225"/>
                  <a:gd name="T20" fmla="*/ 300 w 912"/>
                  <a:gd name="T21" fmla="*/ 86 h 1225"/>
                  <a:gd name="T22" fmla="*/ 267 w 912"/>
                  <a:gd name="T23" fmla="*/ 70 h 1225"/>
                  <a:gd name="T24" fmla="*/ 240 w 912"/>
                  <a:gd name="T25" fmla="*/ 56 h 1225"/>
                  <a:gd name="T26" fmla="*/ 207 w 912"/>
                  <a:gd name="T27" fmla="*/ 39 h 1225"/>
                  <a:gd name="T28" fmla="*/ 179 w 912"/>
                  <a:gd name="T29" fmla="*/ 29 h 1225"/>
                  <a:gd name="T30" fmla="*/ 150 w 912"/>
                  <a:gd name="T31" fmla="*/ 18 h 1225"/>
                  <a:gd name="T32" fmla="*/ 123 w 912"/>
                  <a:gd name="T33" fmla="*/ 9 h 1225"/>
                  <a:gd name="T34" fmla="*/ 94 w 912"/>
                  <a:gd name="T35" fmla="*/ 0 h 1225"/>
                  <a:gd name="T36" fmla="*/ 0 w 912"/>
                  <a:gd name="T37" fmla="*/ 341 h 1225"/>
                  <a:gd name="T38" fmla="*/ 32 w 912"/>
                  <a:gd name="T39" fmla="*/ 350 h 1225"/>
                  <a:gd name="T40" fmla="*/ 77 w 912"/>
                  <a:gd name="T41" fmla="*/ 368 h 1225"/>
                  <a:gd name="T42" fmla="*/ 135 w 912"/>
                  <a:gd name="T43" fmla="*/ 399 h 1225"/>
                  <a:gd name="T44" fmla="*/ 175 w 912"/>
                  <a:gd name="T45" fmla="*/ 424 h 1225"/>
                  <a:gd name="T46" fmla="*/ 212 w 912"/>
                  <a:gd name="T47" fmla="*/ 453 h 1225"/>
                  <a:gd name="T48" fmla="*/ 248 w 912"/>
                  <a:gd name="T49" fmla="*/ 485 h 1225"/>
                  <a:gd name="T50" fmla="*/ 286 w 912"/>
                  <a:gd name="T51" fmla="*/ 526 h 1225"/>
                  <a:gd name="T52" fmla="*/ 314 w 912"/>
                  <a:gd name="T53" fmla="*/ 564 h 1225"/>
                  <a:gd name="T54" fmla="*/ 371 w 912"/>
                  <a:gd name="T55" fmla="*/ 660 h 1225"/>
                  <a:gd name="T56" fmla="*/ 399 w 912"/>
                  <a:gd name="T57" fmla="*/ 737 h 1225"/>
                  <a:gd name="T58" fmla="*/ 418 w 912"/>
                  <a:gd name="T59" fmla="*/ 839 h 1225"/>
                  <a:gd name="T60" fmla="*/ 421 w 912"/>
                  <a:gd name="T61" fmla="*/ 899 h 1225"/>
                  <a:gd name="T62" fmla="*/ 419 w 912"/>
                  <a:gd name="T63" fmla="*/ 938 h 1225"/>
                  <a:gd name="T64" fmla="*/ 298 w 912"/>
                  <a:gd name="T65" fmla="*/ 927 h 1225"/>
                  <a:gd name="T66" fmla="*/ 912 w 912"/>
                  <a:gd name="T67" fmla="*/ 1071 h 1225"/>
                  <a:gd name="T68" fmla="*/ 769 w 912"/>
                  <a:gd name="T69" fmla="*/ 992 h 1225"/>
                  <a:gd name="T70" fmla="*/ 773 w 912"/>
                  <a:gd name="T71" fmla="*/ 905 h 1225"/>
                  <a:gd name="T72" fmla="*/ 774 w 912"/>
                  <a:gd name="T73" fmla="*/ 866 h 1225"/>
                  <a:gd name="T74" fmla="*/ 771 w 912"/>
                  <a:gd name="T75" fmla="*/ 823 h 1225"/>
                  <a:gd name="T76" fmla="*/ 767 w 912"/>
                  <a:gd name="T77" fmla="*/ 785 h 1225"/>
                  <a:gd name="T78" fmla="*/ 751 w 912"/>
                  <a:gd name="T79" fmla="*/ 688 h 1225"/>
                  <a:gd name="T80" fmla="*/ 741 w 912"/>
                  <a:gd name="T81" fmla="*/ 645 h 1225"/>
                  <a:gd name="T82" fmla="*/ 729 w 912"/>
                  <a:gd name="T83" fmla="*/ 607 h 1225"/>
                  <a:gd name="T84" fmla="*/ 717 w 912"/>
                  <a:gd name="T85" fmla="*/ 571 h 1225"/>
                  <a:gd name="T86" fmla="*/ 703 w 912"/>
                  <a:gd name="T87" fmla="*/ 538 h 1225"/>
                  <a:gd name="T88" fmla="*/ 689 w 912"/>
                  <a:gd name="T89" fmla="*/ 507 h 1225"/>
                  <a:gd name="T90" fmla="*/ 670 w 912"/>
                  <a:gd name="T91" fmla="*/ 472 h 1225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912" h="1225">
                    <a:moveTo>
                      <a:pt x="670" y="472"/>
                    </a:moveTo>
                    <a:lnTo>
                      <a:pt x="614" y="378"/>
                    </a:lnTo>
                    <a:lnTo>
                      <a:pt x="595" y="348"/>
                    </a:lnTo>
                    <a:lnTo>
                      <a:pt x="583" y="334"/>
                    </a:lnTo>
                    <a:lnTo>
                      <a:pt x="558" y="301"/>
                    </a:lnTo>
                    <a:lnTo>
                      <a:pt x="544" y="285"/>
                    </a:lnTo>
                    <a:lnTo>
                      <a:pt x="530" y="269"/>
                    </a:lnTo>
                    <a:lnTo>
                      <a:pt x="515" y="254"/>
                    </a:lnTo>
                    <a:lnTo>
                      <a:pt x="501" y="240"/>
                    </a:lnTo>
                    <a:lnTo>
                      <a:pt x="485" y="224"/>
                    </a:lnTo>
                    <a:lnTo>
                      <a:pt x="471" y="212"/>
                    </a:lnTo>
                    <a:lnTo>
                      <a:pt x="458" y="200"/>
                    </a:lnTo>
                    <a:lnTo>
                      <a:pt x="443" y="187"/>
                    </a:lnTo>
                    <a:lnTo>
                      <a:pt x="417" y="165"/>
                    </a:lnTo>
                    <a:lnTo>
                      <a:pt x="406" y="156"/>
                    </a:lnTo>
                    <a:lnTo>
                      <a:pt x="390" y="145"/>
                    </a:lnTo>
                    <a:lnTo>
                      <a:pt x="377" y="135"/>
                    </a:lnTo>
                    <a:lnTo>
                      <a:pt x="362" y="125"/>
                    </a:lnTo>
                    <a:lnTo>
                      <a:pt x="344" y="114"/>
                    </a:lnTo>
                    <a:lnTo>
                      <a:pt x="331" y="105"/>
                    </a:lnTo>
                    <a:lnTo>
                      <a:pt x="314" y="95"/>
                    </a:lnTo>
                    <a:lnTo>
                      <a:pt x="300" y="86"/>
                    </a:lnTo>
                    <a:lnTo>
                      <a:pt x="283" y="78"/>
                    </a:lnTo>
                    <a:lnTo>
                      <a:pt x="267" y="70"/>
                    </a:lnTo>
                    <a:lnTo>
                      <a:pt x="253" y="62"/>
                    </a:lnTo>
                    <a:lnTo>
                      <a:pt x="240" y="56"/>
                    </a:lnTo>
                    <a:lnTo>
                      <a:pt x="223" y="47"/>
                    </a:lnTo>
                    <a:lnTo>
                      <a:pt x="207" y="39"/>
                    </a:lnTo>
                    <a:lnTo>
                      <a:pt x="192" y="34"/>
                    </a:lnTo>
                    <a:lnTo>
                      <a:pt x="179" y="29"/>
                    </a:lnTo>
                    <a:lnTo>
                      <a:pt x="164" y="23"/>
                    </a:lnTo>
                    <a:lnTo>
                      <a:pt x="150" y="18"/>
                    </a:lnTo>
                    <a:lnTo>
                      <a:pt x="137" y="14"/>
                    </a:lnTo>
                    <a:lnTo>
                      <a:pt x="123" y="9"/>
                    </a:lnTo>
                    <a:lnTo>
                      <a:pt x="110" y="5"/>
                    </a:lnTo>
                    <a:lnTo>
                      <a:pt x="94" y="0"/>
                    </a:lnTo>
                    <a:lnTo>
                      <a:pt x="104" y="112"/>
                    </a:lnTo>
                    <a:lnTo>
                      <a:pt x="0" y="341"/>
                    </a:lnTo>
                    <a:lnTo>
                      <a:pt x="16" y="346"/>
                    </a:lnTo>
                    <a:lnTo>
                      <a:pt x="32" y="350"/>
                    </a:lnTo>
                    <a:lnTo>
                      <a:pt x="54" y="359"/>
                    </a:lnTo>
                    <a:lnTo>
                      <a:pt x="77" y="368"/>
                    </a:lnTo>
                    <a:lnTo>
                      <a:pt x="95" y="377"/>
                    </a:lnTo>
                    <a:lnTo>
                      <a:pt x="135" y="399"/>
                    </a:lnTo>
                    <a:lnTo>
                      <a:pt x="156" y="412"/>
                    </a:lnTo>
                    <a:lnTo>
                      <a:pt x="175" y="424"/>
                    </a:lnTo>
                    <a:lnTo>
                      <a:pt x="194" y="437"/>
                    </a:lnTo>
                    <a:lnTo>
                      <a:pt x="212" y="453"/>
                    </a:lnTo>
                    <a:lnTo>
                      <a:pt x="231" y="469"/>
                    </a:lnTo>
                    <a:lnTo>
                      <a:pt x="248" y="485"/>
                    </a:lnTo>
                    <a:lnTo>
                      <a:pt x="268" y="506"/>
                    </a:lnTo>
                    <a:lnTo>
                      <a:pt x="286" y="526"/>
                    </a:lnTo>
                    <a:lnTo>
                      <a:pt x="300" y="545"/>
                    </a:lnTo>
                    <a:lnTo>
                      <a:pt x="314" y="564"/>
                    </a:lnTo>
                    <a:lnTo>
                      <a:pt x="362" y="642"/>
                    </a:lnTo>
                    <a:lnTo>
                      <a:pt x="371" y="660"/>
                    </a:lnTo>
                    <a:lnTo>
                      <a:pt x="387" y="699"/>
                    </a:lnTo>
                    <a:lnTo>
                      <a:pt x="399" y="737"/>
                    </a:lnTo>
                    <a:lnTo>
                      <a:pt x="409" y="776"/>
                    </a:lnTo>
                    <a:lnTo>
                      <a:pt x="418" y="839"/>
                    </a:lnTo>
                    <a:lnTo>
                      <a:pt x="421" y="881"/>
                    </a:lnTo>
                    <a:lnTo>
                      <a:pt x="421" y="899"/>
                    </a:lnTo>
                    <a:lnTo>
                      <a:pt x="420" y="921"/>
                    </a:lnTo>
                    <a:lnTo>
                      <a:pt x="419" y="938"/>
                    </a:lnTo>
                    <a:lnTo>
                      <a:pt x="417" y="954"/>
                    </a:lnTo>
                    <a:lnTo>
                      <a:pt x="298" y="927"/>
                    </a:lnTo>
                    <a:lnTo>
                      <a:pt x="541" y="1225"/>
                    </a:lnTo>
                    <a:lnTo>
                      <a:pt x="912" y="1071"/>
                    </a:lnTo>
                    <a:lnTo>
                      <a:pt x="763" y="1035"/>
                    </a:lnTo>
                    <a:lnTo>
                      <a:pt x="769" y="992"/>
                    </a:lnTo>
                    <a:lnTo>
                      <a:pt x="773" y="930"/>
                    </a:lnTo>
                    <a:lnTo>
                      <a:pt x="773" y="905"/>
                    </a:lnTo>
                    <a:lnTo>
                      <a:pt x="774" y="886"/>
                    </a:lnTo>
                    <a:lnTo>
                      <a:pt x="774" y="866"/>
                    </a:lnTo>
                    <a:lnTo>
                      <a:pt x="773" y="842"/>
                    </a:lnTo>
                    <a:lnTo>
                      <a:pt x="771" y="823"/>
                    </a:lnTo>
                    <a:lnTo>
                      <a:pt x="769" y="802"/>
                    </a:lnTo>
                    <a:lnTo>
                      <a:pt x="767" y="785"/>
                    </a:lnTo>
                    <a:lnTo>
                      <a:pt x="764" y="760"/>
                    </a:lnTo>
                    <a:lnTo>
                      <a:pt x="751" y="688"/>
                    </a:lnTo>
                    <a:lnTo>
                      <a:pt x="746" y="668"/>
                    </a:lnTo>
                    <a:lnTo>
                      <a:pt x="741" y="645"/>
                    </a:lnTo>
                    <a:lnTo>
                      <a:pt x="736" y="626"/>
                    </a:lnTo>
                    <a:lnTo>
                      <a:pt x="729" y="607"/>
                    </a:lnTo>
                    <a:lnTo>
                      <a:pt x="723" y="587"/>
                    </a:lnTo>
                    <a:lnTo>
                      <a:pt x="717" y="571"/>
                    </a:lnTo>
                    <a:lnTo>
                      <a:pt x="709" y="553"/>
                    </a:lnTo>
                    <a:lnTo>
                      <a:pt x="703" y="538"/>
                    </a:lnTo>
                    <a:lnTo>
                      <a:pt x="696" y="522"/>
                    </a:lnTo>
                    <a:lnTo>
                      <a:pt x="689" y="507"/>
                    </a:lnTo>
                    <a:lnTo>
                      <a:pt x="683" y="495"/>
                    </a:lnTo>
                    <a:lnTo>
                      <a:pt x="670" y="472"/>
                    </a:lnTo>
                    <a:close/>
                  </a:path>
                </a:pathLst>
              </a:custGeom>
              <a:noFill/>
              <a:ln w="254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6" name="Freeform 17"/>
              <p:cNvSpPr>
                <a:spLocks/>
              </p:cNvSpPr>
              <p:nvPr/>
            </p:nvSpPr>
            <p:spPr bwMode="auto">
              <a:xfrm>
                <a:off x="1977" y="1434"/>
                <a:ext cx="1268" cy="903"/>
              </a:xfrm>
              <a:custGeom>
                <a:avLst/>
                <a:gdLst>
                  <a:gd name="T0" fmla="*/ 669 w 1268"/>
                  <a:gd name="T1" fmla="*/ 539 h 903"/>
                  <a:gd name="T2" fmla="*/ 725 w 1268"/>
                  <a:gd name="T3" fmla="*/ 519 h 903"/>
                  <a:gd name="T4" fmla="*/ 764 w 1268"/>
                  <a:gd name="T5" fmla="*/ 510 h 903"/>
                  <a:gd name="T6" fmla="*/ 827 w 1268"/>
                  <a:gd name="T7" fmla="*/ 501 h 903"/>
                  <a:gd name="T8" fmla="*/ 868 w 1268"/>
                  <a:gd name="T9" fmla="*/ 499 h 903"/>
                  <a:gd name="T10" fmla="*/ 926 w 1268"/>
                  <a:gd name="T11" fmla="*/ 500 h 903"/>
                  <a:gd name="T12" fmla="*/ 974 w 1268"/>
                  <a:gd name="T13" fmla="*/ 507 h 903"/>
                  <a:gd name="T14" fmla="*/ 1268 w 1268"/>
                  <a:gd name="T15" fmla="*/ 470 h 903"/>
                  <a:gd name="T16" fmla="*/ 1049 w 1268"/>
                  <a:gd name="T17" fmla="*/ 161 h 903"/>
                  <a:gd name="T18" fmla="*/ 979 w 1268"/>
                  <a:gd name="T19" fmla="*/ 150 h 903"/>
                  <a:gd name="T20" fmla="*/ 918 w 1268"/>
                  <a:gd name="T21" fmla="*/ 146 h 903"/>
                  <a:gd name="T22" fmla="*/ 854 w 1268"/>
                  <a:gd name="T23" fmla="*/ 145 h 903"/>
                  <a:gd name="T24" fmla="*/ 789 w 1268"/>
                  <a:gd name="T25" fmla="*/ 150 h 903"/>
                  <a:gd name="T26" fmla="*/ 747 w 1268"/>
                  <a:gd name="T27" fmla="*/ 155 h 903"/>
                  <a:gd name="T28" fmla="*/ 633 w 1268"/>
                  <a:gd name="T29" fmla="*/ 179 h 903"/>
                  <a:gd name="T30" fmla="*/ 577 w 1268"/>
                  <a:gd name="T31" fmla="*/ 197 h 903"/>
                  <a:gd name="T32" fmla="*/ 542 w 1268"/>
                  <a:gd name="T33" fmla="*/ 209 h 903"/>
                  <a:gd name="T34" fmla="*/ 494 w 1268"/>
                  <a:gd name="T35" fmla="*/ 230 h 903"/>
                  <a:gd name="T36" fmla="*/ 450 w 1268"/>
                  <a:gd name="T37" fmla="*/ 253 h 903"/>
                  <a:gd name="T38" fmla="*/ 364 w 1268"/>
                  <a:gd name="T39" fmla="*/ 298 h 903"/>
                  <a:gd name="T40" fmla="*/ 333 w 1268"/>
                  <a:gd name="T41" fmla="*/ 321 h 903"/>
                  <a:gd name="T42" fmla="*/ 300 w 1268"/>
                  <a:gd name="T43" fmla="*/ 346 h 903"/>
                  <a:gd name="T44" fmla="*/ 268 w 1268"/>
                  <a:gd name="T45" fmla="*/ 373 h 903"/>
                  <a:gd name="T46" fmla="*/ 223 w 1268"/>
                  <a:gd name="T47" fmla="*/ 418 h 903"/>
                  <a:gd name="T48" fmla="*/ 175 w 1268"/>
                  <a:gd name="T49" fmla="*/ 474 h 903"/>
                  <a:gd name="T50" fmla="*/ 134 w 1268"/>
                  <a:gd name="T51" fmla="*/ 527 h 903"/>
                  <a:gd name="T52" fmla="*/ 94 w 1268"/>
                  <a:gd name="T53" fmla="*/ 589 h 903"/>
                  <a:gd name="T54" fmla="*/ 61 w 1268"/>
                  <a:gd name="T55" fmla="*/ 650 h 903"/>
                  <a:gd name="T56" fmla="*/ 39 w 1268"/>
                  <a:gd name="T57" fmla="*/ 698 h 903"/>
                  <a:gd name="T58" fmla="*/ 17 w 1268"/>
                  <a:gd name="T59" fmla="*/ 754 h 903"/>
                  <a:gd name="T60" fmla="*/ 0 w 1268"/>
                  <a:gd name="T61" fmla="*/ 811 h 903"/>
                  <a:gd name="T62" fmla="*/ 349 w 1268"/>
                  <a:gd name="T63" fmla="*/ 872 h 903"/>
                  <a:gd name="T64" fmla="*/ 398 w 1268"/>
                  <a:gd name="T65" fmla="*/ 769 h 903"/>
                  <a:gd name="T66" fmla="*/ 436 w 1268"/>
                  <a:gd name="T67" fmla="*/ 710 h 903"/>
                  <a:gd name="T68" fmla="*/ 525 w 1268"/>
                  <a:gd name="T69" fmla="*/ 618 h 903"/>
                  <a:gd name="T70" fmla="*/ 561 w 1268"/>
                  <a:gd name="T71" fmla="*/ 591 h 903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1268" h="903">
                    <a:moveTo>
                      <a:pt x="641" y="552"/>
                    </a:moveTo>
                    <a:lnTo>
                      <a:pt x="669" y="539"/>
                    </a:lnTo>
                    <a:lnTo>
                      <a:pt x="706" y="525"/>
                    </a:lnTo>
                    <a:lnTo>
                      <a:pt x="725" y="519"/>
                    </a:lnTo>
                    <a:lnTo>
                      <a:pt x="744" y="515"/>
                    </a:lnTo>
                    <a:lnTo>
                      <a:pt x="764" y="510"/>
                    </a:lnTo>
                    <a:lnTo>
                      <a:pt x="804" y="503"/>
                    </a:lnTo>
                    <a:lnTo>
                      <a:pt x="827" y="501"/>
                    </a:lnTo>
                    <a:lnTo>
                      <a:pt x="848" y="499"/>
                    </a:lnTo>
                    <a:lnTo>
                      <a:pt x="868" y="499"/>
                    </a:lnTo>
                    <a:lnTo>
                      <a:pt x="886" y="498"/>
                    </a:lnTo>
                    <a:lnTo>
                      <a:pt x="926" y="500"/>
                    </a:lnTo>
                    <a:lnTo>
                      <a:pt x="958" y="503"/>
                    </a:lnTo>
                    <a:lnTo>
                      <a:pt x="974" y="507"/>
                    </a:lnTo>
                    <a:lnTo>
                      <a:pt x="936" y="680"/>
                    </a:lnTo>
                    <a:lnTo>
                      <a:pt x="1268" y="470"/>
                    </a:lnTo>
                    <a:lnTo>
                      <a:pt x="1086" y="0"/>
                    </a:lnTo>
                    <a:lnTo>
                      <a:pt x="1049" y="161"/>
                    </a:lnTo>
                    <a:lnTo>
                      <a:pt x="1022" y="156"/>
                    </a:lnTo>
                    <a:lnTo>
                      <a:pt x="979" y="150"/>
                    </a:lnTo>
                    <a:lnTo>
                      <a:pt x="960" y="148"/>
                    </a:lnTo>
                    <a:lnTo>
                      <a:pt x="918" y="146"/>
                    </a:lnTo>
                    <a:lnTo>
                      <a:pt x="894" y="146"/>
                    </a:lnTo>
                    <a:lnTo>
                      <a:pt x="854" y="145"/>
                    </a:lnTo>
                    <a:lnTo>
                      <a:pt x="830" y="146"/>
                    </a:lnTo>
                    <a:lnTo>
                      <a:pt x="789" y="150"/>
                    </a:lnTo>
                    <a:lnTo>
                      <a:pt x="773" y="152"/>
                    </a:lnTo>
                    <a:lnTo>
                      <a:pt x="747" y="155"/>
                    </a:lnTo>
                    <a:lnTo>
                      <a:pt x="676" y="168"/>
                    </a:lnTo>
                    <a:lnTo>
                      <a:pt x="633" y="179"/>
                    </a:lnTo>
                    <a:lnTo>
                      <a:pt x="614" y="184"/>
                    </a:lnTo>
                    <a:lnTo>
                      <a:pt x="577" y="197"/>
                    </a:lnTo>
                    <a:lnTo>
                      <a:pt x="561" y="203"/>
                    </a:lnTo>
                    <a:lnTo>
                      <a:pt x="542" y="209"/>
                    </a:lnTo>
                    <a:lnTo>
                      <a:pt x="509" y="224"/>
                    </a:lnTo>
                    <a:lnTo>
                      <a:pt x="494" y="230"/>
                    </a:lnTo>
                    <a:lnTo>
                      <a:pt x="464" y="245"/>
                    </a:lnTo>
                    <a:lnTo>
                      <a:pt x="450" y="253"/>
                    </a:lnTo>
                    <a:lnTo>
                      <a:pt x="443" y="256"/>
                    </a:lnTo>
                    <a:lnTo>
                      <a:pt x="364" y="298"/>
                    </a:lnTo>
                    <a:lnTo>
                      <a:pt x="347" y="309"/>
                    </a:lnTo>
                    <a:lnTo>
                      <a:pt x="333" y="321"/>
                    </a:lnTo>
                    <a:lnTo>
                      <a:pt x="318" y="331"/>
                    </a:lnTo>
                    <a:lnTo>
                      <a:pt x="300" y="346"/>
                    </a:lnTo>
                    <a:lnTo>
                      <a:pt x="284" y="359"/>
                    </a:lnTo>
                    <a:lnTo>
                      <a:pt x="268" y="373"/>
                    </a:lnTo>
                    <a:lnTo>
                      <a:pt x="252" y="388"/>
                    </a:lnTo>
                    <a:lnTo>
                      <a:pt x="223" y="418"/>
                    </a:lnTo>
                    <a:lnTo>
                      <a:pt x="200" y="446"/>
                    </a:lnTo>
                    <a:lnTo>
                      <a:pt x="175" y="474"/>
                    </a:lnTo>
                    <a:lnTo>
                      <a:pt x="156" y="498"/>
                    </a:lnTo>
                    <a:lnTo>
                      <a:pt x="134" y="527"/>
                    </a:lnTo>
                    <a:lnTo>
                      <a:pt x="112" y="560"/>
                    </a:lnTo>
                    <a:lnTo>
                      <a:pt x="94" y="589"/>
                    </a:lnTo>
                    <a:lnTo>
                      <a:pt x="77" y="621"/>
                    </a:lnTo>
                    <a:lnTo>
                      <a:pt x="61" y="650"/>
                    </a:lnTo>
                    <a:lnTo>
                      <a:pt x="54" y="664"/>
                    </a:lnTo>
                    <a:lnTo>
                      <a:pt x="39" y="698"/>
                    </a:lnTo>
                    <a:lnTo>
                      <a:pt x="27" y="725"/>
                    </a:lnTo>
                    <a:lnTo>
                      <a:pt x="17" y="754"/>
                    </a:lnTo>
                    <a:lnTo>
                      <a:pt x="9" y="781"/>
                    </a:lnTo>
                    <a:lnTo>
                      <a:pt x="0" y="811"/>
                    </a:lnTo>
                    <a:lnTo>
                      <a:pt x="340" y="903"/>
                    </a:lnTo>
                    <a:lnTo>
                      <a:pt x="349" y="872"/>
                    </a:lnTo>
                    <a:lnTo>
                      <a:pt x="376" y="808"/>
                    </a:lnTo>
                    <a:lnTo>
                      <a:pt x="398" y="769"/>
                    </a:lnTo>
                    <a:lnTo>
                      <a:pt x="411" y="748"/>
                    </a:lnTo>
                    <a:lnTo>
                      <a:pt x="436" y="710"/>
                    </a:lnTo>
                    <a:lnTo>
                      <a:pt x="484" y="656"/>
                    </a:lnTo>
                    <a:lnTo>
                      <a:pt x="525" y="618"/>
                    </a:lnTo>
                    <a:lnTo>
                      <a:pt x="543" y="604"/>
                    </a:lnTo>
                    <a:lnTo>
                      <a:pt x="561" y="591"/>
                    </a:lnTo>
                    <a:lnTo>
                      <a:pt x="641" y="552"/>
                    </a:lnTo>
                    <a:close/>
                  </a:path>
                </a:pathLst>
              </a:custGeom>
              <a:solidFill>
                <a:srgbClr val="304E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7" name="Freeform 18"/>
              <p:cNvSpPr>
                <a:spLocks/>
              </p:cNvSpPr>
              <p:nvPr/>
            </p:nvSpPr>
            <p:spPr bwMode="auto">
              <a:xfrm>
                <a:off x="1977" y="1434"/>
                <a:ext cx="1268" cy="903"/>
              </a:xfrm>
              <a:custGeom>
                <a:avLst/>
                <a:gdLst>
                  <a:gd name="T0" fmla="*/ 669 w 1268"/>
                  <a:gd name="T1" fmla="*/ 539 h 903"/>
                  <a:gd name="T2" fmla="*/ 725 w 1268"/>
                  <a:gd name="T3" fmla="*/ 519 h 903"/>
                  <a:gd name="T4" fmla="*/ 764 w 1268"/>
                  <a:gd name="T5" fmla="*/ 510 h 903"/>
                  <a:gd name="T6" fmla="*/ 827 w 1268"/>
                  <a:gd name="T7" fmla="*/ 501 h 903"/>
                  <a:gd name="T8" fmla="*/ 868 w 1268"/>
                  <a:gd name="T9" fmla="*/ 499 h 903"/>
                  <a:gd name="T10" fmla="*/ 926 w 1268"/>
                  <a:gd name="T11" fmla="*/ 500 h 903"/>
                  <a:gd name="T12" fmla="*/ 974 w 1268"/>
                  <a:gd name="T13" fmla="*/ 507 h 903"/>
                  <a:gd name="T14" fmla="*/ 1268 w 1268"/>
                  <a:gd name="T15" fmla="*/ 470 h 903"/>
                  <a:gd name="T16" fmla="*/ 1049 w 1268"/>
                  <a:gd name="T17" fmla="*/ 161 h 903"/>
                  <a:gd name="T18" fmla="*/ 979 w 1268"/>
                  <a:gd name="T19" fmla="*/ 150 h 903"/>
                  <a:gd name="T20" fmla="*/ 918 w 1268"/>
                  <a:gd name="T21" fmla="*/ 146 h 903"/>
                  <a:gd name="T22" fmla="*/ 854 w 1268"/>
                  <a:gd name="T23" fmla="*/ 145 h 903"/>
                  <a:gd name="T24" fmla="*/ 789 w 1268"/>
                  <a:gd name="T25" fmla="*/ 150 h 903"/>
                  <a:gd name="T26" fmla="*/ 747 w 1268"/>
                  <a:gd name="T27" fmla="*/ 155 h 903"/>
                  <a:gd name="T28" fmla="*/ 633 w 1268"/>
                  <a:gd name="T29" fmla="*/ 179 h 903"/>
                  <a:gd name="T30" fmla="*/ 577 w 1268"/>
                  <a:gd name="T31" fmla="*/ 197 h 903"/>
                  <a:gd name="T32" fmla="*/ 542 w 1268"/>
                  <a:gd name="T33" fmla="*/ 209 h 903"/>
                  <a:gd name="T34" fmla="*/ 494 w 1268"/>
                  <a:gd name="T35" fmla="*/ 230 h 903"/>
                  <a:gd name="T36" fmla="*/ 450 w 1268"/>
                  <a:gd name="T37" fmla="*/ 253 h 903"/>
                  <a:gd name="T38" fmla="*/ 364 w 1268"/>
                  <a:gd name="T39" fmla="*/ 298 h 903"/>
                  <a:gd name="T40" fmla="*/ 333 w 1268"/>
                  <a:gd name="T41" fmla="*/ 321 h 903"/>
                  <a:gd name="T42" fmla="*/ 300 w 1268"/>
                  <a:gd name="T43" fmla="*/ 346 h 903"/>
                  <a:gd name="T44" fmla="*/ 268 w 1268"/>
                  <a:gd name="T45" fmla="*/ 373 h 903"/>
                  <a:gd name="T46" fmla="*/ 223 w 1268"/>
                  <a:gd name="T47" fmla="*/ 418 h 903"/>
                  <a:gd name="T48" fmla="*/ 175 w 1268"/>
                  <a:gd name="T49" fmla="*/ 474 h 903"/>
                  <a:gd name="T50" fmla="*/ 134 w 1268"/>
                  <a:gd name="T51" fmla="*/ 527 h 903"/>
                  <a:gd name="T52" fmla="*/ 94 w 1268"/>
                  <a:gd name="T53" fmla="*/ 589 h 903"/>
                  <a:gd name="T54" fmla="*/ 61 w 1268"/>
                  <a:gd name="T55" fmla="*/ 650 h 903"/>
                  <a:gd name="T56" fmla="*/ 39 w 1268"/>
                  <a:gd name="T57" fmla="*/ 698 h 903"/>
                  <a:gd name="T58" fmla="*/ 17 w 1268"/>
                  <a:gd name="T59" fmla="*/ 754 h 903"/>
                  <a:gd name="T60" fmla="*/ 0 w 1268"/>
                  <a:gd name="T61" fmla="*/ 811 h 903"/>
                  <a:gd name="T62" fmla="*/ 349 w 1268"/>
                  <a:gd name="T63" fmla="*/ 872 h 903"/>
                  <a:gd name="T64" fmla="*/ 398 w 1268"/>
                  <a:gd name="T65" fmla="*/ 769 h 903"/>
                  <a:gd name="T66" fmla="*/ 436 w 1268"/>
                  <a:gd name="T67" fmla="*/ 710 h 903"/>
                  <a:gd name="T68" fmla="*/ 525 w 1268"/>
                  <a:gd name="T69" fmla="*/ 618 h 903"/>
                  <a:gd name="T70" fmla="*/ 561 w 1268"/>
                  <a:gd name="T71" fmla="*/ 591 h 903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1268" h="903">
                    <a:moveTo>
                      <a:pt x="641" y="552"/>
                    </a:moveTo>
                    <a:lnTo>
                      <a:pt x="669" y="539"/>
                    </a:lnTo>
                    <a:lnTo>
                      <a:pt x="706" y="525"/>
                    </a:lnTo>
                    <a:lnTo>
                      <a:pt x="725" y="519"/>
                    </a:lnTo>
                    <a:lnTo>
                      <a:pt x="744" y="515"/>
                    </a:lnTo>
                    <a:lnTo>
                      <a:pt x="764" y="510"/>
                    </a:lnTo>
                    <a:lnTo>
                      <a:pt x="804" y="503"/>
                    </a:lnTo>
                    <a:lnTo>
                      <a:pt x="827" y="501"/>
                    </a:lnTo>
                    <a:lnTo>
                      <a:pt x="848" y="499"/>
                    </a:lnTo>
                    <a:lnTo>
                      <a:pt x="868" y="499"/>
                    </a:lnTo>
                    <a:lnTo>
                      <a:pt x="886" y="498"/>
                    </a:lnTo>
                    <a:lnTo>
                      <a:pt x="926" y="500"/>
                    </a:lnTo>
                    <a:lnTo>
                      <a:pt x="958" y="503"/>
                    </a:lnTo>
                    <a:lnTo>
                      <a:pt x="974" y="507"/>
                    </a:lnTo>
                    <a:lnTo>
                      <a:pt x="936" y="680"/>
                    </a:lnTo>
                    <a:lnTo>
                      <a:pt x="1268" y="470"/>
                    </a:lnTo>
                    <a:lnTo>
                      <a:pt x="1086" y="0"/>
                    </a:lnTo>
                    <a:lnTo>
                      <a:pt x="1049" y="161"/>
                    </a:lnTo>
                    <a:lnTo>
                      <a:pt x="1022" y="156"/>
                    </a:lnTo>
                    <a:lnTo>
                      <a:pt x="979" y="150"/>
                    </a:lnTo>
                    <a:lnTo>
                      <a:pt x="960" y="148"/>
                    </a:lnTo>
                    <a:lnTo>
                      <a:pt x="918" y="146"/>
                    </a:lnTo>
                    <a:lnTo>
                      <a:pt x="894" y="146"/>
                    </a:lnTo>
                    <a:lnTo>
                      <a:pt x="854" y="145"/>
                    </a:lnTo>
                    <a:lnTo>
                      <a:pt x="830" y="146"/>
                    </a:lnTo>
                    <a:lnTo>
                      <a:pt x="789" y="150"/>
                    </a:lnTo>
                    <a:lnTo>
                      <a:pt x="773" y="152"/>
                    </a:lnTo>
                    <a:lnTo>
                      <a:pt x="747" y="155"/>
                    </a:lnTo>
                    <a:lnTo>
                      <a:pt x="676" y="168"/>
                    </a:lnTo>
                    <a:lnTo>
                      <a:pt x="633" y="179"/>
                    </a:lnTo>
                    <a:lnTo>
                      <a:pt x="614" y="184"/>
                    </a:lnTo>
                    <a:lnTo>
                      <a:pt x="577" y="197"/>
                    </a:lnTo>
                    <a:lnTo>
                      <a:pt x="561" y="203"/>
                    </a:lnTo>
                    <a:lnTo>
                      <a:pt x="542" y="209"/>
                    </a:lnTo>
                    <a:lnTo>
                      <a:pt x="509" y="224"/>
                    </a:lnTo>
                    <a:lnTo>
                      <a:pt x="494" y="230"/>
                    </a:lnTo>
                    <a:lnTo>
                      <a:pt x="464" y="245"/>
                    </a:lnTo>
                    <a:lnTo>
                      <a:pt x="450" y="253"/>
                    </a:lnTo>
                    <a:lnTo>
                      <a:pt x="443" y="256"/>
                    </a:lnTo>
                    <a:lnTo>
                      <a:pt x="364" y="298"/>
                    </a:lnTo>
                    <a:lnTo>
                      <a:pt x="347" y="309"/>
                    </a:lnTo>
                    <a:lnTo>
                      <a:pt x="333" y="321"/>
                    </a:lnTo>
                    <a:lnTo>
                      <a:pt x="318" y="331"/>
                    </a:lnTo>
                    <a:lnTo>
                      <a:pt x="300" y="346"/>
                    </a:lnTo>
                    <a:lnTo>
                      <a:pt x="284" y="359"/>
                    </a:lnTo>
                    <a:lnTo>
                      <a:pt x="268" y="373"/>
                    </a:lnTo>
                    <a:lnTo>
                      <a:pt x="252" y="388"/>
                    </a:lnTo>
                    <a:lnTo>
                      <a:pt x="223" y="418"/>
                    </a:lnTo>
                    <a:lnTo>
                      <a:pt x="200" y="446"/>
                    </a:lnTo>
                    <a:lnTo>
                      <a:pt x="175" y="474"/>
                    </a:lnTo>
                    <a:lnTo>
                      <a:pt x="156" y="498"/>
                    </a:lnTo>
                    <a:lnTo>
                      <a:pt x="134" y="527"/>
                    </a:lnTo>
                    <a:lnTo>
                      <a:pt x="112" y="560"/>
                    </a:lnTo>
                    <a:lnTo>
                      <a:pt x="94" y="589"/>
                    </a:lnTo>
                    <a:lnTo>
                      <a:pt x="77" y="621"/>
                    </a:lnTo>
                    <a:lnTo>
                      <a:pt x="61" y="650"/>
                    </a:lnTo>
                    <a:lnTo>
                      <a:pt x="54" y="664"/>
                    </a:lnTo>
                    <a:lnTo>
                      <a:pt x="39" y="698"/>
                    </a:lnTo>
                    <a:lnTo>
                      <a:pt x="27" y="725"/>
                    </a:lnTo>
                    <a:lnTo>
                      <a:pt x="17" y="754"/>
                    </a:lnTo>
                    <a:lnTo>
                      <a:pt x="9" y="781"/>
                    </a:lnTo>
                    <a:lnTo>
                      <a:pt x="0" y="811"/>
                    </a:lnTo>
                    <a:lnTo>
                      <a:pt x="340" y="903"/>
                    </a:lnTo>
                    <a:lnTo>
                      <a:pt x="349" y="872"/>
                    </a:lnTo>
                    <a:lnTo>
                      <a:pt x="376" y="808"/>
                    </a:lnTo>
                    <a:lnTo>
                      <a:pt x="398" y="769"/>
                    </a:lnTo>
                    <a:lnTo>
                      <a:pt x="411" y="748"/>
                    </a:lnTo>
                    <a:lnTo>
                      <a:pt x="436" y="710"/>
                    </a:lnTo>
                    <a:lnTo>
                      <a:pt x="484" y="656"/>
                    </a:lnTo>
                    <a:lnTo>
                      <a:pt x="525" y="618"/>
                    </a:lnTo>
                    <a:lnTo>
                      <a:pt x="543" y="604"/>
                    </a:lnTo>
                    <a:lnTo>
                      <a:pt x="561" y="591"/>
                    </a:lnTo>
                    <a:lnTo>
                      <a:pt x="641" y="552"/>
                    </a:lnTo>
                    <a:close/>
                  </a:path>
                </a:pathLst>
              </a:custGeom>
              <a:noFill/>
              <a:ln w="254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8" name="Freeform 19"/>
              <p:cNvSpPr>
                <a:spLocks/>
              </p:cNvSpPr>
              <p:nvPr/>
            </p:nvSpPr>
            <p:spPr bwMode="auto">
              <a:xfrm>
                <a:off x="1802" y="2175"/>
                <a:ext cx="901" cy="1209"/>
              </a:xfrm>
              <a:custGeom>
                <a:avLst/>
                <a:gdLst>
                  <a:gd name="T0" fmla="*/ 343 w 901"/>
                  <a:gd name="T1" fmla="*/ 908 h 1209"/>
                  <a:gd name="T2" fmla="*/ 417 w 901"/>
                  <a:gd name="T3" fmla="*/ 985 h 1209"/>
                  <a:gd name="T4" fmla="*/ 457 w 901"/>
                  <a:gd name="T5" fmla="*/ 1021 h 1209"/>
                  <a:gd name="T6" fmla="*/ 524 w 901"/>
                  <a:gd name="T7" fmla="*/ 1074 h 1209"/>
                  <a:gd name="T8" fmla="*/ 570 w 901"/>
                  <a:gd name="T9" fmla="*/ 1104 h 1209"/>
                  <a:gd name="T10" fmla="*/ 635 w 901"/>
                  <a:gd name="T11" fmla="*/ 1139 h 1209"/>
                  <a:gd name="T12" fmla="*/ 662 w 901"/>
                  <a:gd name="T13" fmla="*/ 1153 h 1209"/>
                  <a:gd name="T14" fmla="*/ 694 w 901"/>
                  <a:gd name="T15" fmla="*/ 1169 h 1209"/>
                  <a:gd name="T16" fmla="*/ 722 w 901"/>
                  <a:gd name="T17" fmla="*/ 1180 h 1209"/>
                  <a:gd name="T18" fmla="*/ 778 w 901"/>
                  <a:gd name="T19" fmla="*/ 1200 h 1209"/>
                  <a:gd name="T20" fmla="*/ 807 w 901"/>
                  <a:gd name="T21" fmla="*/ 1209 h 1209"/>
                  <a:gd name="T22" fmla="*/ 885 w 901"/>
                  <a:gd name="T23" fmla="*/ 863 h 1209"/>
                  <a:gd name="T24" fmla="*/ 824 w 901"/>
                  <a:gd name="T25" fmla="*/ 841 h 1209"/>
                  <a:gd name="T26" fmla="*/ 767 w 901"/>
                  <a:gd name="T27" fmla="*/ 810 h 1209"/>
                  <a:gd name="T28" fmla="*/ 708 w 901"/>
                  <a:gd name="T29" fmla="*/ 772 h 1209"/>
                  <a:gd name="T30" fmla="*/ 633 w 901"/>
                  <a:gd name="T31" fmla="*/ 703 h 1209"/>
                  <a:gd name="T32" fmla="*/ 601 w 901"/>
                  <a:gd name="T33" fmla="*/ 662 h 1209"/>
                  <a:gd name="T34" fmla="*/ 541 w 901"/>
                  <a:gd name="T35" fmla="*/ 566 h 1209"/>
                  <a:gd name="T36" fmla="*/ 523 w 901"/>
                  <a:gd name="T37" fmla="*/ 524 h 1209"/>
                  <a:gd name="T38" fmla="*/ 505 w 901"/>
                  <a:gd name="T39" fmla="*/ 468 h 1209"/>
                  <a:gd name="T40" fmla="*/ 491 w 901"/>
                  <a:gd name="T41" fmla="*/ 384 h 1209"/>
                  <a:gd name="T42" fmla="*/ 490 w 901"/>
                  <a:gd name="T43" fmla="*/ 343 h 1209"/>
                  <a:gd name="T44" fmla="*/ 493 w 901"/>
                  <a:gd name="T45" fmla="*/ 268 h 1209"/>
                  <a:gd name="T46" fmla="*/ 670 w 901"/>
                  <a:gd name="T47" fmla="*/ 274 h 1209"/>
                  <a:gd name="T48" fmla="*/ 0 w 901"/>
                  <a:gd name="T49" fmla="*/ 128 h 1209"/>
                  <a:gd name="T50" fmla="*/ 147 w 901"/>
                  <a:gd name="T51" fmla="*/ 189 h 1209"/>
                  <a:gd name="T52" fmla="*/ 139 w 901"/>
                  <a:gd name="T53" fmla="*/ 251 h 1209"/>
                  <a:gd name="T54" fmla="*/ 137 w 901"/>
                  <a:gd name="T55" fmla="*/ 293 h 1209"/>
                  <a:gd name="T56" fmla="*/ 136 w 901"/>
                  <a:gd name="T57" fmla="*/ 337 h 1209"/>
                  <a:gd name="T58" fmla="*/ 137 w 901"/>
                  <a:gd name="T59" fmla="*/ 381 h 1209"/>
                  <a:gd name="T60" fmla="*/ 141 w 901"/>
                  <a:gd name="T61" fmla="*/ 421 h 1209"/>
                  <a:gd name="T62" fmla="*/ 146 w 901"/>
                  <a:gd name="T63" fmla="*/ 464 h 1209"/>
                  <a:gd name="T64" fmla="*/ 164 w 901"/>
                  <a:gd name="T65" fmla="*/ 555 h 1209"/>
                  <a:gd name="T66" fmla="*/ 175 w 901"/>
                  <a:gd name="T67" fmla="*/ 597 h 1209"/>
                  <a:gd name="T68" fmla="*/ 188 w 901"/>
                  <a:gd name="T69" fmla="*/ 634 h 1209"/>
                  <a:gd name="T70" fmla="*/ 201 w 901"/>
                  <a:gd name="T71" fmla="*/ 670 h 1209"/>
                  <a:gd name="T72" fmla="*/ 222 w 901"/>
                  <a:gd name="T73" fmla="*/ 717 h 1209"/>
                  <a:gd name="T74" fmla="*/ 236 w 901"/>
                  <a:gd name="T75" fmla="*/ 747 h 1209"/>
                  <a:gd name="T76" fmla="*/ 252 w 901"/>
                  <a:gd name="T77" fmla="*/ 778 h 1209"/>
                  <a:gd name="T78" fmla="*/ 270 w 901"/>
                  <a:gd name="T79" fmla="*/ 809 h 120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901" h="1209">
                    <a:moveTo>
                      <a:pt x="280" y="824"/>
                    </a:moveTo>
                    <a:lnTo>
                      <a:pt x="343" y="908"/>
                    </a:lnTo>
                    <a:lnTo>
                      <a:pt x="357" y="925"/>
                    </a:lnTo>
                    <a:lnTo>
                      <a:pt x="417" y="985"/>
                    </a:lnTo>
                    <a:lnTo>
                      <a:pt x="430" y="997"/>
                    </a:lnTo>
                    <a:lnTo>
                      <a:pt x="457" y="1021"/>
                    </a:lnTo>
                    <a:lnTo>
                      <a:pt x="484" y="1044"/>
                    </a:lnTo>
                    <a:lnTo>
                      <a:pt x="524" y="1074"/>
                    </a:lnTo>
                    <a:lnTo>
                      <a:pt x="557" y="1095"/>
                    </a:lnTo>
                    <a:lnTo>
                      <a:pt x="570" y="1104"/>
                    </a:lnTo>
                    <a:lnTo>
                      <a:pt x="601" y="1122"/>
                    </a:lnTo>
                    <a:lnTo>
                      <a:pt x="635" y="1139"/>
                    </a:lnTo>
                    <a:lnTo>
                      <a:pt x="649" y="1147"/>
                    </a:lnTo>
                    <a:lnTo>
                      <a:pt x="662" y="1153"/>
                    </a:lnTo>
                    <a:lnTo>
                      <a:pt x="679" y="1161"/>
                    </a:lnTo>
                    <a:lnTo>
                      <a:pt x="694" y="1169"/>
                    </a:lnTo>
                    <a:lnTo>
                      <a:pt x="709" y="1175"/>
                    </a:lnTo>
                    <a:lnTo>
                      <a:pt x="722" y="1180"/>
                    </a:lnTo>
                    <a:lnTo>
                      <a:pt x="751" y="1191"/>
                    </a:lnTo>
                    <a:lnTo>
                      <a:pt x="778" y="1200"/>
                    </a:lnTo>
                    <a:lnTo>
                      <a:pt x="791" y="1203"/>
                    </a:lnTo>
                    <a:lnTo>
                      <a:pt x="807" y="1209"/>
                    </a:lnTo>
                    <a:lnTo>
                      <a:pt x="901" y="867"/>
                    </a:lnTo>
                    <a:lnTo>
                      <a:pt x="885" y="863"/>
                    </a:lnTo>
                    <a:lnTo>
                      <a:pt x="847" y="850"/>
                    </a:lnTo>
                    <a:lnTo>
                      <a:pt x="824" y="841"/>
                    </a:lnTo>
                    <a:lnTo>
                      <a:pt x="786" y="821"/>
                    </a:lnTo>
                    <a:lnTo>
                      <a:pt x="767" y="810"/>
                    </a:lnTo>
                    <a:lnTo>
                      <a:pt x="726" y="784"/>
                    </a:lnTo>
                    <a:lnTo>
                      <a:pt x="708" y="772"/>
                    </a:lnTo>
                    <a:lnTo>
                      <a:pt x="670" y="740"/>
                    </a:lnTo>
                    <a:lnTo>
                      <a:pt x="633" y="703"/>
                    </a:lnTo>
                    <a:lnTo>
                      <a:pt x="616" y="683"/>
                    </a:lnTo>
                    <a:lnTo>
                      <a:pt x="601" y="662"/>
                    </a:lnTo>
                    <a:lnTo>
                      <a:pt x="577" y="630"/>
                    </a:lnTo>
                    <a:lnTo>
                      <a:pt x="541" y="566"/>
                    </a:lnTo>
                    <a:lnTo>
                      <a:pt x="539" y="563"/>
                    </a:lnTo>
                    <a:lnTo>
                      <a:pt x="523" y="524"/>
                    </a:lnTo>
                    <a:lnTo>
                      <a:pt x="516" y="505"/>
                    </a:lnTo>
                    <a:lnTo>
                      <a:pt x="505" y="468"/>
                    </a:lnTo>
                    <a:lnTo>
                      <a:pt x="500" y="446"/>
                    </a:lnTo>
                    <a:lnTo>
                      <a:pt x="491" y="384"/>
                    </a:lnTo>
                    <a:lnTo>
                      <a:pt x="490" y="362"/>
                    </a:lnTo>
                    <a:lnTo>
                      <a:pt x="490" y="343"/>
                    </a:lnTo>
                    <a:lnTo>
                      <a:pt x="489" y="303"/>
                    </a:lnTo>
                    <a:lnTo>
                      <a:pt x="493" y="268"/>
                    </a:lnTo>
                    <a:lnTo>
                      <a:pt x="498" y="238"/>
                    </a:lnTo>
                    <a:lnTo>
                      <a:pt x="670" y="274"/>
                    </a:lnTo>
                    <a:lnTo>
                      <a:pt x="391" y="0"/>
                    </a:lnTo>
                    <a:lnTo>
                      <a:pt x="0" y="128"/>
                    </a:lnTo>
                    <a:lnTo>
                      <a:pt x="152" y="162"/>
                    </a:lnTo>
                    <a:lnTo>
                      <a:pt x="147" y="189"/>
                    </a:lnTo>
                    <a:lnTo>
                      <a:pt x="144" y="210"/>
                    </a:lnTo>
                    <a:lnTo>
                      <a:pt x="139" y="251"/>
                    </a:lnTo>
                    <a:lnTo>
                      <a:pt x="139" y="274"/>
                    </a:lnTo>
                    <a:lnTo>
                      <a:pt x="137" y="293"/>
                    </a:lnTo>
                    <a:lnTo>
                      <a:pt x="136" y="317"/>
                    </a:lnTo>
                    <a:lnTo>
                      <a:pt x="136" y="337"/>
                    </a:lnTo>
                    <a:lnTo>
                      <a:pt x="136" y="357"/>
                    </a:lnTo>
                    <a:lnTo>
                      <a:pt x="137" y="381"/>
                    </a:lnTo>
                    <a:lnTo>
                      <a:pt x="138" y="401"/>
                    </a:lnTo>
                    <a:lnTo>
                      <a:pt x="141" y="421"/>
                    </a:lnTo>
                    <a:lnTo>
                      <a:pt x="143" y="439"/>
                    </a:lnTo>
                    <a:lnTo>
                      <a:pt x="146" y="464"/>
                    </a:lnTo>
                    <a:lnTo>
                      <a:pt x="159" y="534"/>
                    </a:lnTo>
                    <a:lnTo>
                      <a:pt x="164" y="555"/>
                    </a:lnTo>
                    <a:lnTo>
                      <a:pt x="169" y="577"/>
                    </a:lnTo>
                    <a:lnTo>
                      <a:pt x="175" y="597"/>
                    </a:lnTo>
                    <a:lnTo>
                      <a:pt x="181" y="616"/>
                    </a:lnTo>
                    <a:lnTo>
                      <a:pt x="188" y="634"/>
                    </a:lnTo>
                    <a:lnTo>
                      <a:pt x="195" y="650"/>
                    </a:lnTo>
                    <a:lnTo>
                      <a:pt x="201" y="670"/>
                    </a:lnTo>
                    <a:lnTo>
                      <a:pt x="209" y="687"/>
                    </a:lnTo>
                    <a:lnTo>
                      <a:pt x="222" y="717"/>
                    </a:lnTo>
                    <a:lnTo>
                      <a:pt x="228" y="731"/>
                    </a:lnTo>
                    <a:lnTo>
                      <a:pt x="236" y="747"/>
                    </a:lnTo>
                    <a:lnTo>
                      <a:pt x="244" y="762"/>
                    </a:lnTo>
                    <a:lnTo>
                      <a:pt x="252" y="778"/>
                    </a:lnTo>
                    <a:lnTo>
                      <a:pt x="261" y="792"/>
                    </a:lnTo>
                    <a:lnTo>
                      <a:pt x="270" y="809"/>
                    </a:lnTo>
                    <a:lnTo>
                      <a:pt x="280" y="824"/>
                    </a:lnTo>
                    <a:close/>
                  </a:path>
                </a:pathLst>
              </a:custGeom>
              <a:solidFill>
                <a:srgbClr val="6A94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9" name="Freeform 20"/>
              <p:cNvSpPr>
                <a:spLocks/>
              </p:cNvSpPr>
              <p:nvPr/>
            </p:nvSpPr>
            <p:spPr bwMode="auto">
              <a:xfrm>
                <a:off x="1802" y="2175"/>
                <a:ext cx="901" cy="1209"/>
              </a:xfrm>
              <a:custGeom>
                <a:avLst/>
                <a:gdLst>
                  <a:gd name="T0" fmla="*/ 343 w 901"/>
                  <a:gd name="T1" fmla="*/ 908 h 1209"/>
                  <a:gd name="T2" fmla="*/ 417 w 901"/>
                  <a:gd name="T3" fmla="*/ 985 h 1209"/>
                  <a:gd name="T4" fmla="*/ 457 w 901"/>
                  <a:gd name="T5" fmla="*/ 1021 h 1209"/>
                  <a:gd name="T6" fmla="*/ 524 w 901"/>
                  <a:gd name="T7" fmla="*/ 1074 h 1209"/>
                  <a:gd name="T8" fmla="*/ 570 w 901"/>
                  <a:gd name="T9" fmla="*/ 1104 h 1209"/>
                  <a:gd name="T10" fmla="*/ 635 w 901"/>
                  <a:gd name="T11" fmla="*/ 1139 h 1209"/>
                  <a:gd name="T12" fmla="*/ 662 w 901"/>
                  <a:gd name="T13" fmla="*/ 1153 h 1209"/>
                  <a:gd name="T14" fmla="*/ 694 w 901"/>
                  <a:gd name="T15" fmla="*/ 1169 h 1209"/>
                  <a:gd name="T16" fmla="*/ 722 w 901"/>
                  <a:gd name="T17" fmla="*/ 1180 h 1209"/>
                  <a:gd name="T18" fmla="*/ 778 w 901"/>
                  <a:gd name="T19" fmla="*/ 1200 h 1209"/>
                  <a:gd name="T20" fmla="*/ 807 w 901"/>
                  <a:gd name="T21" fmla="*/ 1209 h 1209"/>
                  <a:gd name="T22" fmla="*/ 885 w 901"/>
                  <a:gd name="T23" fmla="*/ 863 h 1209"/>
                  <a:gd name="T24" fmla="*/ 824 w 901"/>
                  <a:gd name="T25" fmla="*/ 841 h 1209"/>
                  <a:gd name="T26" fmla="*/ 767 w 901"/>
                  <a:gd name="T27" fmla="*/ 810 h 1209"/>
                  <a:gd name="T28" fmla="*/ 708 w 901"/>
                  <a:gd name="T29" fmla="*/ 772 h 1209"/>
                  <a:gd name="T30" fmla="*/ 633 w 901"/>
                  <a:gd name="T31" fmla="*/ 703 h 1209"/>
                  <a:gd name="T32" fmla="*/ 601 w 901"/>
                  <a:gd name="T33" fmla="*/ 662 h 1209"/>
                  <a:gd name="T34" fmla="*/ 541 w 901"/>
                  <a:gd name="T35" fmla="*/ 566 h 1209"/>
                  <a:gd name="T36" fmla="*/ 523 w 901"/>
                  <a:gd name="T37" fmla="*/ 524 h 1209"/>
                  <a:gd name="T38" fmla="*/ 505 w 901"/>
                  <a:gd name="T39" fmla="*/ 468 h 1209"/>
                  <a:gd name="T40" fmla="*/ 491 w 901"/>
                  <a:gd name="T41" fmla="*/ 384 h 1209"/>
                  <a:gd name="T42" fmla="*/ 490 w 901"/>
                  <a:gd name="T43" fmla="*/ 343 h 1209"/>
                  <a:gd name="T44" fmla="*/ 493 w 901"/>
                  <a:gd name="T45" fmla="*/ 268 h 1209"/>
                  <a:gd name="T46" fmla="*/ 670 w 901"/>
                  <a:gd name="T47" fmla="*/ 274 h 1209"/>
                  <a:gd name="T48" fmla="*/ 0 w 901"/>
                  <a:gd name="T49" fmla="*/ 128 h 1209"/>
                  <a:gd name="T50" fmla="*/ 147 w 901"/>
                  <a:gd name="T51" fmla="*/ 189 h 1209"/>
                  <a:gd name="T52" fmla="*/ 139 w 901"/>
                  <a:gd name="T53" fmla="*/ 251 h 1209"/>
                  <a:gd name="T54" fmla="*/ 137 w 901"/>
                  <a:gd name="T55" fmla="*/ 293 h 1209"/>
                  <a:gd name="T56" fmla="*/ 136 w 901"/>
                  <a:gd name="T57" fmla="*/ 337 h 1209"/>
                  <a:gd name="T58" fmla="*/ 137 w 901"/>
                  <a:gd name="T59" fmla="*/ 381 h 1209"/>
                  <a:gd name="T60" fmla="*/ 141 w 901"/>
                  <a:gd name="T61" fmla="*/ 421 h 1209"/>
                  <a:gd name="T62" fmla="*/ 146 w 901"/>
                  <a:gd name="T63" fmla="*/ 464 h 1209"/>
                  <a:gd name="T64" fmla="*/ 164 w 901"/>
                  <a:gd name="T65" fmla="*/ 555 h 1209"/>
                  <a:gd name="T66" fmla="*/ 175 w 901"/>
                  <a:gd name="T67" fmla="*/ 597 h 1209"/>
                  <a:gd name="T68" fmla="*/ 188 w 901"/>
                  <a:gd name="T69" fmla="*/ 634 h 1209"/>
                  <a:gd name="T70" fmla="*/ 201 w 901"/>
                  <a:gd name="T71" fmla="*/ 670 h 1209"/>
                  <a:gd name="T72" fmla="*/ 222 w 901"/>
                  <a:gd name="T73" fmla="*/ 717 h 1209"/>
                  <a:gd name="T74" fmla="*/ 236 w 901"/>
                  <a:gd name="T75" fmla="*/ 747 h 1209"/>
                  <a:gd name="T76" fmla="*/ 252 w 901"/>
                  <a:gd name="T77" fmla="*/ 778 h 1209"/>
                  <a:gd name="T78" fmla="*/ 270 w 901"/>
                  <a:gd name="T79" fmla="*/ 809 h 120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901" h="1209">
                    <a:moveTo>
                      <a:pt x="280" y="824"/>
                    </a:moveTo>
                    <a:lnTo>
                      <a:pt x="343" y="908"/>
                    </a:lnTo>
                    <a:lnTo>
                      <a:pt x="357" y="925"/>
                    </a:lnTo>
                    <a:lnTo>
                      <a:pt x="417" y="985"/>
                    </a:lnTo>
                    <a:lnTo>
                      <a:pt x="430" y="997"/>
                    </a:lnTo>
                    <a:lnTo>
                      <a:pt x="457" y="1021"/>
                    </a:lnTo>
                    <a:lnTo>
                      <a:pt x="484" y="1044"/>
                    </a:lnTo>
                    <a:lnTo>
                      <a:pt x="524" y="1074"/>
                    </a:lnTo>
                    <a:lnTo>
                      <a:pt x="557" y="1095"/>
                    </a:lnTo>
                    <a:lnTo>
                      <a:pt x="570" y="1104"/>
                    </a:lnTo>
                    <a:lnTo>
                      <a:pt x="601" y="1122"/>
                    </a:lnTo>
                    <a:lnTo>
                      <a:pt x="635" y="1139"/>
                    </a:lnTo>
                    <a:lnTo>
                      <a:pt x="649" y="1147"/>
                    </a:lnTo>
                    <a:lnTo>
                      <a:pt x="662" y="1153"/>
                    </a:lnTo>
                    <a:lnTo>
                      <a:pt x="679" y="1161"/>
                    </a:lnTo>
                    <a:lnTo>
                      <a:pt x="694" y="1169"/>
                    </a:lnTo>
                    <a:lnTo>
                      <a:pt x="709" y="1175"/>
                    </a:lnTo>
                    <a:lnTo>
                      <a:pt x="722" y="1180"/>
                    </a:lnTo>
                    <a:lnTo>
                      <a:pt x="751" y="1191"/>
                    </a:lnTo>
                    <a:lnTo>
                      <a:pt x="778" y="1200"/>
                    </a:lnTo>
                    <a:lnTo>
                      <a:pt x="791" y="1203"/>
                    </a:lnTo>
                    <a:lnTo>
                      <a:pt x="807" y="1209"/>
                    </a:lnTo>
                    <a:lnTo>
                      <a:pt x="901" y="867"/>
                    </a:lnTo>
                    <a:lnTo>
                      <a:pt x="885" y="863"/>
                    </a:lnTo>
                    <a:lnTo>
                      <a:pt x="847" y="850"/>
                    </a:lnTo>
                    <a:lnTo>
                      <a:pt x="824" y="841"/>
                    </a:lnTo>
                    <a:lnTo>
                      <a:pt x="786" y="821"/>
                    </a:lnTo>
                    <a:lnTo>
                      <a:pt x="767" y="810"/>
                    </a:lnTo>
                    <a:lnTo>
                      <a:pt x="726" y="784"/>
                    </a:lnTo>
                    <a:lnTo>
                      <a:pt x="708" y="772"/>
                    </a:lnTo>
                    <a:lnTo>
                      <a:pt x="670" y="740"/>
                    </a:lnTo>
                    <a:lnTo>
                      <a:pt x="633" y="703"/>
                    </a:lnTo>
                    <a:lnTo>
                      <a:pt x="616" y="683"/>
                    </a:lnTo>
                    <a:lnTo>
                      <a:pt x="601" y="662"/>
                    </a:lnTo>
                    <a:lnTo>
                      <a:pt x="577" y="630"/>
                    </a:lnTo>
                    <a:lnTo>
                      <a:pt x="541" y="566"/>
                    </a:lnTo>
                    <a:lnTo>
                      <a:pt x="539" y="563"/>
                    </a:lnTo>
                    <a:lnTo>
                      <a:pt x="523" y="524"/>
                    </a:lnTo>
                    <a:lnTo>
                      <a:pt x="516" y="505"/>
                    </a:lnTo>
                    <a:lnTo>
                      <a:pt x="505" y="468"/>
                    </a:lnTo>
                    <a:lnTo>
                      <a:pt x="500" y="446"/>
                    </a:lnTo>
                    <a:lnTo>
                      <a:pt x="491" y="384"/>
                    </a:lnTo>
                    <a:lnTo>
                      <a:pt x="490" y="362"/>
                    </a:lnTo>
                    <a:lnTo>
                      <a:pt x="490" y="343"/>
                    </a:lnTo>
                    <a:lnTo>
                      <a:pt x="489" y="303"/>
                    </a:lnTo>
                    <a:lnTo>
                      <a:pt x="493" y="268"/>
                    </a:lnTo>
                    <a:lnTo>
                      <a:pt x="498" y="238"/>
                    </a:lnTo>
                    <a:lnTo>
                      <a:pt x="670" y="274"/>
                    </a:lnTo>
                    <a:lnTo>
                      <a:pt x="391" y="0"/>
                    </a:lnTo>
                    <a:lnTo>
                      <a:pt x="0" y="128"/>
                    </a:lnTo>
                    <a:lnTo>
                      <a:pt x="152" y="162"/>
                    </a:lnTo>
                    <a:lnTo>
                      <a:pt x="147" y="189"/>
                    </a:lnTo>
                    <a:lnTo>
                      <a:pt x="144" y="210"/>
                    </a:lnTo>
                    <a:lnTo>
                      <a:pt x="139" y="251"/>
                    </a:lnTo>
                    <a:lnTo>
                      <a:pt x="139" y="274"/>
                    </a:lnTo>
                    <a:lnTo>
                      <a:pt x="137" y="293"/>
                    </a:lnTo>
                    <a:lnTo>
                      <a:pt x="136" y="317"/>
                    </a:lnTo>
                    <a:lnTo>
                      <a:pt x="136" y="337"/>
                    </a:lnTo>
                    <a:lnTo>
                      <a:pt x="136" y="357"/>
                    </a:lnTo>
                    <a:lnTo>
                      <a:pt x="137" y="381"/>
                    </a:lnTo>
                    <a:lnTo>
                      <a:pt x="138" y="401"/>
                    </a:lnTo>
                    <a:lnTo>
                      <a:pt x="141" y="421"/>
                    </a:lnTo>
                    <a:lnTo>
                      <a:pt x="143" y="439"/>
                    </a:lnTo>
                    <a:lnTo>
                      <a:pt x="146" y="464"/>
                    </a:lnTo>
                    <a:lnTo>
                      <a:pt x="159" y="534"/>
                    </a:lnTo>
                    <a:lnTo>
                      <a:pt x="164" y="555"/>
                    </a:lnTo>
                    <a:lnTo>
                      <a:pt x="169" y="577"/>
                    </a:lnTo>
                    <a:lnTo>
                      <a:pt x="175" y="597"/>
                    </a:lnTo>
                    <a:lnTo>
                      <a:pt x="181" y="616"/>
                    </a:lnTo>
                    <a:lnTo>
                      <a:pt x="188" y="634"/>
                    </a:lnTo>
                    <a:lnTo>
                      <a:pt x="195" y="650"/>
                    </a:lnTo>
                    <a:lnTo>
                      <a:pt x="201" y="670"/>
                    </a:lnTo>
                    <a:lnTo>
                      <a:pt x="209" y="687"/>
                    </a:lnTo>
                    <a:lnTo>
                      <a:pt x="222" y="717"/>
                    </a:lnTo>
                    <a:lnTo>
                      <a:pt x="228" y="731"/>
                    </a:lnTo>
                    <a:lnTo>
                      <a:pt x="236" y="747"/>
                    </a:lnTo>
                    <a:lnTo>
                      <a:pt x="244" y="762"/>
                    </a:lnTo>
                    <a:lnTo>
                      <a:pt x="252" y="778"/>
                    </a:lnTo>
                    <a:lnTo>
                      <a:pt x="261" y="792"/>
                    </a:lnTo>
                    <a:lnTo>
                      <a:pt x="270" y="809"/>
                    </a:lnTo>
                    <a:lnTo>
                      <a:pt x="280" y="824"/>
                    </a:lnTo>
                    <a:close/>
                  </a:path>
                </a:pathLst>
              </a:custGeom>
              <a:noFill/>
              <a:ln w="254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20" name="Freeform 21"/>
              <p:cNvSpPr>
                <a:spLocks/>
              </p:cNvSpPr>
              <p:nvPr/>
            </p:nvSpPr>
            <p:spPr bwMode="auto">
              <a:xfrm>
                <a:off x="2541" y="2659"/>
                <a:ext cx="1208" cy="899"/>
              </a:xfrm>
              <a:custGeom>
                <a:avLst/>
                <a:gdLst>
                  <a:gd name="T0" fmla="*/ 831 w 1208"/>
                  <a:gd name="T1" fmla="*/ 612 h 899"/>
                  <a:gd name="T2" fmla="*/ 860 w 1208"/>
                  <a:gd name="T3" fmla="*/ 595 h 899"/>
                  <a:gd name="T4" fmla="*/ 907 w 1208"/>
                  <a:gd name="T5" fmla="*/ 557 h 899"/>
                  <a:gd name="T6" fmla="*/ 955 w 1208"/>
                  <a:gd name="T7" fmla="*/ 515 h 899"/>
                  <a:gd name="T8" fmla="*/ 1008 w 1208"/>
                  <a:gd name="T9" fmla="*/ 458 h 899"/>
                  <a:gd name="T10" fmla="*/ 1052 w 1208"/>
                  <a:gd name="T11" fmla="*/ 405 h 899"/>
                  <a:gd name="T12" fmla="*/ 1084 w 1208"/>
                  <a:gd name="T13" fmla="*/ 361 h 899"/>
                  <a:gd name="T14" fmla="*/ 1114 w 1208"/>
                  <a:gd name="T15" fmla="*/ 315 h 899"/>
                  <a:gd name="T16" fmla="*/ 1131 w 1208"/>
                  <a:gd name="T17" fmla="*/ 283 h 899"/>
                  <a:gd name="T18" fmla="*/ 1153 w 1208"/>
                  <a:gd name="T19" fmla="*/ 239 h 899"/>
                  <a:gd name="T20" fmla="*/ 1174 w 1208"/>
                  <a:gd name="T21" fmla="*/ 191 h 899"/>
                  <a:gd name="T22" fmla="*/ 1190 w 1208"/>
                  <a:gd name="T23" fmla="*/ 150 h 899"/>
                  <a:gd name="T24" fmla="*/ 1199 w 1208"/>
                  <a:gd name="T25" fmla="*/ 123 h 899"/>
                  <a:gd name="T26" fmla="*/ 1208 w 1208"/>
                  <a:gd name="T27" fmla="*/ 94 h 899"/>
                  <a:gd name="T28" fmla="*/ 868 w 1208"/>
                  <a:gd name="T29" fmla="*/ 0 h 899"/>
                  <a:gd name="T30" fmla="*/ 850 w 1208"/>
                  <a:gd name="T31" fmla="*/ 54 h 899"/>
                  <a:gd name="T32" fmla="*/ 821 w 1208"/>
                  <a:gd name="T33" fmla="*/ 114 h 899"/>
                  <a:gd name="T34" fmla="*/ 784 w 1208"/>
                  <a:gd name="T35" fmla="*/ 174 h 899"/>
                  <a:gd name="T36" fmla="*/ 740 w 1208"/>
                  <a:gd name="T37" fmla="*/ 230 h 899"/>
                  <a:gd name="T38" fmla="*/ 703 w 1208"/>
                  <a:gd name="T39" fmla="*/ 267 h 899"/>
                  <a:gd name="T40" fmla="*/ 645 w 1208"/>
                  <a:gd name="T41" fmla="*/ 312 h 899"/>
                  <a:gd name="T42" fmla="*/ 543 w 1208"/>
                  <a:gd name="T43" fmla="*/ 367 h 899"/>
                  <a:gd name="T44" fmla="*/ 488 w 1208"/>
                  <a:gd name="T45" fmla="*/ 387 h 899"/>
                  <a:gd name="T46" fmla="*/ 386 w 1208"/>
                  <a:gd name="T47" fmla="*/ 406 h 899"/>
                  <a:gd name="T48" fmla="*/ 327 w 1208"/>
                  <a:gd name="T49" fmla="*/ 408 h 899"/>
                  <a:gd name="T50" fmla="*/ 271 w 1208"/>
                  <a:gd name="T51" fmla="*/ 404 h 899"/>
                  <a:gd name="T52" fmla="*/ 212 w 1208"/>
                  <a:gd name="T53" fmla="*/ 395 h 899"/>
                  <a:gd name="T54" fmla="*/ 0 w 1208"/>
                  <a:gd name="T55" fmla="*/ 536 h 899"/>
                  <a:gd name="T56" fmla="*/ 138 w 1208"/>
                  <a:gd name="T57" fmla="*/ 741 h 899"/>
                  <a:gd name="T58" fmla="*/ 213 w 1208"/>
                  <a:gd name="T59" fmla="*/ 753 h 899"/>
                  <a:gd name="T60" fmla="*/ 277 w 1208"/>
                  <a:gd name="T61" fmla="*/ 758 h 899"/>
                  <a:gd name="T62" fmla="*/ 339 w 1208"/>
                  <a:gd name="T63" fmla="*/ 761 h 899"/>
                  <a:gd name="T64" fmla="*/ 404 w 1208"/>
                  <a:gd name="T65" fmla="*/ 758 h 899"/>
                  <a:gd name="T66" fmla="*/ 466 w 1208"/>
                  <a:gd name="T67" fmla="*/ 751 h 899"/>
                  <a:gd name="T68" fmla="*/ 580 w 1208"/>
                  <a:gd name="T69" fmla="*/ 727 h 899"/>
                  <a:gd name="T70" fmla="*/ 637 w 1208"/>
                  <a:gd name="T71" fmla="*/ 710 h 899"/>
                  <a:gd name="T72" fmla="*/ 689 w 1208"/>
                  <a:gd name="T73" fmla="*/ 689 h 899"/>
                  <a:gd name="T74" fmla="*/ 733 w 1208"/>
                  <a:gd name="T75" fmla="*/ 669 h 899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1208" h="899">
                    <a:moveTo>
                      <a:pt x="747" y="662"/>
                    </a:moveTo>
                    <a:lnTo>
                      <a:pt x="831" y="612"/>
                    </a:lnTo>
                    <a:lnTo>
                      <a:pt x="843" y="605"/>
                    </a:lnTo>
                    <a:lnTo>
                      <a:pt x="860" y="595"/>
                    </a:lnTo>
                    <a:lnTo>
                      <a:pt x="890" y="572"/>
                    </a:lnTo>
                    <a:lnTo>
                      <a:pt x="907" y="557"/>
                    </a:lnTo>
                    <a:lnTo>
                      <a:pt x="940" y="530"/>
                    </a:lnTo>
                    <a:lnTo>
                      <a:pt x="955" y="515"/>
                    </a:lnTo>
                    <a:lnTo>
                      <a:pt x="984" y="485"/>
                    </a:lnTo>
                    <a:lnTo>
                      <a:pt x="1008" y="458"/>
                    </a:lnTo>
                    <a:lnTo>
                      <a:pt x="1033" y="430"/>
                    </a:lnTo>
                    <a:lnTo>
                      <a:pt x="1052" y="405"/>
                    </a:lnTo>
                    <a:lnTo>
                      <a:pt x="1064" y="390"/>
                    </a:lnTo>
                    <a:lnTo>
                      <a:pt x="1084" y="361"/>
                    </a:lnTo>
                    <a:lnTo>
                      <a:pt x="1095" y="344"/>
                    </a:lnTo>
                    <a:lnTo>
                      <a:pt x="1114" y="315"/>
                    </a:lnTo>
                    <a:lnTo>
                      <a:pt x="1122" y="300"/>
                    </a:lnTo>
                    <a:lnTo>
                      <a:pt x="1131" y="283"/>
                    </a:lnTo>
                    <a:lnTo>
                      <a:pt x="1138" y="267"/>
                    </a:lnTo>
                    <a:lnTo>
                      <a:pt x="1153" y="239"/>
                    </a:lnTo>
                    <a:lnTo>
                      <a:pt x="1161" y="221"/>
                    </a:lnTo>
                    <a:lnTo>
                      <a:pt x="1174" y="191"/>
                    </a:lnTo>
                    <a:lnTo>
                      <a:pt x="1185" y="165"/>
                    </a:lnTo>
                    <a:lnTo>
                      <a:pt x="1190" y="150"/>
                    </a:lnTo>
                    <a:lnTo>
                      <a:pt x="1195" y="137"/>
                    </a:lnTo>
                    <a:lnTo>
                      <a:pt x="1199" y="123"/>
                    </a:lnTo>
                    <a:lnTo>
                      <a:pt x="1203" y="110"/>
                    </a:lnTo>
                    <a:lnTo>
                      <a:pt x="1208" y="94"/>
                    </a:lnTo>
                    <a:lnTo>
                      <a:pt x="1011" y="173"/>
                    </a:lnTo>
                    <a:lnTo>
                      <a:pt x="868" y="0"/>
                    </a:lnTo>
                    <a:lnTo>
                      <a:pt x="862" y="16"/>
                    </a:lnTo>
                    <a:lnTo>
                      <a:pt x="850" y="54"/>
                    </a:lnTo>
                    <a:lnTo>
                      <a:pt x="840" y="76"/>
                    </a:lnTo>
                    <a:lnTo>
                      <a:pt x="821" y="114"/>
                    </a:lnTo>
                    <a:lnTo>
                      <a:pt x="810" y="134"/>
                    </a:lnTo>
                    <a:lnTo>
                      <a:pt x="784" y="174"/>
                    </a:lnTo>
                    <a:lnTo>
                      <a:pt x="771" y="193"/>
                    </a:lnTo>
                    <a:lnTo>
                      <a:pt x="740" y="230"/>
                    </a:lnTo>
                    <a:lnTo>
                      <a:pt x="723" y="247"/>
                    </a:lnTo>
                    <a:lnTo>
                      <a:pt x="703" y="267"/>
                    </a:lnTo>
                    <a:lnTo>
                      <a:pt x="683" y="285"/>
                    </a:lnTo>
                    <a:lnTo>
                      <a:pt x="645" y="312"/>
                    </a:lnTo>
                    <a:lnTo>
                      <a:pt x="563" y="359"/>
                    </a:lnTo>
                    <a:lnTo>
                      <a:pt x="543" y="367"/>
                    </a:lnTo>
                    <a:lnTo>
                      <a:pt x="507" y="381"/>
                    </a:lnTo>
                    <a:lnTo>
                      <a:pt x="488" y="387"/>
                    </a:lnTo>
                    <a:lnTo>
                      <a:pt x="448" y="396"/>
                    </a:lnTo>
                    <a:lnTo>
                      <a:pt x="386" y="406"/>
                    </a:lnTo>
                    <a:lnTo>
                      <a:pt x="364" y="407"/>
                    </a:lnTo>
                    <a:lnTo>
                      <a:pt x="327" y="408"/>
                    </a:lnTo>
                    <a:lnTo>
                      <a:pt x="287" y="406"/>
                    </a:lnTo>
                    <a:lnTo>
                      <a:pt x="271" y="404"/>
                    </a:lnTo>
                    <a:lnTo>
                      <a:pt x="233" y="399"/>
                    </a:lnTo>
                    <a:lnTo>
                      <a:pt x="212" y="395"/>
                    </a:lnTo>
                    <a:lnTo>
                      <a:pt x="242" y="228"/>
                    </a:lnTo>
                    <a:lnTo>
                      <a:pt x="0" y="536"/>
                    </a:lnTo>
                    <a:lnTo>
                      <a:pt x="104" y="899"/>
                    </a:lnTo>
                    <a:lnTo>
                      <a:pt x="138" y="741"/>
                    </a:lnTo>
                    <a:lnTo>
                      <a:pt x="165" y="746"/>
                    </a:lnTo>
                    <a:lnTo>
                      <a:pt x="213" y="753"/>
                    </a:lnTo>
                    <a:lnTo>
                      <a:pt x="254" y="758"/>
                    </a:lnTo>
                    <a:lnTo>
                      <a:pt x="277" y="758"/>
                    </a:lnTo>
                    <a:lnTo>
                      <a:pt x="319" y="760"/>
                    </a:lnTo>
                    <a:lnTo>
                      <a:pt x="339" y="761"/>
                    </a:lnTo>
                    <a:lnTo>
                      <a:pt x="383" y="761"/>
                    </a:lnTo>
                    <a:lnTo>
                      <a:pt x="404" y="758"/>
                    </a:lnTo>
                    <a:lnTo>
                      <a:pt x="441" y="754"/>
                    </a:lnTo>
                    <a:lnTo>
                      <a:pt x="466" y="751"/>
                    </a:lnTo>
                    <a:lnTo>
                      <a:pt x="537" y="739"/>
                    </a:lnTo>
                    <a:lnTo>
                      <a:pt x="580" y="727"/>
                    </a:lnTo>
                    <a:lnTo>
                      <a:pt x="600" y="723"/>
                    </a:lnTo>
                    <a:lnTo>
                      <a:pt x="637" y="710"/>
                    </a:lnTo>
                    <a:lnTo>
                      <a:pt x="652" y="703"/>
                    </a:lnTo>
                    <a:lnTo>
                      <a:pt x="689" y="689"/>
                    </a:lnTo>
                    <a:lnTo>
                      <a:pt x="704" y="682"/>
                    </a:lnTo>
                    <a:lnTo>
                      <a:pt x="733" y="669"/>
                    </a:lnTo>
                    <a:lnTo>
                      <a:pt x="747" y="662"/>
                    </a:lnTo>
                    <a:close/>
                  </a:path>
                </a:pathLst>
              </a:custGeom>
              <a:solidFill>
                <a:srgbClr val="6E0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21" name="Freeform 22"/>
              <p:cNvSpPr>
                <a:spLocks/>
              </p:cNvSpPr>
              <p:nvPr/>
            </p:nvSpPr>
            <p:spPr bwMode="auto">
              <a:xfrm>
                <a:off x="2541" y="2659"/>
                <a:ext cx="1208" cy="899"/>
              </a:xfrm>
              <a:custGeom>
                <a:avLst/>
                <a:gdLst>
                  <a:gd name="T0" fmla="*/ 831 w 1208"/>
                  <a:gd name="T1" fmla="*/ 612 h 899"/>
                  <a:gd name="T2" fmla="*/ 860 w 1208"/>
                  <a:gd name="T3" fmla="*/ 595 h 899"/>
                  <a:gd name="T4" fmla="*/ 907 w 1208"/>
                  <a:gd name="T5" fmla="*/ 557 h 899"/>
                  <a:gd name="T6" fmla="*/ 955 w 1208"/>
                  <a:gd name="T7" fmla="*/ 515 h 899"/>
                  <a:gd name="T8" fmla="*/ 1008 w 1208"/>
                  <a:gd name="T9" fmla="*/ 458 h 899"/>
                  <a:gd name="T10" fmla="*/ 1052 w 1208"/>
                  <a:gd name="T11" fmla="*/ 405 h 899"/>
                  <a:gd name="T12" fmla="*/ 1084 w 1208"/>
                  <a:gd name="T13" fmla="*/ 361 h 899"/>
                  <a:gd name="T14" fmla="*/ 1114 w 1208"/>
                  <a:gd name="T15" fmla="*/ 315 h 899"/>
                  <a:gd name="T16" fmla="*/ 1131 w 1208"/>
                  <a:gd name="T17" fmla="*/ 283 h 899"/>
                  <a:gd name="T18" fmla="*/ 1153 w 1208"/>
                  <a:gd name="T19" fmla="*/ 239 h 899"/>
                  <a:gd name="T20" fmla="*/ 1174 w 1208"/>
                  <a:gd name="T21" fmla="*/ 191 h 899"/>
                  <a:gd name="T22" fmla="*/ 1190 w 1208"/>
                  <a:gd name="T23" fmla="*/ 150 h 899"/>
                  <a:gd name="T24" fmla="*/ 1199 w 1208"/>
                  <a:gd name="T25" fmla="*/ 123 h 899"/>
                  <a:gd name="T26" fmla="*/ 1208 w 1208"/>
                  <a:gd name="T27" fmla="*/ 94 h 899"/>
                  <a:gd name="T28" fmla="*/ 868 w 1208"/>
                  <a:gd name="T29" fmla="*/ 0 h 899"/>
                  <a:gd name="T30" fmla="*/ 850 w 1208"/>
                  <a:gd name="T31" fmla="*/ 54 h 899"/>
                  <a:gd name="T32" fmla="*/ 821 w 1208"/>
                  <a:gd name="T33" fmla="*/ 114 h 899"/>
                  <a:gd name="T34" fmla="*/ 784 w 1208"/>
                  <a:gd name="T35" fmla="*/ 174 h 899"/>
                  <a:gd name="T36" fmla="*/ 740 w 1208"/>
                  <a:gd name="T37" fmla="*/ 230 h 899"/>
                  <a:gd name="T38" fmla="*/ 703 w 1208"/>
                  <a:gd name="T39" fmla="*/ 267 h 899"/>
                  <a:gd name="T40" fmla="*/ 645 w 1208"/>
                  <a:gd name="T41" fmla="*/ 312 h 899"/>
                  <a:gd name="T42" fmla="*/ 543 w 1208"/>
                  <a:gd name="T43" fmla="*/ 367 h 899"/>
                  <a:gd name="T44" fmla="*/ 488 w 1208"/>
                  <a:gd name="T45" fmla="*/ 387 h 899"/>
                  <a:gd name="T46" fmla="*/ 386 w 1208"/>
                  <a:gd name="T47" fmla="*/ 406 h 899"/>
                  <a:gd name="T48" fmla="*/ 327 w 1208"/>
                  <a:gd name="T49" fmla="*/ 408 h 899"/>
                  <a:gd name="T50" fmla="*/ 271 w 1208"/>
                  <a:gd name="T51" fmla="*/ 404 h 899"/>
                  <a:gd name="T52" fmla="*/ 212 w 1208"/>
                  <a:gd name="T53" fmla="*/ 395 h 899"/>
                  <a:gd name="T54" fmla="*/ 0 w 1208"/>
                  <a:gd name="T55" fmla="*/ 536 h 899"/>
                  <a:gd name="T56" fmla="*/ 138 w 1208"/>
                  <a:gd name="T57" fmla="*/ 741 h 899"/>
                  <a:gd name="T58" fmla="*/ 213 w 1208"/>
                  <a:gd name="T59" fmla="*/ 753 h 899"/>
                  <a:gd name="T60" fmla="*/ 277 w 1208"/>
                  <a:gd name="T61" fmla="*/ 758 h 899"/>
                  <a:gd name="T62" fmla="*/ 339 w 1208"/>
                  <a:gd name="T63" fmla="*/ 761 h 899"/>
                  <a:gd name="T64" fmla="*/ 404 w 1208"/>
                  <a:gd name="T65" fmla="*/ 758 h 899"/>
                  <a:gd name="T66" fmla="*/ 466 w 1208"/>
                  <a:gd name="T67" fmla="*/ 751 h 899"/>
                  <a:gd name="T68" fmla="*/ 580 w 1208"/>
                  <a:gd name="T69" fmla="*/ 727 h 899"/>
                  <a:gd name="T70" fmla="*/ 637 w 1208"/>
                  <a:gd name="T71" fmla="*/ 710 h 899"/>
                  <a:gd name="T72" fmla="*/ 689 w 1208"/>
                  <a:gd name="T73" fmla="*/ 689 h 899"/>
                  <a:gd name="T74" fmla="*/ 733 w 1208"/>
                  <a:gd name="T75" fmla="*/ 669 h 899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1208" h="899">
                    <a:moveTo>
                      <a:pt x="747" y="662"/>
                    </a:moveTo>
                    <a:lnTo>
                      <a:pt x="831" y="612"/>
                    </a:lnTo>
                    <a:lnTo>
                      <a:pt x="843" y="605"/>
                    </a:lnTo>
                    <a:lnTo>
                      <a:pt x="860" y="595"/>
                    </a:lnTo>
                    <a:lnTo>
                      <a:pt x="890" y="572"/>
                    </a:lnTo>
                    <a:lnTo>
                      <a:pt x="907" y="557"/>
                    </a:lnTo>
                    <a:lnTo>
                      <a:pt x="940" y="530"/>
                    </a:lnTo>
                    <a:lnTo>
                      <a:pt x="955" y="515"/>
                    </a:lnTo>
                    <a:lnTo>
                      <a:pt x="984" y="485"/>
                    </a:lnTo>
                    <a:lnTo>
                      <a:pt x="1008" y="458"/>
                    </a:lnTo>
                    <a:lnTo>
                      <a:pt x="1033" y="430"/>
                    </a:lnTo>
                    <a:lnTo>
                      <a:pt x="1052" y="405"/>
                    </a:lnTo>
                    <a:lnTo>
                      <a:pt x="1064" y="390"/>
                    </a:lnTo>
                    <a:lnTo>
                      <a:pt x="1084" y="361"/>
                    </a:lnTo>
                    <a:lnTo>
                      <a:pt x="1095" y="344"/>
                    </a:lnTo>
                    <a:lnTo>
                      <a:pt x="1114" y="315"/>
                    </a:lnTo>
                    <a:lnTo>
                      <a:pt x="1122" y="300"/>
                    </a:lnTo>
                    <a:lnTo>
                      <a:pt x="1131" y="283"/>
                    </a:lnTo>
                    <a:lnTo>
                      <a:pt x="1138" y="267"/>
                    </a:lnTo>
                    <a:lnTo>
                      <a:pt x="1153" y="239"/>
                    </a:lnTo>
                    <a:lnTo>
                      <a:pt x="1161" y="221"/>
                    </a:lnTo>
                    <a:lnTo>
                      <a:pt x="1174" y="191"/>
                    </a:lnTo>
                    <a:lnTo>
                      <a:pt x="1185" y="165"/>
                    </a:lnTo>
                    <a:lnTo>
                      <a:pt x="1190" y="150"/>
                    </a:lnTo>
                    <a:lnTo>
                      <a:pt x="1195" y="137"/>
                    </a:lnTo>
                    <a:lnTo>
                      <a:pt x="1199" y="123"/>
                    </a:lnTo>
                    <a:lnTo>
                      <a:pt x="1203" y="110"/>
                    </a:lnTo>
                    <a:lnTo>
                      <a:pt x="1208" y="94"/>
                    </a:lnTo>
                    <a:lnTo>
                      <a:pt x="1011" y="173"/>
                    </a:lnTo>
                    <a:lnTo>
                      <a:pt x="868" y="0"/>
                    </a:lnTo>
                    <a:lnTo>
                      <a:pt x="862" y="16"/>
                    </a:lnTo>
                    <a:lnTo>
                      <a:pt x="850" y="54"/>
                    </a:lnTo>
                    <a:lnTo>
                      <a:pt x="840" y="76"/>
                    </a:lnTo>
                    <a:lnTo>
                      <a:pt x="821" y="114"/>
                    </a:lnTo>
                    <a:lnTo>
                      <a:pt x="810" y="134"/>
                    </a:lnTo>
                    <a:lnTo>
                      <a:pt x="784" y="174"/>
                    </a:lnTo>
                    <a:lnTo>
                      <a:pt x="771" y="193"/>
                    </a:lnTo>
                    <a:lnTo>
                      <a:pt x="740" y="230"/>
                    </a:lnTo>
                    <a:lnTo>
                      <a:pt x="723" y="247"/>
                    </a:lnTo>
                    <a:lnTo>
                      <a:pt x="703" y="267"/>
                    </a:lnTo>
                    <a:lnTo>
                      <a:pt x="683" y="285"/>
                    </a:lnTo>
                    <a:lnTo>
                      <a:pt x="645" y="312"/>
                    </a:lnTo>
                    <a:lnTo>
                      <a:pt x="563" y="359"/>
                    </a:lnTo>
                    <a:lnTo>
                      <a:pt x="543" y="367"/>
                    </a:lnTo>
                    <a:lnTo>
                      <a:pt x="507" y="381"/>
                    </a:lnTo>
                    <a:lnTo>
                      <a:pt x="488" y="387"/>
                    </a:lnTo>
                    <a:lnTo>
                      <a:pt x="448" y="396"/>
                    </a:lnTo>
                    <a:lnTo>
                      <a:pt x="386" y="406"/>
                    </a:lnTo>
                    <a:lnTo>
                      <a:pt x="364" y="407"/>
                    </a:lnTo>
                    <a:lnTo>
                      <a:pt x="327" y="408"/>
                    </a:lnTo>
                    <a:lnTo>
                      <a:pt x="287" y="406"/>
                    </a:lnTo>
                    <a:lnTo>
                      <a:pt x="271" y="404"/>
                    </a:lnTo>
                    <a:lnTo>
                      <a:pt x="233" y="399"/>
                    </a:lnTo>
                    <a:lnTo>
                      <a:pt x="212" y="395"/>
                    </a:lnTo>
                    <a:lnTo>
                      <a:pt x="242" y="228"/>
                    </a:lnTo>
                    <a:lnTo>
                      <a:pt x="0" y="536"/>
                    </a:lnTo>
                    <a:lnTo>
                      <a:pt x="104" y="899"/>
                    </a:lnTo>
                    <a:lnTo>
                      <a:pt x="138" y="741"/>
                    </a:lnTo>
                    <a:lnTo>
                      <a:pt x="165" y="746"/>
                    </a:lnTo>
                    <a:lnTo>
                      <a:pt x="213" y="753"/>
                    </a:lnTo>
                    <a:lnTo>
                      <a:pt x="254" y="758"/>
                    </a:lnTo>
                    <a:lnTo>
                      <a:pt x="277" y="758"/>
                    </a:lnTo>
                    <a:lnTo>
                      <a:pt x="319" y="760"/>
                    </a:lnTo>
                    <a:lnTo>
                      <a:pt x="339" y="761"/>
                    </a:lnTo>
                    <a:lnTo>
                      <a:pt x="383" y="761"/>
                    </a:lnTo>
                    <a:lnTo>
                      <a:pt x="404" y="758"/>
                    </a:lnTo>
                    <a:lnTo>
                      <a:pt x="441" y="754"/>
                    </a:lnTo>
                    <a:lnTo>
                      <a:pt x="466" y="751"/>
                    </a:lnTo>
                    <a:lnTo>
                      <a:pt x="537" y="739"/>
                    </a:lnTo>
                    <a:lnTo>
                      <a:pt x="580" y="727"/>
                    </a:lnTo>
                    <a:lnTo>
                      <a:pt x="600" y="723"/>
                    </a:lnTo>
                    <a:lnTo>
                      <a:pt x="637" y="710"/>
                    </a:lnTo>
                    <a:lnTo>
                      <a:pt x="652" y="703"/>
                    </a:lnTo>
                    <a:lnTo>
                      <a:pt x="689" y="689"/>
                    </a:lnTo>
                    <a:lnTo>
                      <a:pt x="704" y="682"/>
                    </a:lnTo>
                    <a:lnTo>
                      <a:pt x="733" y="669"/>
                    </a:lnTo>
                    <a:lnTo>
                      <a:pt x="747" y="662"/>
                    </a:lnTo>
                    <a:close/>
                  </a:path>
                </a:pathLst>
              </a:custGeom>
              <a:noFill/>
              <a:ln w="254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22" name="Rectangle 23"/>
              <p:cNvSpPr>
                <a:spLocks noChangeArrowheads="1"/>
              </p:cNvSpPr>
              <p:nvPr/>
            </p:nvSpPr>
            <p:spPr bwMode="auto">
              <a:xfrm rot="3734290">
                <a:off x="2025" y="2565"/>
                <a:ext cx="768" cy="3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spcFirstLastPara="1" wrap="none" lIns="0" tIns="0" rIns="0" bIns="0">
                <a:prstTxWarp prst="textArchDown">
                  <a:avLst>
                    <a:gd name="adj" fmla="val 235080"/>
                  </a:avLst>
                </a:prstTxWarp>
                <a:spAutoFit/>
              </a:bodyPr>
              <a:lstStyle/>
              <a:p>
                <a:pPr algn="ctr">
                  <a:defRPr/>
                </a:pPr>
                <a:r>
                  <a:rPr lang="ru-RU" dirty="0">
                    <a:solidFill>
                      <a:srgbClr val="FFFFFF"/>
                    </a:solidFill>
                    <a:latin typeface="Arial" charset="0"/>
                    <a:cs typeface="Arial" charset="0"/>
                  </a:rPr>
                  <a:t>Оповещение</a:t>
                </a:r>
                <a:endParaRPr lang="ru-RU" sz="2200" dirty="0">
                  <a:solidFill>
                    <a:srgbClr val="FFFFFF"/>
                  </a:solidFill>
                  <a:latin typeface="Arial" charset="0"/>
                  <a:cs typeface="Arial" charset="0"/>
                </a:endParaRPr>
              </a:p>
              <a:p>
                <a:pPr algn="ctr">
                  <a:defRPr/>
                </a:pPr>
                <a:r>
                  <a:rPr lang="ru-RU" sz="2200" dirty="0">
                    <a:solidFill>
                      <a:srgbClr val="FFFFFF"/>
                    </a:solidFill>
                    <a:latin typeface="Arial" charset="0"/>
                    <a:cs typeface="Arial" charset="0"/>
                  </a:rPr>
                  <a:t>отчётность</a:t>
                </a:r>
                <a:endParaRPr lang="en-US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23" name="Rectangle 24"/>
              <p:cNvSpPr>
                <a:spLocks noChangeArrowheads="1"/>
              </p:cNvSpPr>
              <p:nvPr/>
            </p:nvSpPr>
            <p:spPr bwMode="auto">
              <a:xfrm rot="20262358">
                <a:off x="2627" y="2792"/>
                <a:ext cx="929" cy="4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spcFirstLastPara="1" wrap="none" lIns="0" tIns="0" rIns="0" bIns="0">
                <a:prstTxWarp prst="textArchDown">
                  <a:avLst>
                    <a:gd name="adj" fmla="val 887511"/>
                  </a:avLst>
                </a:prstTxWarp>
                <a:spAutoFit/>
              </a:bodyPr>
              <a:lstStyle/>
              <a:p>
                <a:pPr algn="ctr">
                  <a:defRPr/>
                </a:pPr>
                <a:r>
                  <a:rPr lang="ru-RU" sz="2200" dirty="0">
                    <a:solidFill>
                      <a:schemeClr val="bg1"/>
                    </a:solidFill>
                    <a:latin typeface="Arial" charset="0"/>
                    <a:cs typeface="Arial" charset="0"/>
                  </a:rPr>
                  <a:t>Блокирование</a:t>
                </a:r>
                <a:endParaRPr lang="en-US" dirty="0">
                  <a:solidFill>
                    <a:schemeClr val="bg1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4" name="Rectangle 25"/>
              <p:cNvSpPr>
                <a:spLocks noChangeArrowheads="1"/>
              </p:cNvSpPr>
              <p:nvPr/>
            </p:nvSpPr>
            <p:spPr bwMode="auto">
              <a:xfrm rot="3918296">
                <a:off x="2741" y="2104"/>
                <a:ext cx="955" cy="4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spcFirstLastPara="1" wrap="none" lIns="0" tIns="0" rIns="0" bIns="0">
                <a:prstTxWarp prst="textArchUp">
                  <a:avLst>
                    <a:gd name="adj" fmla="val 11369311"/>
                  </a:avLst>
                </a:prstTxWarp>
                <a:spAutoFit/>
              </a:bodyPr>
              <a:lstStyle/>
              <a:p>
                <a:pPr algn="ctr">
                  <a:defRPr/>
                </a:pPr>
                <a:r>
                  <a:rPr lang="ru-RU" sz="2200" dirty="0">
                    <a:solidFill>
                      <a:schemeClr val="bg1"/>
                    </a:solidFill>
                    <a:latin typeface="Arial" charset="0"/>
                    <a:cs typeface="Arial" charset="0"/>
                  </a:rPr>
                  <a:t>Классификация</a:t>
                </a:r>
              </a:p>
              <a:p>
                <a:pPr algn="ctr">
                  <a:defRPr/>
                </a:pPr>
                <a:r>
                  <a:rPr lang="ru-RU" sz="2200" dirty="0">
                    <a:solidFill>
                      <a:schemeClr val="bg1"/>
                    </a:solidFill>
                    <a:latin typeface="Arial" charset="0"/>
                    <a:cs typeface="Arial" charset="0"/>
                  </a:rPr>
                  <a:t> угроз</a:t>
                </a:r>
                <a:endParaRPr lang="en-US" dirty="0">
                  <a:solidFill>
                    <a:schemeClr val="bg1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5" name="Rectangle 26"/>
              <p:cNvSpPr>
                <a:spLocks noChangeArrowheads="1"/>
              </p:cNvSpPr>
              <p:nvPr/>
            </p:nvSpPr>
            <p:spPr bwMode="auto">
              <a:xfrm rot="20007426">
                <a:off x="2126" y="1798"/>
                <a:ext cx="1066" cy="5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spcFirstLastPara="1" lIns="0" tIns="0" rIns="0" bIns="0">
                <a:prstTxWarp prst="textArchUp">
                  <a:avLst>
                    <a:gd name="adj" fmla="val 10817478"/>
                  </a:avLst>
                </a:prstTxWarp>
                <a:spAutoFit/>
              </a:bodyPr>
              <a:lstStyle/>
              <a:p>
                <a:pPr algn="ctr">
                  <a:defRPr/>
                </a:pPr>
                <a:r>
                  <a:rPr lang="ru-RU" sz="2200" dirty="0">
                    <a:solidFill>
                      <a:schemeClr val="bg1"/>
                    </a:solidFill>
                    <a:latin typeface="Arial" charset="0"/>
                    <a:cs typeface="Arial" charset="0"/>
                  </a:rPr>
                  <a:t>Сканирование</a:t>
                </a:r>
                <a:endParaRPr lang="en-US" dirty="0">
                  <a:solidFill>
                    <a:schemeClr val="bg1"/>
                  </a:solidFill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10" name="Group 12"/>
            <p:cNvGrpSpPr>
              <a:grpSpLocks/>
            </p:cNvGrpSpPr>
            <p:nvPr/>
          </p:nvGrpSpPr>
          <p:grpSpPr bwMode="auto">
            <a:xfrm>
              <a:off x="3479813" y="4321086"/>
              <a:ext cx="972574" cy="520791"/>
              <a:chOff x="534563" y="1524000"/>
              <a:chExt cx="2165500" cy="990600"/>
            </a:xfrm>
          </p:grpSpPr>
          <p:pic>
            <p:nvPicPr>
              <p:cNvPr id="12" name="Picture 2" descr="6000_front_crop_trim_small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 t="61538"/>
              <a:stretch>
                <a:fillRect/>
              </a:stretch>
            </p:blipFill>
            <p:spPr bwMode="auto">
              <a:xfrm>
                <a:off x="534563" y="2133600"/>
                <a:ext cx="2165500" cy="381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reflection blurRad="6350" stA="52000" endA="300" endPos="35000" dir="5400000" sy="-100000" algn="bl" rotWithShape="0"/>
              </a:effectLst>
            </p:spPr>
          </p:pic>
          <p:pic>
            <p:nvPicPr>
              <p:cNvPr id="13" name="Picture 2" descr="6000_front_crop_trim_small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4563" y="1524000"/>
                <a:ext cx="2165500" cy="990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1" name="Picture 41" descr="AP105_Trans.png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406091" flipH="1">
              <a:off x="3639553" y="3812166"/>
              <a:ext cx="522126" cy="396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6" name="Прямоугольник 25"/>
          <p:cNvSpPr/>
          <p:nvPr/>
        </p:nvSpPr>
        <p:spPr>
          <a:xfrm>
            <a:off x="152400" y="5727412"/>
            <a:ext cx="8991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>
                <a:srgbClr val="905623"/>
              </a:buClr>
            </a:pPr>
            <a:r>
              <a:rPr lang="ru-RU" dirty="0">
                <a:latin typeface="Arial" pitchFamily="34" charset="0"/>
                <a:cs typeface="Arial" pitchFamily="34" charset="0"/>
              </a:rPr>
              <a:t>Для обеспечения ОТСУТСТВИЯ </a:t>
            </a:r>
            <a:r>
              <a:rPr lang="en-US" dirty="0">
                <a:latin typeface="Arial" pitchFamily="34" charset="0"/>
                <a:cs typeface="Arial" pitchFamily="34" charset="0"/>
              </a:rPr>
              <a:t>Wi-Fi </a:t>
            </a:r>
            <a:r>
              <a:rPr lang="ru-RU" dirty="0">
                <a:latin typeface="Arial" pitchFamily="34" charset="0"/>
                <a:cs typeface="Arial" pitchFamily="34" charset="0"/>
              </a:rPr>
              <a:t>необходимо использование </a:t>
            </a:r>
            <a:r>
              <a:rPr lang="en-US" dirty="0">
                <a:latin typeface="Arial" pitchFamily="34" charset="0"/>
                <a:cs typeface="Arial" pitchFamily="34" charset="0"/>
              </a:rPr>
              <a:t>WIPS, </a:t>
            </a:r>
            <a:r>
              <a:rPr lang="ru-RU" dirty="0">
                <a:latin typeface="Arial" pitchFamily="34" charset="0"/>
                <a:cs typeface="Arial" pitchFamily="34" charset="0"/>
              </a:rPr>
              <a:t>но с настройкой на подавление всех обнаруженных точек доступа.</a:t>
            </a:r>
          </a:p>
        </p:txBody>
      </p:sp>
    </p:spTree>
    <p:extLst>
      <p:ext uri="{BB962C8B-B14F-4D97-AF65-F5344CB8AC3E}">
        <p14:creationId xmlns:p14="http://schemas.microsoft.com/office/powerpoint/2010/main" val="36724017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801" y="3089305"/>
            <a:ext cx="3810000" cy="605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1" indent="-285750" defTabSz="457200">
              <a:lnSpc>
                <a:spcPts val="1975"/>
              </a:lnSpc>
              <a:spcBef>
                <a:spcPts val="600"/>
              </a:spcBef>
              <a:buClr>
                <a:srgbClr val="0070C0"/>
              </a:buClr>
              <a:buSzPct val="100000"/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b="1" dirty="0"/>
              <a:t>IBM </a:t>
            </a:r>
            <a:r>
              <a:rPr lang="en-US" sz="1800" b="1" dirty="0" err="1"/>
              <a:t>QRadar</a:t>
            </a:r>
            <a:r>
              <a:rPr lang="en-US" sz="1800" b="1" dirty="0"/>
              <a:t> Security </a:t>
            </a:r>
            <a:r>
              <a:rPr lang="en-US" sz="1800" b="1" dirty="0" smtClean="0"/>
              <a:t>Intelligence (SIEM)</a:t>
            </a:r>
            <a:endParaRPr lang="ru-RU" dirty="0"/>
          </a:p>
        </p:txBody>
      </p:sp>
      <p:sp>
        <p:nvSpPr>
          <p:cNvPr id="3" name="AutoShape 5"/>
          <p:cNvSpPr>
            <a:spLocks noChangeArrowheads="1"/>
          </p:cNvSpPr>
          <p:nvPr/>
        </p:nvSpPr>
        <p:spPr bwMode="auto">
          <a:xfrm>
            <a:off x="0" y="0"/>
            <a:ext cx="9144000" cy="857250"/>
          </a:xfrm>
          <a:prstGeom prst="roundRect">
            <a:avLst>
              <a:gd name="adj" fmla="val 0"/>
            </a:avLst>
          </a:prstGeom>
          <a:solidFill>
            <a:srgbClr val="F26522"/>
          </a:solidFill>
          <a:ln w="25400">
            <a:noFill/>
            <a:round/>
            <a:headEnd/>
            <a:tailEnd/>
          </a:ln>
        </p:spPr>
        <p:txBody>
          <a:bodyPr wrap="none" anchor="ctr"/>
          <a:lstStyle/>
          <a:p>
            <a:r>
              <a:rPr lang="ru-RU" sz="2600" b="1" dirty="0">
                <a:solidFill>
                  <a:schemeClr val="bg1"/>
                </a:solidFill>
              </a:rPr>
              <a:t>Эффективный мониторинг состояния безопасности:</a:t>
            </a:r>
            <a:br>
              <a:rPr lang="ru-RU" sz="2600" b="1" dirty="0">
                <a:solidFill>
                  <a:schemeClr val="bg1"/>
                </a:solidFill>
              </a:rPr>
            </a:br>
            <a:r>
              <a:rPr lang="ru-RU" sz="2600" b="1" dirty="0">
                <a:solidFill>
                  <a:schemeClr val="bg1"/>
                </a:solidFill>
              </a:rPr>
              <a:t>SIEM-системы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2400" y="1002193"/>
            <a:ext cx="3657600" cy="406729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ru-RU" sz="2400" b="1" dirty="0" smtClean="0">
                <a:solidFill>
                  <a:srgbClr val="663300"/>
                </a:solidFill>
                <a:latin typeface="Myriad Pro" pitchFamily="34" charset="0"/>
              </a:rPr>
              <a:t>Предпосылки</a:t>
            </a:r>
            <a:endParaRPr lang="ru-RU" sz="2400" b="1" dirty="0">
              <a:solidFill>
                <a:srgbClr val="663300"/>
              </a:solidFill>
              <a:latin typeface="Myriad Pro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9357" y="2632108"/>
            <a:ext cx="3657600" cy="406729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ru-RU" sz="2400" b="1" dirty="0" smtClean="0">
                <a:solidFill>
                  <a:srgbClr val="663300"/>
                </a:solidFill>
                <a:latin typeface="Myriad Pro" pitchFamily="34" charset="0"/>
              </a:rPr>
              <a:t>Решения</a:t>
            </a:r>
            <a:endParaRPr lang="ru-RU" sz="2400" b="1" dirty="0">
              <a:solidFill>
                <a:srgbClr val="663300"/>
              </a:solidFill>
              <a:latin typeface="Myriad Pro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70589" y="3886200"/>
            <a:ext cx="24666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663300"/>
                </a:solidFill>
                <a:latin typeface="Myriad Pro" pitchFamily="34" charset="0"/>
              </a:rPr>
              <a:t>Выгоды</a:t>
            </a: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3414" y="2835472"/>
            <a:ext cx="4851986" cy="3412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99359" y="4368081"/>
            <a:ext cx="3510642" cy="2118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9875" lvl="1" indent="-269875" defTabSz="457200">
              <a:lnSpc>
                <a:spcPts val="1975"/>
              </a:lnSpc>
              <a:spcBef>
                <a:spcPts val="600"/>
              </a:spcBef>
              <a:buClr>
                <a:srgbClr val="0070C0"/>
              </a:buClr>
              <a:buSzPct val="100000"/>
              <a:buFont typeface="Wingdings" pitchFamily="2" charset="2"/>
              <a:buChar char="ü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800" dirty="0"/>
              <a:t>Центральный сбор всех лог-данных</a:t>
            </a:r>
          </a:p>
          <a:p>
            <a:pPr marL="269875" lvl="1" indent="-269875" defTabSz="457200">
              <a:lnSpc>
                <a:spcPts val="1975"/>
              </a:lnSpc>
              <a:spcBef>
                <a:spcPts val="600"/>
              </a:spcBef>
              <a:buClr>
                <a:srgbClr val="0070C0"/>
              </a:buClr>
              <a:buSzPct val="100000"/>
              <a:buFont typeface="Wingdings" pitchFamily="2" charset="2"/>
              <a:buChar char="ü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800" dirty="0" smtClean="0"/>
              <a:t>Определение </a:t>
            </a:r>
            <a:r>
              <a:rPr lang="ru-RU" sz="1800" dirty="0"/>
              <a:t>аномалий и угроз</a:t>
            </a:r>
            <a:endParaRPr lang="en-US" sz="1800" dirty="0"/>
          </a:p>
          <a:p>
            <a:pPr marL="269875" lvl="1" indent="-269875" eaLnBrk="1" hangingPunct="1">
              <a:lnSpc>
                <a:spcPts val="1975"/>
              </a:lnSpc>
              <a:spcBef>
                <a:spcPts val="600"/>
              </a:spcBef>
              <a:buClr>
                <a:srgbClr val="0070C0"/>
              </a:buClr>
              <a:buSzPct val="100000"/>
              <a:buFont typeface="Wingdings" pitchFamily="2" charset="2"/>
              <a:buChar char="ü"/>
            </a:pPr>
            <a:r>
              <a:rPr lang="ru-RU" sz="1800" dirty="0" smtClean="0"/>
              <a:t>Прогнозирование рисков</a:t>
            </a:r>
            <a:endParaRPr lang="en-US" sz="1800" dirty="0" smtClean="0"/>
          </a:p>
          <a:p>
            <a:pPr marL="269875" lvl="1" indent="-269875">
              <a:lnSpc>
                <a:spcPts val="1975"/>
              </a:lnSpc>
              <a:spcBef>
                <a:spcPts val="600"/>
              </a:spcBef>
              <a:buClr>
                <a:srgbClr val="0070C0"/>
              </a:buClr>
              <a:buSzPct val="100000"/>
              <a:buFont typeface="Wingdings" pitchFamily="2" charset="2"/>
              <a:buChar char="ü"/>
            </a:pPr>
            <a:r>
              <a:rPr lang="ru-RU" sz="1800" dirty="0" smtClean="0"/>
              <a:t>Соответствие требованиям </a:t>
            </a:r>
            <a:r>
              <a:rPr lang="en-US" sz="1800" dirty="0"/>
              <a:t>PCI</a:t>
            </a:r>
            <a:r>
              <a:rPr lang="uk-UA" sz="1800" dirty="0"/>
              <a:t> </a:t>
            </a:r>
            <a:r>
              <a:rPr lang="en-US" sz="1800" dirty="0" smtClean="0"/>
              <a:t>DSS</a:t>
            </a:r>
            <a:r>
              <a:rPr lang="ru-RU" sz="1800" dirty="0" smtClean="0"/>
              <a:t> и </a:t>
            </a:r>
            <a:r>
              <a:rPr lang="en-US" sz="1800" dirty="0" smtClean="0"/>
              <a:t>ISO 27001</a:t>
            </a:r>
            <a:endParaRPr lang="ru-RU" sz="1800" dirty="0"/>
          </a:p>
        </p:txBody>
      </p:sp>
      <p:sp>
        <p:nvSpPr>
          <p:cNvPr id="9" name="AutoShape 6"/>
          <p:cNvSpPr>
            <a:spLocks noChangeArrowheads="1"/>
          </p:cNvSpPr>
          <p:nvPr/>
        </p:nvSpPr>
        <p:spPr bwMode="auto">
          <a:xfrm>
            <a:off x="2857501" y="1541328"/>
            <a:ext cx="2514600" cy="783705"/>
          </a:xfrm>
          <a:prstGeom prst="roundRect">
            <a:avLst>
              <a:gd name="adj" fmla="val 5093"/>
            </a:avLst>
          </a:prstGeom>
          <a:solidFill>
            <a:srgbClr val="D9E5F1"/>
          </a:solidFill>
          <a:ln w="25400" algn="ctr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r>
              <a:rPr lang="ru-RU" sz="1600" dirty="0" smtClean="0"/>
              <a:t>Колоссальные объемы </a:t>
            </a:r>
            <a:br>
              <a:rPr lang="ru-RU" sz="1600" dirty="0" smtClean="0"/>
            </a:br>
            <a:r>
              <a:rPr lang="ru-RU" sz="1600" dirty="0" smtClean="0"/>
              <a:t>информации о событиях</a:t>
            </a:r>
            <a:endParaRPr lang="ru-RU" sz="1600" dirty="0"/>
          </a:p>
        </p:txBody>
      </p:sp>
      <p:sp>
        <p:nvSpPr>
          <p:cNvPr id="10" name="AutoShape 6"/>
          <p:cNvSpPr>
            <a:spLocks noChangeArrowheads="1"/>
          </p:cNvSpPr>
          <p:nvPr/>
        </p:nvSpPr>
        <p:spPr bwMode="auto">
          <a:xfrm>
            <a:off x="298337" y="1541328"/>
            <a:ext cx="2367643" cy="777152"/>
          </a:xfrm>
          <a:prstGeom prst="roundRect">
            <a:avLst>
              <a:gd name="adj" fmla="val 5093"/>
            </a:avLst>
          </a:prstGeom>
          <a:solidFill>
            <a:srgbClr val="D9E5F1"/>
          </a:solidFill>
          <a:ln w="25400" algn="ctr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r>
              <a:rPr lang="ru-RU" sz="1400" dirty="0" smtClean="0"/>
              <a:t>Существенный урон банку</a:t>
            </a:r>
            <a:br>
              <a:rPr lang="ru-RU" sz="1400" dirty="0" smtClean="0"/>
            </a:br>
            <a:r>
              <a:rPr lang="ru-RU" sz="1400" dirty="0" smtClean="0"/>
              <a:t>от успешной атаки</a:t>
            </a:r>
            <a:endParaRPr lang="ru-RU" sz="1400" dirty="0"/>
          </a:p>
        </p:txBody>
      </p:sp>
      <p:sp>
        <p:nvSpPr>
          <p:cNvPr id="11" name="AutoShape 6"/>
          <p:cNvSpPr>
            <a:spLocks noChangeArrowheads="1"/>
          </p:cNvSpPr>
          <p:nvPr/>
        </p:nvSpPr>
        <p:spPr bwMode="auto">
          <a:xfrm>
            <a:off x="5486400" y="1553748"/>
            <a:ext cx="3428999" cy="771285"/>
          </a:xfrm>
          <a:prstGeom prst="roundRect">
            <a:avLst>
              <a:gd name="adj" fmla="val 5093"/>
            </a:avLst>
          </a:prstGeom>
          <a:solidFill>
            <a:srgbClr val="D9E5F1"/>
          </a:solidFill>
          <a:ln w="25400" algn="ctr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r>
              <a:rPr lang="ru-RU" sz="1600" dirty="0" smtClean="0"/>
              <a:t>Определение факта наличия </a:t>
            </a:r>
            <a:br>
              <a:rPr lang="ru-RU" sz="1600" dirty="0" smtClean="0"/>
            </a:br>
            <a:r>
              <a:rPr lang="ru-RU" sz="1600" dirty="0" smtClean="0"/>
              <a:t>атаки не решается традиционными </a:t>
            </a:r>
            <a:br>
              <a:rPr lang="ru-RU" sz="1600" dirty="0" smtClean="0"/>
            </a:br>
            <a:r>
              <a:rPr lang="ru-RU" sz="1600" dirty="0" smtClean="0"/>
              <a:t>средствами гибко</a:t>
            </a:r>
            <a:endParaRPr lang="ru-RU" sz="1600" dirty="0"/>
          </a:p>
        </p:txBody>
      </p:sp>
      <p:sp>
        <p:nvSpPr>
          <p:cNvPr id="14" name="AutoShape 13"/>
          <p:cNvSpPr>
            <a:spLocks noChangeArrowheads="1"/>
          </p:cNvSpPr>
          <p:nvPr/>
        </p:nvSpPr>
        <p:spPr bwMode="auto">
          <a:xfrm flipH="1">
            <a:off x="2665980" y="3774078"/>
            <a:ext cx="537757" cy="457199"/>
          </a:xfrm>
          <a:prstGeom prst="downArrow">
            <a:avLst>
              <a:gd name="adj1" fmla="val 50000"/>
              <a:gd name="adj2" fmla="val 75000"/>
            </a:avLst>
          </a:prstGeom>
          <a:solidFill>
            <a:schemeClr val="bg1">
              <a:lumMod val="65000"/>
            </a:schemeClr>
          </a:solidFill>
          <a:ln w="2540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58139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5"/>
          <p:cNvSpPr>
            <a:spLocks noChangeArrowheads="1"/>
          </p:cNvSpPr>
          <p:nvPr/>
        </p:nvSpPr>
        <p:spPr bwMode="auto">
          <a:xfrm>
            <a:off x="0" y="0"/>
            <a:ext cx="9144000" cy="857250"/>
          </a:xfrm>
          <a:prstGeom prst="roundRect">
            <a:avLst>
              <a:gd name="adj" fmla="val 0"/>
            </a:avLst>
          </a:prstGeom>
          <a:solidFill>
            <a:srgbClr val="F26522"/>
          </a:solidFill>
          <a:ln w="25400">
            <a:noFill/>
            <a:round/>
            <a:headEnd/>
            <a:tailEnd/>
          </a:ln>
        </p:spPr>
        <p:txBody>
          <a:bodyPr wrap="none" anchor="ctr"/>
          <a:lstStyle/>
          <a:p>
            <a:pPr marL="216000"/>
            <a:r>
              <a:rPr lang="ru-RU" sz="2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Механизмы работы </a:t>
            </a:r>
            <a:r>
              <a:rPr lang="en-US" sz="2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SIEM</a:t>
            </a:r>
            <a:endParaRPr lang="ru-RU" sz="2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410200" y="2539425"/>
            <a:ext cx="38862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sz="16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1" y="1511555"/>
            <a:ext cx="9042399" cy="4508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99749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Подзаголовок 2"/>
          <p:cNvSpPr txBox="1">
            <a:spLocks/>
          </p:cNvSpPr>
          <p:nvPr/>
        </p:nvSpPr>
        <p:spPr bwMode="auto">
          <a:xfrm>
            <a:off x="4000500" y="2357438"/>
            <a:ext cx="3571875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/>
            <a:r>
              <a:rPr lang="ru-RU" sz="5600">
                <a:solidFill>
                  <a:srgbClr val="F26522"/>
                </a:solidFill>
                <a:latin typeface="Myriad Pro"/>
              </a:rPr>
              <a:t>Спасибо</a:t>
            </a:r>
            <a:endParaRPr lang="ru-RU" sz="4800">
              <a:solidFill>
                <a:srgbClr val="F26522"/>
              </a:solidFill>
              <a:latin typeface="Myriad Pro"/>
            </a:endParaRPr>
          </a:p>
        </p:txBody>
      </p:sp>
      <p:sp>
        <p:nvSpPr>
          <p:cNvPr id="44035" name="TextBox 6"/>
          <p:cNvSpPr txBox="1">
            <a:spLocks noChangeArrowheads="1"/>
          </p:cNvSpPr>
          <p:nvPr/>
        </p:nvSpPr>
        <p:spPr bwMode="auto">
          <a:xfrm>
            <a:off x="4071938" y="3370263"/>
            <a:ext cx="3700462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400" b="1" dirty="0">
                <a:solidFill>
                  <a:srgbClr val="905624"/>
                </a:solidFill>
              </a:rPr>
              <a:t>Киев, </a:t>
            </a:r>
            <a:r>
              <a:rPr lang="ru-RU" sz="1400" b="1" dirty="0" smtClean="0">
                <a:solidFill>
                  <a:srgbClr val="905624"/>
                </a:solidFill>
              </a:rPr>
              <a:t>пер. Индустриальный 23, </a:t>
            </a:r>
            <a:r>
              <a:rPr lang="ru-RU" sz="1400" b="1" dirty="0">
                <a:solidFill>
                  <a:srgbClr val="905624"/>
                </a:solidFill>
              </a:rPr>
              <a:t>оф. </a:t>
            </a:r>
            <a:r>
              <a:rPr lang="ru-RU" sz="1400" b="1" dirty="0" smtClean="0">
                <a:solidFill>
                  <a:srgbClr val="905624"/>
                </a:solidFill>
              </a:rPr>
              <a:t>207</a:t>
            </a:r>
            <a:r>
              <a:rPr lang="en-US" sz="1400" b="1" dirty="0">
                <a:solidFill>
                  <a:srgbClr val="905624"/>
                </a:solidFill>
              </a:rPr>
              <a:t/>
            </a:r>
            <a:br>
              <a:rPr lang="en-US" sz="1400" b="1" dirty="0">
                <a:solidFill>
                  <a:srgbClr val="905624"/>
                </a:solidFill>
              </a:rPr>
            </a:br>
            <a:r>
              <a:rPr lang="en-US" sz="1400" b="1" dirty="0" smtClean="0">
                <a:solidFill>
                  <a:srgbClr val="905624"/>
                </a:solidFill>
              </a:rPr>
              <a:t>+</a:t>
            </a:r>
            <a:r>
              <a:rPr lang="en-US" sz="1400" b="1" dirty="0">
                <a:solidFill>
                  <a:srgbClr val="905624"/>
                </a:solidFill>
              </a:rPr>
              <a:t>38</a:t>
            </a:r>
            <a:r>
              <a:rPr lang="ru-RU" sz="1400" b="1" dirty="0">
                <a:solidFill>
                  <a:srgbClr val="905624"/>
                </a:solidFill>
              </a:rPr>
              <a:t>(044) </a:t>
            </a:r>
            <a:r>
              <a:rPr lang="en-US" sz="1400" b="1" dirty="0">
                <a:solidFill>
                  <a:srgbClr val="905624"/>
                </a:solidFill>
              </a:rPr>
              <a:t>495</a:t>
            </a:r>
            <a:r>
              <a:rPr lang="ru-RU" sz="1400" b="1" dirty="0">
                <a:solidFill>
                  <a:srgbClr val="905624"/>
                </a:solidFill>
              </a:rPr>
              <a:t> </a:t>
            </a:r>
            <a:r>
              <a:rPr lang="en-US" sz="1400" b="1" dirty="0">
                <a:solidFill>
                  <a:srgbClr val="905624"/>
                </a:solidFill>
              </a:rPr>
              <a:t>75</a:t>
            </a:r>
            <a:r>
              <a:rPr lang="ru-RU" sz="1400" b="1" dirty="0">
                <a:solidFill>
                  <a:srgbClr val="905624"/>
                </a:solidFill>
              </a:rPr>
              <a:t> </a:t>
            </a:r>
            <a:r>
              <a:rPr lang="en-US" sz="1400" b="1" dirty="0">
                <a:solidFill>
                  <a:srgbClr val="905624"/>
                </a:solidFill>
              </a:rPr>
              <a:t>00</a:t>
            </a:r>
            <a:br>
              <a:rPr lang="en-US" sz="1400" b="1" dirty="0">
                <a:solidFill>
                  <a:srgbClr val="905624"/>
                </a:solidFill>
              </a:rPr>
            </a:br>
            <a:r>
              <a:rPr lang="en-US" sz="1400" b="1" u="sng" dirty="0" smtClean="0">
                <a:solidFill>
                  <a:srgbClr val="905624"/>
                </a:solidFill>
              </a:rPr>
              <a:t>oartemenko@space-it.com.ua</a:t>
            </a:r>
            <a:br>
              <a:rPr lang="en-US" sz="1400" b="1" u="sng" dirty="0" smtClean="0">
                <a:solidFill>
                  <a:srgbClr val="905624"/>
                </a:solidFill>
              </a:rPr>
            </a:br>
            <a:r>
              <a:rPr lang="en-US" sz="1400" b="1" u="sng" dirty="0" smtClean="0">
                <a:solidFill>
                  <a:srgbClr val="905624"/>
                </a:solidFill>
              </a:rPr>
              <a:t>www.space-it.com.ua</a:t>
            </a:r>
            <a:endParaRPr lang="ru-RU" sz="1400" b="1" u="sng" dirty="0">
              <a:solidFill>
                <a:srgbClr val="905624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5"/>
          <p:cNvSpPr>
            <a:spLocks noChangeArrowheads="1"/>
          </p:cNvSpPr>
          <p:nvPr/>
        </p:nvSpPr>
        <p:spPr bwMode="auto">
          <a:xfrm>
            <a:off x="0" y="0"/>
            <a:ext cx="9144000" cy="857250"/>
          </a:xfrm>
          <a:prstGeom prst="roundRect">
            <a:avLst>
              <a:gd name="adj" fmla="val 0"/>
            </a:avLst>
          </a:prstGeom>
          <a:solidFill>
            <a:srgbClr val="F26522"/>
          </a:solidFill>
          <a:ln w="25400">
            <a:noFill/>
            <a:round/>
            <a:headEnd/>
            <a:tailEnd/>
          </a:ln>
        </p:spPr>
        <p:txBody>
          <a:bodyPr wrap="none" anchor="ctr"/>
          <a:lstStyle/>
          <a:p>
            <a:pPr marL="216000"/>
            <a:r>
              <a:rPr lang="ru-RU" sz="2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Актуальные бизнес задачи и ИТ ответы.</a:t>
            </a:r>
            <a:endParaRPr lang="ru-RU" sz="2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AutoShape 6"/>
          <p:cNvSpPr>
            <a:spLocks noChangeArrowheads="1"/>
          </p:cNvSpPr>
          <p:nvPr/>
        </p:nvSpPr>
        <p:spPr bwMode="auto">
          <a:xfrm>
            <a:off x="5270500" y="1030014"/>
            <a:ext cx="3657600" cy="406729"/>
          </a:xfrm>
          <a:prstGeom prst="roundRect">
            <a:avLst>
              <a:gd name="adj" fmla="val 1713"/>
            </a:avLst>
          </a:prstGeom>
          <a:noFill/>
          <a:ln w="25400" algn="ctr">
            <a:solidFill>
              <a:srgbClr val="F2652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 dirty="0">
                <a:solidFill>
                  <a:srgbClr val="663300"/>
                </a:solidFill>
              </a:rPr>
              <a:t>Ответ </a:t>
            </a:r>
            <a:r>
              <a:rPr lang="en-US" b="1" dirty="0">
                <a:solidFill>
                  <a:srgbClr val="663300"/>
                </a:solidFill>
              </a:rPr>
              <a:t>IT</a:t>
            </a:r>
            <a:endParaRPr lang="ru-RU" b="1" dirty="0">
              <a:solidFill>
                <a:srgbClr val="6633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9400" y="1030014"/>
            <a:ext cx="3657600" cy="406729"/>
          </a:xfrm>
          <a:prstGeom prst="rect">
            <a:avLst/>
          </a:prstGeom>
          <a:noFill/>
          <a:ln w="25400" algn="ctr">
            <a:solidFill>
              <a:srgbClr val="F26522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algn="ctr"/>
            <a:r>
              <a:rPr lang="ru-RU" b="1" dirty="0" smtClean="0">
                <a:solidFill>
                  <a:srgbClr val="663300"/>
                </a:solidFill>
              </a:rPr>
              <a:t>Задачи</a:t>
            </a:r>
            <a:endParaRPr lang="ru-RU" b="1" dirty="0">
              <a:solidFill>
                <a:srgbClr val="663300"/>
              </a:solidFill>
            </a:endParaRPr>
          </a:p>
        </p:txBody>
      </p:sp>
      <p:sp>
        <p:nvSpPr>
          <p:cNvPr id="19" name="AutoShape 13"/>
          <p:cNvSpPr>
            <a:spLocks noChangeArrowheads="1"/>
          </p:cNvSpPr>
          <p:nvPr/>
        </p:nvSpPr>
        <p:spPr bwMode="auto">
          <a:xfrm rot="16200000">
            <a:off x="4381500" y="842383"/>
            <a:ext cx="381000" cy="838200"/>
          </a:xfrm>
          <a:prstGeom prst="downArrow">
            <a:avLst>
              <a:gd name="adj1" fmla="val 50000"/>
              <a:gd name="adj2" fmla="val 75000"/>
            </a:avLst>
          </a:prstGeom>
          <a:solidFill>
            <a:schemeClr val="bg1">
              <a:lumMod val="65000"/>
            </a:schemeClr>
          </a:solidFill>
          <a:ln w="25400" algn="ctr">
            <a:noFill/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ru-RU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0" name="AutoShape 6"/>
          <p:cNvSpPr>
            <a:spLocks noChangeArrowheads="1"/>
          </p:cNvSpPr>
          <p:nvPr/>
        </p:nvSpPr>
        <p:spPr bwMode="auto">
          <a:xfrm>
            <a:off x="152400" y="2057400"/>
            <a:ext cx="4419600" cy="1016000"/>
          </a:xfrm>
          <a:prstGeom prst="roundRect">
            <a:avLst>
              <a:gd name="adj" fmla="val 1713"/>
            </a:avLst>
          </a:prstGeom>
          <a:solidFill>
            <a:srgbClr val="D9E5F1"/>
          </a:solidFill>
          <a:ln w="25400" algn="ctr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285750" indent="-285750">
              <a:buFont typeface="Wingdings" pitchFamily="2" charset="2"/>
              <a:buChar char="Ø"/>
            </a:pPr>
            <a:r>
              <a:rPr lang="ru-RU" sz="1600" dirty="0"/>
              <a:t>Внедрение новых </a:t>
            </a:r>
            <a:r>
              <a:rPr lang="ru-RU" sz="1600" dirty="0" smtClean="0"/>
              <a:t>сервисов</a:t>
            </a:r>
            <a:br>
              <a:rPr lang="ru-RU" sz="1600" dirty="0" smtClean="0"/>
            </a:br>
            <a:r>
              <a:rPr lang="ru-RU" sz="1600" dirty="0" smtClean="0"/>
              <a:t>и </a:t>
            </a:r>
            <a:r>
              <a:rPr lang="ru-RU" sz="1600" dirty="0"/>
              <a:t>услуг, а так же</a:t>
            </a:r>
            <a:r>
              <a:rPr lang="ru-RU" sz="1600" i="1" dirty="0"/>
              <a:t> повышение </a:t>
            </a:r>
            <a:r>
              <a:rPr lang="ru-RU" sz="1600" i="1" dirty="0" smtClean="0"/>
              <a:t/>
            </a:r>
            <a:br>
              <a:rPr lang="ru-RU" sz="1600" i="1" dirty="0" smtClean="0"/>
            </a:br>
            <a:r>
              <a:rPr lang="ru-RU" sz="1600" i="1" dirty="0" smtClean="0"/>
              <a:t>автоматизации </a:t>
            </a:r>
            <a:r>
              <a:rPr lang="ru-RU" sz="1600" i="1" dirty="0"/>
              <a:t>деятельности </a:t>
            </a:r>
            <a:r>
              <a:rPr lang="ru-RU" sz="1600" i="1" dirty="0" smtClean="0"/>
              <a:t/>
            </a:r>
            <a:br>
              <a:rPr lang="ru-RU" sz="1600" i="1" dirty="0" smtClean="0"/>
            </a:br>
            <a:r>
              <a:rPr lang="ru-RU" sz="1600" i="1" dirty="0" smtClean="0"/>
              <a:t>и </a:t>
            </a:r>
            <a:r>
              <a:rPr lang="ru-RU" sz="1600" i="1" dirty="0"/>
              <a:t>эффективности принятия решений</a:t>
            </a:r>
          </a:p>
        </p:txBody>
      </p:sp>
      <p:sp>
        <p:nvSpPr>
          <p:cNvPr id="22" name="AutoShape 6"/>
          <p:cNvSpPr>
            <a:spLocks noChangeArrowheads="1"/>
          </p:cNvSpPr>
          <p:nvPr/>
        </p:nvSpPr>
        <p:spPr bwMode="auto">
          <a:xfrm>
            <a:off x="185057" y="3352800"/>
            <a:ext cx="4419600" cy="1016001"/>
          </a:xfrm>
          <a:prstGeom prst="roundRect">
            <a:avLst>
              <a:gd name="adj" fmla="val 1713"/>
            </a:avLst>
          </a:prstGeom>
          <a:solidFill>
            <a:srgbClr val="D9E5F1"/>
          </a:solidFill>
          <a:ln w="25400" algn="ctr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285750" indent="-285750">
              <a:buFont typeface="Wingdings" pitchFamily="2" charset="2"/>
              <a:buChar char="Ø"/>
            </a:pPr>
            <a:r>
              <a:rPr lang="ru-RU" sz="1600" dirty="0" smtClean="0"/>
              <a:t>Контролируемое распространение </a:t>
            </a:r>
          </a:p>
          <a:p>
            <a:r>
              <a:rPr lang="ru-RU" sz="1600" dirty="0" smtClean="0"/>
              <a:t>мобильных устройств</a:t>
            </a:r>
            <a:r>
              <a:rPr lang="en-US" sz="1600" dirty="0" smtClean="0"/>
              <a:t> </a:t>
            </a:r>
            <a:r>
              <a:rPr lang="ru-RU" sz="1600" dirty="0" smtClean="0"/>
              <a:t>внутри банка</a:t>
            </a:r>
            <a:endParaRPr lang="ru-RU" sz="1600" dirty="0"/>
          </a:p>
        </p:txBody>
      </p:sp>
      <p:sp>
        <p:nvSpPr>
          <p:cNvPr id="24" name="AutoShape 6"/>
          <p:cNvSpPr>
            <a:spLocks noChangeArrowheads="1"/>
          </p:cNvSpPr>
          <p:nvPr/>
        </p:nvSpPr>
        <p:spPr bwMode="auto">
          <a:xfrm>
            <a:off x="198120" y="4572001"/>
            <a:ext cx="4419600" cy="1447800"/>
          </a:xfrm>
          <a:prstGeom prst="roundRect">
            <a:avLst>
              <a:gd name="adj" fmla="val 1713"/>
            </a:avLst>
          </a:prstGeom>
          <a:solidFill>
            <a:srgbClr val="D9E5F1"/>
          </a:solidFill>
          <a:ln w="25400" algn="ctr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285750" indent="-285750">
              <a:buFont typeface="Wingdings" pitchFamily="2" charset="2"/>
              <a:buChar char="Ø"/>
            </a:pPr>
            <a:r>
              <a:rPr lang="ru-RU" sz="1600" dirty="0"/>
              <a:t>Безопасность конфиденциальных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данных </a:t>
            </a:r>
            <a:r>
              <a:rPr lang="ru-RU" sz="1600" dirty="0"/>
              <a:t>в новой и агрессивной среде</a:t>
            </a:r>
          </a:p>
        </p:txBody>
      </p:sp>
      <p:sp>
        <p:nvSpPr>
          <p:cNvPr id="25" name="AutoShape 6"/>
          <p:cNvSpPr>
            <a:spLocks noChangeArrowheads="1"/>
          </p:cNvSpPr>
          <p:nvPr/>
        </p:nvSpPr>
        <p:spPr bwMode="auto">
          <a:xfrm>
            <a:off x="4724400" y="2079897"/>
            <a:ext cx="4343400" cy="1016000"/>
          </a:xfrm>
          <a:prstGeom prst="roundRect">
            <a:avLst>
              <a:gd name="adj" fmla="val 1713"/>
            </a:avLst>
          </a:prstGeom>
          <a:solidFill>
            <a:srgbClr val="D9E5F1"/>
          </a:solidFill>
          <a:ln w="25400" algn="ctr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285750" indent="-285750">
              <a:buFont typeface="Wingdings" pitchFamily="2" charset="2"/>
              <a:buChar char="Ø"/>
            </a:pPr>
            <a:r>
              <a:rPr lang="ru-RU" sz="1600" dirty="0" smtClean="0"/>
              <a:t>Современные бизнес приложения </a:t>
            </a:r>
            <a:r>
              <a:rPr lang="ru-RU" sz="1600" dirty="0"/>
              <a:t>(</a:t>
            </a:r>
            <a:r>
              <a:rPr lang="en-US" sz="1600" dirty="0"/>
              <a:t>BI; </a:t>
            </a:r>
            <a:endParaRPr lang="ru-RU" sz="1600" dirty="0" smtClean="0"/>
          </a:p>
          <a:p>
            <a:r>
              <a:rPr lang="ru-RU" sz="1600" dirty="0" smtClean="0"/>
              <a:t>АБС</a:t>
            </a:r>
            <a:r>
              <a:rPr lang="ru-RU" sz="1600" dirty="0"/>
              <a:t>,</a:t>
            </a:r>
            <a:r>
              <a:rPr lang="en-US" sz="1600" dirty="0"/>
              <a:t> </a:t>
            </a:r>
            <a:r>
              <a:rPr lang="ru-RU" sz="1600" dirty="0" smtClean="0"/>
              <a:t>СЭД)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1600" dirty="0" smtClean="0"/>
              <a:t>Персонализация обслуживания (</a:t>
            </a:r>
            <a:r>
              <a:rPr lang="en-US" sz="1600" dirty="0" smtClean="0"/>
              <a:t>CRM/</a:t>
            </a:r>
            <a:r>
              <a:rPr lang="ru-RU" sz="1600" dirty="0" smtClean="0"/>
              <a:t>КЦ)</a:t>
            </a:r>
            <a:endParaRPr lang="ru-RU" sz="1600" dirty="0"/>
          </a:p>
        </p:txBody>
      </p:sp>
      <p:sp>
        <p:nvSpPr>
          <p:cNvPr id="27" name="AutoShape 6"/>
          <p:cNvSpPr>
            <a:spLocks noChangeArrowheads="1"/>
          </p:cNvSpPr>
          <p:nvPr/>
        </p:nvSpPr>
        <p:spPr bwMode="auto">
          <a:xfrm>
            <a:off x="4699000" y="3352801"/>
            <a:ext cx="4368800" cy="1016000"/>
          </a:xfrm>
          <a:prstGeom prst="roundRect">
            <a:avLst>
              <a:gd name="adj" fmla="val 1713"/>
            </a:avLst>
          </a:prstGeom>
          <a:solidFill>
            <a:srgbClr val="D9E5F1"/>
          </a:solidFill>
          <a:ln w="25400" algn="ctr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285750" indent="-285750">
              <a:buFont typeface="Wingdings" pitchFamily="2" charset="2"/>
              <a:buChar char="Ø"/>
            </a:pPr>
            <a:r>
              <a:rPr lang="ru-RU" sz="1600" dirty="0"/>
              <a:t>Беспроводный доступ </a:t>
            </a:r>
            <a:r>
              <a:rPr lang="en-US" sz="1600" dirty="0"/>
              <a:t>WIFI </a:t>
            </a:r>
            <a:r>
              <a:rPr lang="en-US" sz="1600" dirty="0" smtClean="0"/>
              <a:t>802.11ac</a:t>
            </a:r>
            <a:r>
              <a:rPr lang="ru-RU" sz="1600" dirty="0" smtClean="0"/>
              <a:t>/</a:t>
            </a:r>
            <a:r>
              <a:rPr lang="en-US" sz="1600" dirty="0" smtClean="0"/>
              <a:t>n/g</a:t>
            </a:r>
            <a:endParaRPr lang="ru-RU" sz="1600" dirty="0"/>
          </a:p>
          <a:p>
            <a:pPr marL="285750" indent="-285750">
              <a:buFont typeface="Wingdings" pitchFamily="2" charset="2"/>
              <a:buChar char="Ø"/>
            </a:pPr>
            <a:r>
              <a:rPr lang="en-US" sz="1600" dirty="0" smtClean="0"/>
              <a:t>BYOD </a:t>
            </a:r>
            <a:r>
              <a:rPr lang="ru-RU" sz="1600" dirty="0" smtClean="0"/>
              <a:t>и </a:t>
            </a:r>
            <a:r>
              <a:rPr lang="en-US" sz="1600" dirty="0" smtClean="0"/>
              <a:t>MDM</a:t>
            </a:r>
            <a:r>
              <a:rPr lang="ru-RU" sz="1600" dirty="0" smtClean="0"/>
              <a:t> для корпоративных задач</a:t>
            </a:r>
            <a:endParaRPr lang="en-US" sz="1600" dirty="0"/>
          </a:p>
          <a:p>
            <a:pPr marL="285750" indent="-285750">
              <a:buFont typeface="Wingdings" pitchFamily="2" charset="2"/>
              <a:buChar char="Ø"/>
            </a:pPr>
            <a:r>
              <a:rPr lang="ru-RU" sz="1600" dirty="0" smtClean="0"/>
              <a:t>Безопасный удаленный доступ </a:t>
            </a:r>
            <a:r>
              <a:rPr lang="en-US" sz="1600" dirty="0"/>
              <a:t>SSL</a:t>
            </a:r>
            <a:r>
              <a:rPr lang="ru-RU" sz="1600" dirty="0"/>
              <a:t> </a:t>
            </a:r>
            <a:r>
              <a:rPr lang="en-US" sz="1600" dirty="0" smtClean="0"/>
              <a:t>VPN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1600" dirty="0"/>
              <a:t>Гостевой доступ в Интернет</a:t>
            </a:r>
          </a:p>
        </p:txBody>
      </p:sp>
      <p:sp>
        <p:nvSpPr>
          <p:cNvPr id="28" name="AutoShape 6"/>
          <p:cNvSpPr>
            <a:spLocks noChangeArrowheads="1"/>
          </p:cNvSpPr>
          <p:nvPr/>
        </p:nvSpPr>
        <p:spPr bwMode="auto">
          <a:xfrm>
            <a:off x="4724400" y="4572000"/>
            <a:ext cx="4343400" cy="1447800"/>
          </a:xfrm>
          <a:prstGeom prst="roundRect">
            <a:avLst>
              <a:gd name="adj" fmla="val 1713"/>
            </a:avLst>
          </a:prstGeom>
          <a:solidFill>
            <a:srgbClr val="D9E5F1"/>
          </a:solidFill>
          <a:ln w="25400" algn="ctr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285750" indent="-285750">
              <a:buFont typeface="Wingdings" pitchFamily="2" charset="2"/>
              <a:buChar char="Ø"/>
            </a:pPr>
            <a:r>
              <a:rPr lang="ru-RU" sz="1600" dirty="0"/>
              <a:t>Защита от </a:t>
            </a:r>
            <a:r>
              <a:rPr lang="en-US" sz="1600" dirty="0" err="1"/>
              <a:t>DDoS</a:t>
            </a:r>
            <a:endParaRPr lang="ru-RU" sz="1600" dirty="0"/>
          </a:p>
          <a:p>
            <a:pPr marL="285750" indent="-285750">
              <a:buFont typeface="Wingdings" pitchFamily="2" charset="2"/>
              <a:buChar char="Ø"/>
            </a:pPr>
            <a:r>
              <a:rPr lang="ru-RU" sz="1600" dirty="0"/>
              <a:t>Защита беспроводных сетей </a:t>
            </a:r>
            <a:r>
              <a:rPr lang="en-US" sz="1600" dirty="0"/>
              <a:t>WIPS</a:t>
            </a:r>
            <a:endParaRPr lang="ru-RU" sz="1600" dirty="0"/>
          </a:p>
          <a:p>
            <a:pPr marL="285750" indent="-285750">
              <a:buFont typeface="Wingdings" pitchFamily="2" charset="2"/>
              <a:buChar char="Ø"/>
            </a:pPr>
            <a:r>
              <a:rPr lang="ru-RU" sz="1600" dirty="0"/>
              <a:t>Защита Баз Данных</a:t>
            </a:r>
            <a:endParaRPr lang="en-US" sz="1600" dirty="0"/>
          </a:p>
          <a:p>
            <a:pPr marL="285750" indent="-285750">
              <a:buFont typeface="Wingdings" pitchFamily="2" charset="2"/>
              <a:buChar char="Ø"/>
            </a:pPr>
            <a:r>
              <a:rPr lang="ru-RU" sz="1600" dirty="0"/>
              <a:t>Защита виртуальных сред</a:t>
            </a:r>
            <a:endParaRPr lang="en-US" sz="1600" dirty="0"/>
          </a:p>
          <a:p>
            <a:pPr marL="285750" indent="-285750">
              <a:buFont typeface="Wingdings" pitchFamily="2" charset="2"/>
              <a:buChar char="Ø"/>
            </a:pPr>
            <a:r>
              <a:rPr lang="ru-RU" sz="1600" dirty="0"/>
              <a:t>МСЭ нового поколения (</a:t>
            </a:r>
            <a:r>
              <a:rPr lang="en-US" sz="1600" dirty="0"/>
              <a:t>NGFW</a:t>
            </a:r>
            <a:r>
              <a:rPr lang="ru-RU" sz="1600" dirty="0"/>
              <a:t> / </a:t>
            </a:r>
            <a:r>
              <a:rPr lang="en-US" sz="1600" dirty="0"/>
              <a:t>L7FW)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0911572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57400" y="2590800"/>
            <a:ext cx="6629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905623"/>
                </a:solidFill>
                <a:latin typeface="Myriad Pro" pitchFamily="34" charset="0"/>
              </a:rPr>
              <a:t>Клиент-ориентированные</a:t>
            </a:r>
            <a:endParaRPr lang="ru-RU" sz="3200" b="1" dirty="0">
              <a:solidFill>
                <a:srgbClr val="905623"/>
              </a:solidFill>
              <a:latin typeface="Myriad Pro" pitchFamily="34" charset="0"/>
            </a:endParaRPr>
          </a:p>
          <a:p>
            <a:r>
              <a:rPr lang="ru-RU" sz="3200" b="1" dirty="0" smtClean="0">
                <a:solidFill>
                  <a:srgbClr val="905623"/>
                </a:solidFill>
                <a:latin typeface="Myriad Pro" pitchFamily="34" charset="0"/>
              </a:rPr>
              <a:t>бизнес-приложения и персонализация обслуживания</a:t>
            </a:r>
            <a:endParaRPr lang="ru-RU" sz="3200" b="1" dirty="0">
              <a:solidFill>
                <a:srgbClr val="905623"/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62750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5"/>
          <p:cNvSpPr>
            <a:spLocks noChangeArrowheads="1"/>
          </p:cNvSpPr>
          <p:nvPr/>
        </p:nvSpPr>
        <p:spPr bwMode="auto">
          <a:xfrm>
            <a:off x="0" y="0"/>
            <a:ext cx="9144000" cy="857250"/>
          </a:xfrm>
          <a:prstGeom prst="roundRect">
            <a:avLst>
              <a:gd name="adj" fmla="val 0"/>
            </a:avLst>
          </a:prstGeom>
          <a:solidFill>
            <a:srgbClr val="F26522"/>
          </a:solidFill>
          <a:ln w="25400">
            <a:noFill/>
            <a:round/>
            <a:headEnd/>
            <a:tailEnd/>
          </a:ln>
        </p:spPr>
        <p:txBody>
          <a:bodyPr wrap="none" anchor="ctr"/>
          <a:lstStyle/>
          <a:p>
            <a:pPr marL="216000"/>
            <a:r>
              <a:rPr lang="ru-RU" sz="2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Усовершенствование бизнес приложений</a:t>
            </a:r>
            <a:endParaRPr lang="ru-RU" sz="2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0545" y="906467"/>
            <a:ext cx="3657600" cy="406729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ru-RU" sz="2400" b="1" dirty="0" smtClean="0">
                <a:solidFill>
                  <a:srgbClr val="663300"/>
                </a:solidFill>
                <a:latin typeface="Myriad Pro" pitchFamily="34" charset="0"/>
              </a:rPr>
              <a:t>Предпосылки</a:t>
            </a:r>
            <a:endParaRPr lang="ru-RU" sz="2400" b="1" dirty="0">
              <a:solidFill>
                <a:srgbClr val="663300"/>
              </a:solidFill>
              <a:latin typeface="Myriad Pro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10545" y="2419647"/>
            <a:ext cx="3657600" cy="406729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ru-RU" sz="2400" b="1" dirty="0" smtClean="0">
                <a:solidFill>
                  <a:srgbClr val="663300"/>
                </a:solidFill>
                <a:latin typeface="Myriad Pro" pitchFamily="34" charset="0"/>
              </a:rPr>
              <a:t>Решения</a:t>
            </a:r>
            <a:endParaRPr lang="ru-RU" sz="2400" b="1" dirty="0">
              <a:solidFill>
                <a:srgbClr val="663300"/>
              </a:solidFill>
              <a:latin typeface="Myriad Pro" pitchFamily="34" charset="0"/>
            </a:endParaRPr>
          </a:p>
        </p:txBody>
      </p:sp>
      <p:sp>
        <p:nvSpPr>
          <p:cNvPr id="32" name="AutoShape 13"/>
          <p:cNvSpPr>
            <a:spLocks noChangeArrowheads="1"/>
          </p:cNvSpPr>
          <p:nvPr/>
        </p:nvSpPr>
        <p:spPr bwMode="auto">
          <a:xfrm rot="16200000">
            <a:off x="3630447" y="3519479"/>
            <a:ext cx="345629" cy="318277"/>
          </a:xfrm>
          <a:prstGeom prst="downArrow">
            <a:avLst>
              <a:gd name="adj1" fmla="val 50000"/>
              <a:gd name="adj2" fmla="val 75000"/>
            </a:avLst>
          </a:prstGeom>
          <a:solidFill>
            <a:schemeClr val="bg1">
              <a:lumMod val="65000"/>
            </a:schemeClr>
          </a:solidFill>
          <a:ln w="2540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 sz="16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2" name="AutoShape 13"/>
          <p:cNvSpPr>
            <a:spLocks noChangeArrowheads="1"/>
          </p:cNvSpPr>
          <p:nvPr/>
        </p:nvSpPr>
        <p:spPr bwMode="auto">
          <a:xfrm rot="16200000">
            <a:off x="3598445" y="4428733"/>
            <a:ext cx="345629" cy="318277"/>
          </a:xfrm>
          <a:prstGeom prst="downArrow">
            <a:avLst>
              <a:gd name="adj1" fmla="val 50000"/>
              <a:gd name="adj2" fmla="val 75000"/>
            </a:avLst>
          </a:prstGeom>
          <a:solidFill>
            <a:schemeClr val="bg1">
              <a:lumMod val="65000"/>
            </a:schemeClr>
          </a:solidFill>
          <a:ln w="2540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 sz="16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8" name="AutoShape 13"/>
          <p:cNvSpPr>
            <a:spLocks noChangeArrowheads="1"/>
          </p:cNvSpPr>
          <p:nvPr/>
        </p:nvSpPr>
        <p:spPr bwMode="auto">
          <a:xfrm rot="16200000">
            <a:off x="3630447" y="5255377"/>
            <a:ext cx="345629" cy="318277"/>
          </a:xfrm>
          <a:prstGeom prst="downArrow">
            <a:avLst>
              <a:gd name="adj1" fmla="val 50000"/>
              <a:gd name="adj2" fmla="val 75000"/>
            </a:avLst>
          </a:prstGeom>
          <a:solidFill>
            <a:schemeClr val="bg1">
              <a:lumMod val="65000"/>
            </a:schemeClr>
          </a:solidFill>
          <a:ln w="2540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 sz="16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1" name="AutoShape 6"/>
          <p:cNvSpPr>
            <a:spLocks noChangeArrowheads="1"/>
          </p:cNvSpPr>
          <p:nvPr/>
        </p:nvSpPr>
        <p:spPr bwMode="auto">
          <a:xfrm>
            <a:off x="271462" y="3048000"/>
            <a:ext cx="3081338" cy="893086"/>
          </a:xfrm>
          <a:prstGeom prst="roundRect">
            <a:avLst>
              <a:gd name="adj" fmla="val 1998"/>
            </a:avLst>
          </a:prstGeom>
          <a:solidFill>
            <a:srgbClr val="2E90C1"/>
          </a:solidFill>
          <a:ln w="25400" algn="ctr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r>
              <a:rPr lang="en-US" sz="1600" b="1" dirty="0">
                <a:solidFill>
                  <a:schemeClr val="bg1"/>
                </a:solidFill>
              </a:rPr>
              <a:t>BI </a:t>
            </a:r>
            <a:r>
              <a:rPr lang="ru-RU" sz="1600" b="1" dirty="0">
                <a:solidFill>
                  <a:schemeClr val="bg1"/>
                </a:solidFill>
              </a:rPr>
              <a:t>– для консолидации </a:t>
            </a:r>
            <a:r>
              <a:rPr lang="ru-RU" sz="1600" b="1" dirty="0" smtClean="0">
                <a:solidFill>
                  <a:schemeClr val="bg1"/>
                </a:solidFill>
              </a:rPr>
              <a:t/>
            </a:r>
            <a:br>
              <a:rPr lang="ru-RU" sz="1600" b="1" dirty="0" smtClean="0">
                <a:solidFill>
                  <a:schemeClr val="bg1"/>
                </a:solidFill>
              </a:rPr>
            </a:br>
            <a:r>
              <a:rPr lang="ru-RU" sz="1600" b="1" dirty="0" smtClean="0">
                <a:solidFill>
                  <a:schemeClr val="bg1"/>
                </a:solidFill>
              </a:rPr>
              <a:t>данных </a:t>
            </a:r>
            <a:r>
              <a:rPr lang="ru-RU" sz="1600" b="1" dirty="0">
                <a:solidFill>
                  <a:schemeClr val="bg1"/>
                </a:solidFill>
              </a:rPr>
              <a:t>и их </a:t>
            </a:r>
            <a:r>
              <a:rPr lang="ru-RU" sz="1600" b="1" dirty="0" smtClean="0">
                <a:solidFill>
                  <a:schemeClr val="bg1"/>
                </a:solidFill>
              </a:rPr>
              <a:t/>
            </a:r>
            <a:br>
              <a:rPr lang="ru-RU" sz="1600" b="1" dirty="0" smtClean="0">
                <a:solidFill>
                  <a:schemeClr val="bg1"/>
                </a:solidFill>
              </a:rPr>
            </a:br>
            <a:r>
              <a:rPr lang="ru-RU" sz="1600" b="1" dirty="0" smtClean="0">
                <a:solidFill>
                  <a:schemeClr val="bg1"/>
                </a:solidFill>
              </a:rPr>
              <a:t>аналитической </a:t>
            </a:r>
            <a:r>
              <a:rPr lang="ru-RU" sz="1600" b="1" dirty="0">
                <a:solidFill>
                  <a:schemeClr val="bg1"/>
                </a:solidFill>
              </a:rPr>
              <a:t>обработки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35" name="AutoShape 6"/>
          <p:cNvSpPr>
            <a:spLocks noChangeArrowheads="1"/>
          </p:cNvSpPr>
          <p:nvPr/>
        </p:nvSpPr>
        <p:spPr bwMode="auto">
          <a:xfrm>
            <a:off x="304800" y="4114800"/>
            <a:ext cx="3048000" cy="707746"/>
          </a:xfrm>
          <a:prstGeom prst="roundRect">
            <a:avLst>
              <a:gd name="adj" fmla="val 1998"/>
            </a:avLst>
          </a:prstGeom>
          <a:solidFill>
            <a:srgbClr val="2E90C1"/>
          </a:solidFill>
          <a:ln w="25400" algn="ctr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r>
              <a:rPr lang="ru-RU" sz="1600" b="1" dirty="0" smtClean="0">
                <a:solidFill>
                  <a:schemeClr val="bg1"/>
                </a:solidFill>
              </a:rPr>
              <a:t>АБС</a:t>
            </a:r>
            <a:r>
              <a:rPr lang="en-US" sz="1600" b="1" dirty="0" smtClean="0">
                <a:solidFill>
                  <a:schemeClr val="bg1"/>
                </a:solidFill>
              </a:rPr>
              <a:t> </a:t>
            </a:r>
            <a:r>
              <a:rPr lang="ru-RU" sz="1600" b="1" dirty="0">
                <a:solidFill>
                  <a:schemeClr val="bg1"/>
                </a:solidFill>
              </a:rPr>
              <a:t>– для </a:t>
            </a:r>
            <a:r>
              <a:rPr lang="ru-RU" sz="1600" b="1" dirty="0" smtClean="0">
                <a:solidFill>
                  <a:schemeClr val="bg1"/>
                </a:solidFill>
              </a:rPr>
              <a:t>автоматизации</a:t>
            </a:r>
            <a:br>
              <a:rPr lang="ru-RU" sz="1600" b="1" dirty="0" smtClean="0">
                <a:solidFill>
                  <a:schemeClr val="bg1"/>
                </a:solidFill>
              </a:rPr>
            </a:br>
            <a:r>
              <a:rPr lang="ru-RU" sz="1600" b="1" dirty="0" smtClean="0">
                <a:solidFill>
                  <a:schemeClr val="bg1"/>
                </a:solidFill>
              </a:rPr>
              <a:t>бизнес </a:t>
            </a:r>
            <a:r>
              <a:rPr lang="ru-RU" sz="1600" b="1" dirty="0">
                <a:solidFill>
                  <a:schemeClr val="bg1"/>
                </a:solidFill>
              </a:rPr>
              <a:t>процессов</a:t>
            </a:r>
          </a:p>
        </p:txBody>
      </p:sp>
      <p:sp>
        <p:nvSpPr>
          <p:cNvPr id="38" name="AutoShape 6"/>
          <p:cNvSpPr>
            <a:spLocks noChangeArrowheads="1"/>
          </p:cNvSpPr>
          <p:nvPr/>
        </p:nvSpPr>
        <p:spPr bwMode="auto">
          <a:xfrm>
            <a:off x="304800" y="5029200"/>
            <a:ext cx="3048000" cy="589672"/>
          </a:xfrm>
          <a:prstGeom prst="roundRect">
            <a:avLst>
              <a:gd name="adj" fmla="val 1998"/>
            </a:avLst>
          </a:prstGeom>
          <a:solidFill>
            <a:srgbClr val="2E90C1"/>
          </a:solidFill>
          <a:ln w="25400" algn="ctr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r>
              <a:rPr lang="ru-RU" sz="1600" b="1" dirty="0">
                <a:solidFill>
                  <a:schemeClr val="bg1"/>
                </a:solidFill>
              </a:rPr>
              <a:t>Электронный </a:t>
            </a:r>
            <a:r>
              <a:rPr lang="ru-RU" sz="1600" b="1" dirty="0" smtClean="0">
                <a:solidFill>
                  <a:schemeClr val="bg1"/>
                </a:solidFill>
              </a:rPr>
              <a:t/>
            </a:r>
            <a:br>
              <a:rPr lang="ru-RU" sz="1600" b="1" dirty="0" smtClean="0">
                <a:solidFill>
                  <a:schemeClr val="bg1"/>
                </a:solidFill>
              </a:rPr>
            </a:br>
            <a:r>
              <a:rPr lang="ru-RU" sz="1600" b="1" dirty="0" smtClean="0">
                <a:solidFill>
                  <a:schemeClr val="bg1"/>
                </a:solidFill>
              </a:rPr>
              <a:t>документооборот </a:t>
            </a:r>
            <a:r>
              <a:rPr lang="ru-RU" sz="1600" b="1" dirty="0">
                <a:solidFill>
                  <a:schemeClr val="bg1"/>
                </a:solidFill>
              </a:rPr>
              <a:t>(СЭД)</a:t>
            </a:r>
          </a:p>
        </p:txBody>
      </p:sp>
      <p:sp>
        <p:nvSpPr>
          <p:cNvPr id="39" name="AutoShape 6"/>
          <p:cNvSpPr>
            <a:spLocks noChangeArrowheads="1"/>
          </p:cNvSpPr>
          <p:nvPr/>
        </p:nvSpPr>
        <p:spPr bwMode="auto">
          <a:xfrm>
            <a:off x="4125958" y="2971800"/>
            <a:ext cx="4702084" cy="914400"/>
          </a:xfrm>
          <a:prstGeom prst="roundRect">
            <a:avLst>
              <a:gd name="adj" fmla="val 1713"/>
            </a:avLst>
          </a:prstGeom>
          <a:solidFill>
            <a:srgbClr val="D9E5F1"/>
          </a:solidFill>
          <a:ln w="25400" algn="ctr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marL="269875" lvl="1" indent="-269875">
              <a:buClr>
                <a:srgbClr val="F26522"/>
              </a:buClr>
              <a:buFont typeface="Wingdings" pitchFamily="2" charset="2"/>
              <a:buChar char="ü"/>
            </a:pPr>
            <a:r>
              <a:rPr lang="ru-RU" sz="1400" i="1" dirty="0"/>
              <a:t>Гибкая и качественная отчетность </a:t>
            </a:r>
            <a:r>
              <a:rPr lang="ru-RU" sz="1400" i="1" dirty="0" smtClean="0"/>
              <a:t>для</a:t>
            </a:r>
            <a:br>
              <a:rPr lang="ru-RU" sz="1400" i="1" dirty="0" smtClean="0"/>
            </a:br>
            <a:r>
              <a:rPr lang="ru-RU" sz="1400" i="1" dirty="0" smtClean="0"/>
              <a:t>принятия </a:t>
            </a:r>
            <a:r>
              <a:rPr lang="ru-RU" sz="1400" i="1" dirty="0"/>
              <a:t>решений.</a:t>
            </a:r>
          </a:p>
          <a:p>
            <a:pPr marL="269875" lvl="1" indent="-269875">
              <a:buClr>
                <a:srgbClr val="F26522"/>
              </a:buClr>
              <a:buFont typeface="Wingdings" pitchFamily="2" charset="2"/>
              <a:buChar char="ü"/>
            </a:pPr>
            <a:r>
              <a:rPr lang="ru-RU" sz="1400" i="1" dirty="0"/>
              <a:t>Исключение человеческого фактора</a:t>
            </a:r>
          </a:p>
          <a:p>
            <a:pPr marL="269875" lvl="1" indent="-269875">
              <a:buClr>
                <a:srgbClr val="F26522"/>
              </a:buClr>
              <a:buFont typeface="Wingdings" pitchFamily="2" charset="2"/>
              <a:buChar char="ü"/>
            </a:pPr>
            <a:r>
              <a:rPr lang="ru-RU" sz="1400" i="1" dirty="0"/>
              <a:t>Ускорение принятия решений</a:t>
            </a:r>
          </a:p>
        </p:txBody>
      </p:sp>
      <p:sp>
        <p:nvSpPr>
          <p:cNvPr id="40" name="AutoShape 6"/>
          <p:cNvSpPr>
            <a:spLocks noChangeArrowheads="1"/>
          </p:cNvSpPr>
          <p:nvPr/>
        </p:nvSpPr>
        <p:spPr bwMode="auto">
          <a:xfrm>
            <a:off x="4125958" y="4032363"/>
            <a:ext cx="4702084" cy="839894"/>
          </a:xfrm>
          <a:prstGeom prst="roundRect">
            <a:avLst>
              <a:gd name="adj" fmla="val 1713"/>
            </a:avLst>
          </a:prstGeom>
          <a:solidFill>
            <a:srgbClr val="D9E5F1"/>
          </a:solidFill>
          <a:ln w="25400" algn="ctr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marL="269875" lvl="1" indent="-269875">
              <a:buClr>
                <a:srgbClr val="F26522"/>
              </a:buClr>
              <a:buFont typeface="Wingdings" pitchFamily="2" charset="2"/>
              <a:buChar char="ü"/>
            </a:pPr>
            <a:r>
              <a:rPr lang="ru-RU" sz="1400" i="1" dirty="0"/>
              <a:t>Лучшая автоматизация  хозяйственной </a:t>
            </a:r>
            <a:r>
              <a:rPr lang="ru-RU" sz="1400" i="1" dirty="0" smtClean="0"/>
              <a:t/>
            </a:r>
            <a:br>
              <a:rPr lang="ru-RU" sz="1400" i="1" dirty="0" smtClean="0"/>
            </a:br>
            <a:r>
              <a:rPr lang="ru-RU" sz="1400" i="1" dirty="0" smtClean="0"/>
              <a:t>деятельности </a:t>
            </a:r>
            <a:endParaRPr lang="ru-RU" sz="1400" i="1" dirty="0"/>
          </a:p>
          <a:p>
            <a:pPr marL="269875" lvl="1" indent="-269875">
              <a:buClr>
                <a:srgbClr val="F26522"/>
              </a:buClr>
              <a:buFont typeface="Wingdings" pitchFamily="2" charset="2"/>
              <a:buChar char="ü"/>
            </a:pPr>
            <a:r>
              <a:rPr lang="ru-RU" sz="1400" i="1" dirty="0"/>
              <a:t>Интернет банкинг и новые сервисы</a:t>
            </a:r>
          </a:p>
          <a:p>
            <a:pPr marL="269875" lvl="1" indent="-269875">
              <a:buClr>
                <a:srgbClr val="F26522"/>
              </a:buClr>
              <a:buFont typeface="Wingdings" pitchFamily="2" charset="2"/>
              <a:buChar char="ü"/>
            </a:pPr>
            <a:r>
              <a:rPr lang="ru-RU" sz="1400" i="1" dirty="0"/>
              <a:t>Работа с заказчиком 24*7</a:t>
            </a:r>
          </a:p>
        </p:txBody>
      </p:sp>
      <p:sp>
        <p:nvSpPr>
          <p:cNvPr id="41" name="AutoShape 6"/>
          <p:cNvSpPr>
            <a:spLocks noChangeArrowheads="1"/>
          </p:cNvSpPr>
          <p:nvPr/>
        </p:nvSpPr>
        <p:spPr bwMode="auto">
          <a:xfrm>
            <a:off x="4125958" y="5024657"/>
            <a:ext cx="4702084" cy="842743"/>
          </a:xfrm>
          <a:prstGeom prst="roundRect">
            <a:avLst>
              <a:gd name="adj" fmla="val 1713"/>
            </a:avLst>
          </a:prstGeom>
          <a:solidFill>
            <a:srgbClr val="D9E5F1"/>
          </a:solidFill>
          <a:ln w="25400" algn="ctr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marL="269875" lvl="1" indent="-269875">
              <a:buClr>
                <a:srgbClr val="F26522"/>
              </a:buClr>
              <a:buFont typeface="Wingdings" pitchFamily="2" charset="2"/>
              <a:buChar char="ü"/>
            </a:pPr>
            <a:r>
              <a:rPr lang="ru-RU" sz="1400" i="1" dirty="0"/>
              <a:t>Ускорение поиска документов</a:t>
            </a:r>
          </a:p>
          <a:p>
            <a:pPr marL="269875" lvl="1" indent="-269875">
              <a:buClr>
                <a:srgbClr val="F26522"/>
              </a:buClr>
              <a:buFont typeface="Wingdings" pitchFamily="2" charset="2"/>
              <a:buChar char="ü"/>
            </a:pPr>
            <a:r>
              <a:rPr lang="ru-RU" sz="1400" i="1" dirty="0"/>
              <a:t>Сокращение потерь бумажных документов</a:t>
            </a:r>
          </a:p>
          <a:p>
            <a:pPr marL="269875" lvl="1" indent="-269875">
              <a:buClr>
                <a:srgbClr val="F26522"/>
              </a:buClr>
              <a:buFont typeface="Wingdings" pitchFamily="2" charset="2"/>
              <a:buChar char="ü"/>
            </a:pPr>
            <a:r>
              <a:rPr lang="ru-RU" sz="1400" i="1" dirty="0"/>
              <a:t>Эскалация и контроль процесса принятия </a:t>
            </a:r>
            <a:r>
              <a:rPr lang="ru-RU" sz="1400" i="1" dirty="0" smtClean="0"/>
              <a:t/>
            </a:r>
            <a:br>
              <a:rPr lang="ru-RU" sz="1400" i="1" dirty="0" smtClean="0"/>
            </a:br>
            <a:r>
              <a:rPr lang="ru-RU" sz="1400" i="1" dirty="0" smtClean="0"/>
              <a:t>решений</a:t>
            </a:r>
            <a:endParaRPr lang="ru-RU" sz="1400" i="1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5404757" y="1999496"/>
            <a:ext cx="38862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sz="1600" dirty="0"/>
          </a:p>
        </p:txBody>
      </p:sp>
      <p:sp>
        <p:nvSpPr>
          <p:cNvPr id="45" name="AutoShape 6"/>
          <p:cNvSpPr>
            <a:spLocks noChangeArrowheads="1"/>
          </p:cNvSpPr>
          <p:nvPr/>
        </p:nvSpPr>
        <p:spPr bwMode="auto">
          <a:xfrm>
            <a:off x="3080929" y="1371600"/>
            <a:ext cx="2090057" cy="797173"/>
          </a:xfrm>
          <a:prstGeom prst="roundRect">
            <a:avLst>
              <a:gd name="adj" fmla="val 5093"/>
            </a:avLst>
          </a:prstGeom>
          <a:solidFill>
            <a:srgbClr val="D9E5F1"/>
          </a:solidFill>
          <a:ln w="25400" algn="ctr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lvl="0"/>
            <a:r>
              <a:rPr lang="ru-RU" sz="1600" i="1" dirty="0" smtClean="0"/>
              <a:t>Потребность в </a:t>
            </a:r>
          </a:p>
          <a:p>
            <a:pPr lvl="0"/>
            <a:r>
              <a:rPr lang="ru-RU" sz="1600" i="1" dirty="0" smtClean="0"/>
              <a:t>новых формах</a:t>
            </a:r>
          </a:p>
          <a:p>
            <a:pPr lvl="0"/>
            <a:r>
              <a:rPr lang="ru-RU" sz="1600" i="1" dirty="0" smtClean="0"/>
              <a:t>обслуживания</a:t>
            </a:r>
            <a:endParaRPr lang="ru-RU" sz="1600" dirty="0"/>
          </a:p>
        </p:txBody>
      </p:sp>
      <p:sp>
        <p:nvSpPr>
          <p:cNvPr id="46" name="AutoShape 6"/>
          <p:cNvSpPr>
            <a:spLocks noChangeArrowheads="1"/>
          </p:cNvSpPr>
          <p:nvPr/>
        </p:nvSpPr>
        <p:spPr bwMode="auto">
          <a:xfrm>
            <a:off x="299357" y="1391621"/>
            <a:ext cx="1986643" cy="777152"/>
          </a:xfrm>
          <a:prstGeom prst="roundRect">
            <a:avLst>
              <a:gd name="adj" fmla="val 5093"/>
            </a:avLst>
          </a:prstGeom>
          <a:solidFill>
            <a:srgbClr val="D9E5F1"/>
          </a:solidFill>
          <a:ln w="25400" algn="ctr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lvl="0"/>
            <a:r>
              <a:rPr lang="ru-RU" sz="1600" dirty="0"/>
              <a:t>Борьба за клиента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либо </a:t>
            </a:r>
            <a:r>
              <a:rPr lang="ru-RU" sz="1600" dirty="0"/>
              <a:t>удержание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клиента</a:t>
            </a:r>
            <a:endParaRPr lang="ru-RU" sz="1600" dirty="0"/>
          </a:p>
        </p:txBody>
      </p:sp>
      <p:sp>
        <p:nvSpPr>
          <p:cNvPr id="47" name="AutoShape 6"/>
          <p:cNvSpPr>
            <a:spLocks noChangeArrowheads="1"/>
          </p:cNvSpPr>
          <p:nvPr/>
        </p:nvSpPr>
        <p:spPr bwMode="auto">
          <a:xfrm>
            <a:off x="5943600" y="1371600"/>
            <a:ext cx="2906758" cy="797173"/>
          </a:xfrm>
          <a:prstGeom prst="roundRect">
            <a:avLst>
              <a:gd name="adj" fmla="val 5093"/>
            </a:avLst>
          </a:prstGeom>
          <a:solidFill>
            <a:srgbClr val="D9E5F1"/>
          </a:solidFill>
          <a:ln w="25400" algn="ctr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lvl="0"/>
            <a:r>
              <a:rPr lang="ru-RU" sz="1600" i="1" dirty="0"/>
              <a:t>Клиент-ориентированная </a:t>
            </a:r>
            <a:r>
              <a:rPr lang="ru-RU" sz="1600" i="1" dirty="0" smtClean="0"/>
              <a:t/>
            </a:r>
            <a:br>
              <a:rPr lang="ru-RU" sz="1600" i="1" dirty="0" smtClean="0"/>
            </a:br>
            <a:r>
              <a:rPr lang="ru-RU" sz="1600" i="1" dirty="0" smtClean="0"/>
              <a:t>приложения</a:t>
            </a:r>
            <a:endParaRPr lang="ru-RU" sz="1600" dirty="0"/>
          </a:p>
        </p:txBody>
      </p:sp>
      <p:sp>
        <p:nvSpPr>
          <p:cNvPr id="48" name="AutoShape 13"/>
          <p:cNvSpPr>
            <a:spLocks noChangeArrowheads="1"/>
          </p:cNvSpPr>
          <p:nvPr/>
        </p:nvSpPr>
        <p:spPr bwMode="auto">
          <a:xfrm rot="16200000">
            <a:off x="2510121" y="1598328"/>
            <a:ext cx="453459" cy="457200"/>
          </a:xfrm>
          <a:prstGeom prst="downArrow">
            <a:avLst>
              <a:gd name="adj1" fmla="val 50000"/>
              <a:gd name="adj2" fmla="val 75000"/>
            </a:avLst>
          </a:prstGeom>
          <a:solidFill>
            <a:schemeClr val="bg1">
              <a:lumMod val="65000"/>
            </a:schemeClr>
          </a:solidFill>
          <a:ln w="2540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9" name="AutoShape 13"/>
          <p:cNvSpPr>
            <a:spLocks noChangeArrowheads="1"/>
          </p:cNvSpPr>
          <p:nvPr/>
        </p:nvSpPr>
        <p:spPr bwMode="auto">
          <a:xfrm rot="16200000">
            <a:off x="5406628" y="1598328"/>
            <a:ext cx="453459" cy="457200"/>
          </a:xfrm>
          <a:prstGeom prst="downArrow">
            <a:avLst>
              <a:gd name="adj1" fmla="val 50000"/>
              <a:gd name="adj2" fmla="val 75000"/>
            </a:avLst>
          </a:prstGeom>
          <a:solidFill>
            <a:schemeClr val="bg1">
              <a:lumMod val="65000"/>
            </a:schemeClr>
          </a:solidFill>
          <a:ln w="2540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191000" y="2412671"/>
            <a:ext cx="3657600" cy="406729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ru-RU" sz="2400" b="1" dirty="0" smtClean="0">
                <a:solidFill>
                  <a:srgbClr val="663300"/>
                </a:solidFill>
                <a:latin typeface="Myriad Pro" pitchFamily="34" charset="0"/>
              </a:rPr>
              <a:t>Выгоды</a:t>
            </a:r>
            <a:endParaRPr lang="ru-RU" sz="2400" b="1" dirty="0">
              <a:solidFill>
                <a:srgbClr val="663300"/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78409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ata:image/jpeg;base64,/9j/4AAQSkZJRgABAQAAAQABAAD/2wCEAAkGBhASEBQUEBQSEhIRFRQXEBUVFBAVEBQSFhQVFBQQFBQXGyceGBojGRUSHy8gIycpLC0sFR4xNTAqNSYrLCkBCQoKDgwOGg8PGiwkHyQpLCwqLC0pLC4yLCwsLCwtLC4tKSwsLC8vLCwvLCwsLCksLCksLC0sLCwsLCwsLCwpLP/AABEIANoA5wMBIgACEQEDEQH/xAAbAAEAAgMBAQAAAAAAAAAAAAAAAwUCBAYBB//EAD8QAAIBAwEEBwQIBAYDAQAAAAECAAMREiEEBRMxBiIyQVFhcYGRocEHFCNCUnKx0TNiwuEVQ1OSorLS8PGC/8QAGwEAAQUBAQAAAAAAAAAAAAAAAAECAwQFBgf/xAA1EQACAQIEBAMHAwMFAAAAAAAAAQIDEQQSITEFQVFhMpHwEyJxobHR4QaBwTRCUhQVIyRi/9oADAMBAAIRAxEAPwD7jERABERABERABERABExZwNToJXbVvxF0Trn3L74ydSMNZMfCnKbtFFneYPWUcyB6mc5X3vVbvxHlp8Zpk356+uspzxqXhRchgpPxM6V970R96/oCflITv6n3Bj7B+8oIld4yo+hYWCpre5dVOkSD7rfCeDpNS71ce795QbRyHr8jILzewFONejnnvdmJjZOjVyw2sdZT6QUDzYj1U/KblHbabdl1PtF5w94vLjwceTKqxMuaO/icVs+9aqdlzbwJuPjLfZOk45VFt/Muo9olaeFnHbUnjXi99C+iRbPtSOLowYeXzksqtWJ9xERABERABERABERAAZT7P0jFTE06Nd6TvUQVQqYfZhyXsWywLIVDWsSV7iDLic7ufd23bOiUF+rGjTeoFqF6vFNEh2pA0sLBwxQE5kEKSAL2ABt7F0hzqpSqUa9B6tLi0xUFOzAFRUp3RmxdckuDbtaXsbYbJ0mD7StA0aqM67Qys3Bwx2eqtF26rk6s6W05HW0ra27dpRl2pqNDj0KNRadOlUqstWtWNMMWdqYKoCo7ibEnu182Xdu1Uts2SpUp0yi0a+z1DTqO7cSs1KuazA0lAW9Bhz51FgB1sTyCwgB7NDbt7rT0HWbw7h6maG8t9X6tM2He3j6SoymfXxdvdh5mjQwbfvT8jZ2rbnqHrHTuHID2SCaG83ayKjtTZ6iAFRTJKg5VB11I7Cv3Ss3bvisEoqwNd631gh2NNLClUIAYKgFrFRcAm/d3yhZz95sv6Q91I6K8Sio9JS4uKRGVOlUphnAZ+I2Bp2AIDK2h1I1Guukx304apemMKLY1WD3IHDFXMKVF1sQOd7nwiZGOzIt4lG3SXEXqU2VilJ0UNkWFVxTVTYdVgxF7X0OhPKWO79tNRSSpQqxUg5WNvvKSASvnYRHFrUFJN2JdpOg9fkZr3k21HQevyM1sp1nCP6b92cxxT+ofwRneLzDKMprGYZ3i8wyjKAE9HaGQ3UlSO8S/3d0lB6tawP4hy9o7pzOUZSKpRjUWpJCpKGx9DVri41B5T2cXuvfT0TbtJ3r4eazrtl2tKihkNwf/AGx85lVaMqT12L9Oqpk0REgJRERABERABKLfnSQUaopDq2ptWrVDTrVVp0VNrlaeutm1JAAUnXlL2VW8twrVcvxKlNnpNRqYYdemTcA5KSCLtYi3aPlYArqvSgrtDKTTNJbjBQxrn7Km6VQcrFWaoEAx5ka90t90bdxady1Nqg0qCmbqjHrBOZ5AjXv56XtPKm6wWpa2p0VOKAc2sFRi1+SjKwtzIPdIdxblOzqQX4hxpopwwtTpKVQEXN21NzpfwEALVmtznO713pmcU7Hf/N/aSb73nc8NToO2f6ZT5S/Qw6azTRiY3GvNkpvbdgzy8ZTEzA4hgXQeeHh+h0vCeKLFR9nU8a+ff49fM1K27s63EZ3sqYoqsygMWJd9OZIwGvLHzN64dHmWtSxJNGnxz/FqCovFCdUG12GQc6kdoeEu8pTdI6ijgEuVP1jZwBmVU3qre47/AG/3mbCb2NqUFa5Ps+6rVkJSktHZlK7LiWzxKICGBFltiwFifunS03aW70U1CAftzeoCWIJxCaAmw6oAsJT7clA1wQwFRalJ6lQtcpoFSglzpmLXUaWYk6kGau003pGoLAZITVKs12QVHOZNtGIKoCdQMu5RHavmNtbkXS7h2cKVxJBVE6zuzBKZypqrE3GLai3frN6lTCiwJPmxLH3mau79pLJqoQozIVU5KMTbQ2Glrd02cpHKTvZkkYq10R7Y2g9fkZq5SXbn6o9fkZSbZvoUqgRkazIzIwxxdlt9iBe+ZvcDvF/AzruESSwyb6s5Xii/7LXZFtlGUrhvakDi7oj9UMhdM1Z9FUi/MnQeMzbedIMVNRAyglhkuQVbZMRfQC49817oy7M3soyld/jOz/61LscTtp/C5cXn2fPlJF3jSJIDoSqhmAYXVSLhiO4GF11DU3coylcm+aBFxVpEAqpIdCMmtit78zcW8bie/wCLUb24tO4fhkZrfif6Z17XlzhmXULPoWGU29270ai911B7S9xH7ylpb1osQFqU2LZYgMpJxNmsBzsdD4TOht1N7mmyuBzxIPMXHLyiNRkrMVNxdz6dse2LVQMhuD7wfA+cnnAbk30aD66o1g4/qHnO8pVQygqQQRcEciJjV6LpS7GjSqqa7mcREgJhERABERABK7fO8eEmnabRfmZYM1hc904Xee8uLULA9Xkn5RLGHpe0lrsihj8T7Cnpu9vueF55nNfizzizXsctmNnOMpr8WOLGygpJxlsx8KsoSUouzWxMTMXVTzAPqAZHxZ7lON4jgZYWWaPhe3bsejcI4pDHQyT0mt117r+ehlw1vewv6C/lPGoocrqpzFn0HWHIBvEan3xlPMplZjcyIyo01UWUBQOQAAHidBM8pHlPMomYXLYh3i/VH5vkZz+9NkqVToVXAZUDk1xWHJ2GPZ7ra8z46XW9H6o/N/SZWcSdrwZZsIvizjeLyy4p/BFQ1N6u0V0PCBenswqEMxIxZ2YIMet7SLEibNTYdoNUOTTIVa6qLkaVMcTomlgovqb89OU3uLNHZd8Zg2pVRYIQDwrnMXAFnNrd97TUyJbszM7eyIxueoEZQV62z8LrVazWfxGQNl9PdJqew1VZyuH2qU1ZmZi2QD5ubLqesLD+Xu7oV6RU7ISGUOKhuxpKFNM4tTa79q+mlx5zFuk1MAFldQ1LirkaAuP9MXqdv4ecS0FzC8nyJH3VVtWClAKlalUQ5G6rTWkpHZOv2Qt6+Wsi7BUW+Ap243EALuLrjbU4HrE3PtilvpC4QgoxRHGRpi+dwFFmN20N+7zMi/x9cQxSqFZnUH7K2aErj2+bEEDx8oWhuF5dCCnuuspRWxsw2lCyM7FeO5qhypUaDHHn390tN17IadywUMVRSRUq1LhQbavyGpso5eMypVyVBIKki5VrZDyNiRf0My4kkVNLUY6jeht8SdT0O31rwXPO5pnz70+c4viTOltJVgymxUgg+Y1EbVpKpFxYtOpkldH2CJo7m3kK9FKg+8OsPBhoR75vTBaadmbCaauhEREFEREAKzfu1Y07Dm+ns75ylXZlPkfKWW/tryrEdyae3mZXcSXqKcY3Qs6MKscs1dGjWoOvmPEftNfjy24k16+yo3PQ+I5/3lyNb/IwsTwX+6g/2f3+/maXGjjSHaN31F7PWHx900TWPfLMbS2ZzVdVcPLLVi166lpxp6u0W+cqvrBj6wYlShGpFwnqmR0sdKjNVKbaa2ZeLVB1E9ylNs+2lTrqDz/cSzWoDy1nA8T4fPBT6xez/h9/qetcD4zT4nS6TXiX8rt9PK82UZSPKMpk5joMpqb5qdRfz/0tKrizd36/UX8/9LSn4s77gOuEXxZwPHHbGNdl9CTbcmpsqNizWGWlwCQGIuCL43+E0zuu7G9RyhCcxSuCmgFsLFbE6EGbHFjizZdNPcx1Va2Itl3UtPHF6nUFQC/C5VGybknceXzhN1KFCipVsKPCH8Ls/i7Ha+HlK3attqU1qsHLinSNywFuKDclbdwB1Go5d95nU2moGdAzsqsl2AyqBWRjawGvWC93JpF7vT16RNeXX16ZvvupSTd6litNWH2VmWmSRfqX1JN7W8rTxt0KUKGpUxOZ/wAvRnbLMdTtKT1fDzmlsu9CSvEJFlVTYC3EJCs7eWYKi3gZZ8WOjCMtbDJVJR0ubNNrAAksQALm2R8zYAX9ky4s1OLHFkuUizm3xY4s1OLJaNN37Cs3oCfjB2SuxU3J2R2f0fb2tVaieTjJPzDmPaP+s+gT5NubdVenVSoSEwYG3NiO8aacr9/fPq1NrgHxmFipU5VLwd+puUKVWFNe0i10uZxESqTCYVnspPgLzOV3SCvhs1Q/yke/T5xUruwHA763sadOtWAzKK74lsb2ubZWNvdKra+lDU6ddjSBOz0kq2WoTTYMGOGeGjgLe1uTL4zPedM1aNSmCF4iMtyLgZC17XF5XbVuZnp104irx6S0gFQ8NbZXqY31Y5eWir4S+0+RO0+R1K1tNeffbUX9Z7xpXjaDYX59/hePrEksOLDiyGvRR+0Bfx7/AHzV+sR9YgtNhlSlCpHLNJrua20bsYdg5Dw+9NJrjnp6y2+sTCqVbtC/6++WI12vEc5i/wBPU53lQeV9Ht918yqzmzsm246Hs/p5zyrsX4T7DNRgQddI+rCliabpz1TMBU8XwysqqTi09Hyf3v0OhDT28ptk20qbHsn4ectA955zxLAVMDUyvWL2frmeu8H4tS4lRzR0kvFHp+HyK/pC/wBmv5/6WlFxZcdJW+yX84/6tOb4k7T9OK+CT/8ATOO/Uk8uOa7I3OLHFmnxI4k6HKc97UzXY6YFsSQVK2ZnYYm11sxI7hJKdJVUhbjLmbksdLXyNzewA9kg4k2tj2GtV/hozedur568u+MlGEFd2RJCpUqPLG7fTVkJ2VOroQFCgAHQhTdQfQ6zY4suNk6HVDrVdVHgt2b38h8Zd7J0b2enrjmfFyT7bcvhM+pxDD0/C7/D7mzQ4PjK2sllXf7fexyWz0KlT+GjN6DT/dyHtlvs3RWqe2yoPAdZv2E6lQANLD0nszKvFaktIJL5m7Q4BRhrVbl8l9/mVmzdHaC81zP8+o/28pZIgAsAAPAaCexeZtStOo7zbZtUsPSoq1OKXwPZ1e5K+VFfLT3Tk50HRmr1WHgb+8QpP3ivjo3pX6MvIiJaMQTnunFbHZG8yo/5CdDOV+kZrbGfzp+sfT8aHR3R8q3vvWomVmwC0mdThkGdfuMbGw5aCxN9OU8O+age5vjp1MdCpphgQx1yNQ487eXfMqyhxZr27xcgHyYd48ocAspJPVvZdMbnTI99wL+/0mi4O5Yys2t3bzDrq2TDt9VlHW1GNwLr4Hvtzm19YlNsezLT7JJ0VRe2irfFRYeZ566zZ40clpqCRYfWI+sSv40caLYWxYfWI+sSv40caFgsWH1ieNWB56zRWqToLk+Wv6TZpbBXbs0qh9Eb9ojaju7DZRi1aW3cxamO4++T7HtePVbs93kf2k1Lo3tjf5RA/mZB8Cb/AAm7S6F7Se0aa+1j8LStiauGrU3SrSTT76ruu5lRwcMNWVfCzySX7p9muj9alT0lP2S/nH/VpzU+gbd0OPDVatW4yuMVseyRa59fCSbJuLZ6fZQEjvbrH4yvwzFUsDh/ZXze87W6FnGcOrcVr/6hWimkuuq3t2+Njhtk3TXq/wAOmxHjyX3nSXux9CmNjVcDyXU+8zq4vH1eLVp6Qsi5hv05hqetS8n5LyX3K/Yujuz0uSBj+JusfXwHsEshMbxeZk6s6jvNtm9Sw9OistOKS7IzvF5heLyMlsZ3i8wvF4BYzvF5heLwCxneXHRluuw8hKS8t+jR+1PpH0/EirjF/wAMvXM6mIiXDnROV+kdL7C5/CUP/ID5zqpo74ohqZDAMNLgi4OoPKKpZXm6Cp21PhCuTyufTWbFLYK7dilVb0p1CPfafWKdFF7KqPQAfpJMoyXFukPn+BHi+iPmNHottrf5LD8xUfC95vUugm1ntGmv/wCif0E7+8XkEuKVnskiN4qfKxxdL6PH+/XUeS0yfiWH6TepdAKA7VSq3j2QP0nTXi8glj8RL+76EbxFR8ynpdDtjX7hb8zsf0Im3S3Dsq8qNL2qpPvOs3bxeQSr1ZbyfmMdST3Z4lJRyVR6ACSXmF4vIRhleLzG8XgBXb3qaqPAE/H+00LyXeNW9VvKw+H73mtlLUNIo7PBU8lCC7X89SS8XkeUZR1y5YkvF5HlGULhYkvF5HlGULhYkvF5HlGULhYkvF5HlGULhYzvLrouPtG9JRZTouiSds+dvh/eS0tZFLHaUX+x0kREuHNiQ7Wl0I8jJp4wgBzeUZT3akxcjz/WRZTEnHLJxKUlZ2JMoykeUZRg0kyjKR5RlACTKMpHlGUAJMoykeUZQAkyjKR5SLaq2KMfAH3wHQi5SUVzKWrUuxPiTMMpDnGctnoSikrImyjKQ5xnAWxNlGUhzjOAWJsoykOcZwCxNlGUhzjOAWJsoykOcZwCxNlOz6MUMaIP4tZxNFSzBR942n0bYqOKKPASzQWrZjcVnZRh+5sRES0YQiIgBTb8oWsw9DKjOdVtVAOpHjORrKVYg90zsZTs85Xqx5kmcZyDiQakoXICfOM5ymw7xf60ruHFPbAypkyFLpdqIRQ1wWp8Qm4Bv6TV3ftpprTJQ5u21rQZajMSUNRlFSmVGmKWFi1jb1kuQdlO2znmc53cRolNnqCoWq1KJbWoxNS4Rqrlb2JDY626uVtLy74kZJWdhGrE+cZyDiRxI24hPnNPe1a1P1IHzkvElVvyt2B6n9B+8fDWRf4dTz4mC738tTTzjOa2cZyydzY2c4zmtnGcAsbOcZzWzjOAWNnOM5zqVFeptPGYrw3QJ1mXCngjKwse9y4v32tra00atYivVuSi/W6IFQMSUvTothjyCsxK8+dTl3x6iV3Vsr252+v2OwzjOcy71V2irhmVrPwza5Wk4pIwqWPZFi/tx8Zu7ga2zU9SerqSSSdTqSeZiNWVx0Z5pZbdS5zjOa2cyQkkAczoPWNJmkjo+iexF6uR5L+s7sSq6O7t4VEDvOp9ZbTRpxyxscfi63tqrly5fARER5WEREAEoekGwffX2y+mNSmCLHvjZRUk0xGrqxwPEmNZ1xOdsbHLK2OPfe+lpu763aaTXHZPwlRtFRcGyXNcTkuORYW1XHvv4TCqU3TllZTlHK7GKbTsrKSOCVonXRLUyQGGluqTdT7RFKvstMB04KBrrkoRb25rcDutr6Sg2ym9RWcU6nE4uyVKgwdLUqVYNwkyALlVDE25ljbwmdXYiadaoxZFqPWspQl2pVERCApIKuSgIvyvqI7Kuotjo6QorUbFaYqWBfFVD2YmxYgX1IPPwmxxJzWyV6yVwrWvUcGqMbgg0mbMP4Kyqg9OVzLzORz0GtWNniRxJrZxnGXENniSi3vXvUt+EAfOWmc5zaq93Y+LGTUtze4FTzVpT6L6mWcZyDOM5YOusT5xnIM4zgFifOM5BnGcAsY7RXo5DicPMY45Y5AseqATyub2gVqORT7PJr5LZbsRqb+JF/jK3eRZmCqrXD0yRgDSqi+uT20xtfUjkOd55UBaulkbFXqZKyAIt1P26uBqxvbmdHPhJLaFdyd9ufr18rFpT2mjZipS33yMbchbL2Ee+TUwFFlAUeAAA9wnPtSZPvErTNJScLC4soNtQcVJYnlcjljLTY67NTUtzPla+ps1u64sYklzHU5XdmtTfznTdDtzGo/Ebsjs/vKLcm6n2ioFF8QRkflPqu79iWkgVRawk9Cnd5mZfE8VkXsY7vfsvybKi09iJcOcEREAEREAEREANfbNjWopBnD703a1Ftez3GfQJrbbsK1FswkNaiqsbMZKKkj5znHEm9vfcj0iSNVlVlMGrTlSeWRVlFxepNnGchzjORXGk2cZyHOM4XAkq1rKT4Amc1nLfedW1JvOw95lDlLdDa52HAKVqMp9XbyX5J84zkGcZyc6GxPnGcgzjOAWJ84zkGcZwCxPnGcgzjKAWJ85ubr3bUruFQG3ee4f3mW5Nw1dpYY6J3t4+Qn1Lce4KezoABr8b+MsUqLlq9jIx3EI0E4U9ZfT8+me7g3IlCmABr3+N/GW0RL60OVlJyd2IiICCIiACIiACIiACIiAEdagrizC85TfPRXm1OdfFoydONRZZK4jSe58pr0GQ2YESK8+mbduanUGoF5y+8eiDC5SZFbh8lrTd+xXlSfI5u8Xk1fd1VOamax85nThODtJWImmtzR31W6qjxJPsA/uJUZTb3zU+0A8F/U//JoXl6lpBHoPCaWTCQ76+bJMoykd4vJLmnYkyjKR3jKFwsSZRlNjZN0V6h6lNte86D4zp91/R3Uaxqk28BoPfzkkaU5bIp18bQo+KWvRanKUKLO1kBY+AnY9HugbPZq/+3u9vjOz3T0Wo0QLKPd+suVQDlLlPDqOstTnsVxapV92n7q+f4NbYN2pSUBQNJtxEsmMIiIAIiIAIiIAIiIAIiIAIiIAIiIAIIiIAQVdiRuYErdp6MUW7vhLmIjV9wOL276O6Tm9tfEFh85V1voyH3WcehHzE+kTyMdKD5FqGMr01aM3Y+Yn6Mm/HU/4f+Mzp/Rl4s59q/IT6WZ6I32FPoS/7jiv82cFs30aUh2tfUtLnYehOz0+SqPQC/vnSRHqEVsivPEVqnjm3+5qUN10k5KJtAT2I8gEREAEREAEREAEREAEREA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" name="AutoShape 5"/>
          <p:cNvSpPr>
            <a:spLocks noChangeArrowheads="1"/>
          </p:cNvSpPr>
          <p:nvPr/>
        </p:nvSpPr>
        <p:spPr bwMode="auto">
          <a:xfrm>
            <a:off x="0" y="0"/>
            <a:ext cx="9144000" cy="857250"/>
          </a:xfrm>
          <a:prstGeom prst="roundRect">
            <a:avLst>
              <a:gd name="adj" fmla="val 0"/>
            </a:avLst>
          </a:prstGeom>
          <a:solidFill>
            <a:srgbClr val="F26522"/>
          </a:solidFill>
          <a:ln w="25400">
            <a:noFill/>
            <a:round/>
            <a:headEnd/>
            <a:tailEnd/>
          </a:ln>
        </p:spPr>
        <p:txBody>
          <a:bodyPr wrap="none" anchor="ctr"/>
          <a:lstStyle/>
          <a:p>
            <a:pPr marL="216000"/>
            <a:r>
              <a:rPr lang="ru-RU" sz="26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Персонализация обслуживания</a:t>
            </a:r>
            <a:endParaRPr lang="ru-RU" sz="26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1036591"/>
            <a:ext cx="3657600" cy="406729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ru-RU" sz="2400" b="1" dirty="0" smtClean="0">
                <a:solidFill>
                  <a:srgbClr val="663300"/>
                </a:solidFill>
                <a:latin typeface="Myriad Pro" pitchFamily="34" charset="0"/>
              </a:rPr>
              <a:t>Предпосылки</a:t>
            </a:r>
            <a:endParaRPr lang="ru-RU" sz="2400" b="1" dirty="0">
              <a:solidFill>
                <a:srgbClr val="663300"/>
              </a:solidFill>
              <a:latin typeface="Myriad Pro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9631" y="2693880"/>
            <a:ext cx="2798370" cy="406729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ru-RU" sz="2400" b="1" dirty="0" smtClean="0">
                <a:solidFill>
                  <a:srgbClr val="663300"/>
                </a:solidFill>
                <a:latin typeface="Myriad Pro" pitchFamily="34" charset="0"/>
              </a:rPr>
              <a:t>Решения</a:t>
            </a:r>
            <a:endParaRPr lang="ru-RU" sz="2400" b="1" dirty="0">
              <a:solidFill>
                <a:srgbClr val="663300"/>
              </a:solidFill>
              <a:latin typeface="Myriad Pro" pitchFamily="34" charset="0"/>
            </a:endParaRPr>
          </a:p>
        </p:txBody>
      </p:sp>
      <p:sp>
        <p:nvSpPr>
          <p:cNvPr id="6" name="AutoShape 13"/>
          <p:cNvSpPr>
            <a:spLocks noChangeArrowheads="1"/>
          </p:cNvSpPr>
          <p:nvPr/>
        </p:nvSpPr>
        <p:spPr bwMode="auto">
          <a:xfrm rot="16200000">
            <a:off x="3626128" y="3482860"/>
            <a:ext cx="380999" cy="457200"/>
          </a:xfrm>
          <a:prstGeom prst="downArrow">
            <a:avLst>
              <a:gd name="adj1" fmla="val 50000"/>
              <a:gd name="adj2" fmla="val 75000"/>
            </a:avLst>
          </a:prstGeom>
          <a:solidFill>
            <a:schemeClr val="bg1">
              <a:lumMod val="65000"/>
            </a:schemeClr>
          </a:solidFill>
          <a:ln w="2540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 dirty="0">
              <a:solidFill>
                <a:srgbClr val="FFFFFF">
                  <a:lumMod val="75000"/>
                </a:srgb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5077361"/>
            <a:ext cx="7113553" cy="132343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285750" indent="-285750">
              <a:buFont typeface="Wingdings" panose="05000000000000000000" pitchFamily="2" charset="2"/>
              <a:buChar char="ü"/>
              <a:defRPr sz="1600" i="1"/>
            </a:lvl1pPr>
            <a:lvl2pPr marL="0" lvl="1" indent="358775">
              <a:buFont typeface="Wingdings" pitchFamily="2" charset="2"/>
              <a:buChar char="ü"/>
              <a:defRPr sz="1600" i="1"/>
            </a:lvl2pPr>
          </a:lstStyle>
          <a:p>
            <a:r>
              <a:rPr lang="ru-RU" b="1" dirty="0">
                <a:solidFill>
                  <a:srgbClr val="000000"/>
                </a:solidFill>
              </a:rPr>
              <a:t>Персонализированное обслуживание</a:t>
            </a:r>
          </a:p>
          <a:p>
            <a:r>
              <a:rPr lang="ru-RU" b="1" dirty="0" err="1">
                <a:solidFill>
                  <a:srgbClr val="000000"/>
                </a:solidFill>
              </a:rPr>
              <a:t>Проактивный</a:t>
            </a:r>
            <a:r>
              <a:rPr lang="ru-RU" b="1" dirty="0">
                <a:solidFill>
                  <a:srgbClr val="000000"/>
                </a:solidFill>
              </a:rPr>
              <a:t> подход </a:t>
            </a:r>
            <a:r>
              <a:rPr lang="ru-RU" dirty="0"/>
              <a:t>(82 % клиентов рассматривают </a:t>
            </a:r>
            <a:r>
              <a:rPr lang="ru-RU" dirty="0" err="1"/>
              <a:t>проактивность</a:t>
            </a:r>
            <a:r>
              <a:rPr lang="ru-RU" dirty="0"/>
              <a:t> со стороны компании, как преимущество и желательный подход</a:t>
            </a:r>
            <a:r>
              <a:rPr lang="ru-RU" dirty="0">
                <a:solidFill>
                  <a:srgbClr val="000000"/>
                </a:solidFill>
              </a:rPr>
              <a:t>)</a:t>
            </a:r>
          </a:p>
          <a:p>
            <a:r>
              <a:rPr lang="ru-RU" b="1" dirty="0">
                <a:solidFill>
                  <a:srgbClr val="000000"/>
                </a:solidFill>
              </a:rPr>
              <a:t>Интеграция каналов взаимодействия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49631" y="4736068"/>
            <a:ext cx="6169894" cy="369332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>
              <a:defRPr sz="1800" b="1">
                <a:solidFill>
                  <a:srgbClr val="905623"/>
                </a:solidFill>
              </a:defRPr>
            </a:lvl1pPr>
          </a:lstStyle>
          <a:p>
            <a:r>
              <a:rPr lang="ru-RU" sz="2400" dirty="0" smtClean="0">
                <a:solidFill>
                  <a:srgbClr val="663300"/>
                </a:solidFill>
                <a:latin typeface="Myriad Pro" pitchFamily="34" charset="0"/>
              </a:rPr>
              <a:t>Повышение лояльности </a:t>
            </a:r>
            <a:r>
              <a:rPr lang="ru-RU" sz="2400" dirty="0">
                <a:solidFill>
                  <a:srgbClr val="663300"/>
                </a:solidFill>
                <a:latin typeface="Myriad Pro" pitchFamily="34" charset="0"/>
              </a:rPr>
              <a:t>клиентов</a:t>
            </a:r>
          </a:p>
        </p:txBody>
      </p:sp>
      <p:sp>
        <p:nvSpPr>
          <p:cNvPr id="9" name="AutoShape 6"/>
          <p:cNvSpPr>
            <a:spLocks noChangeArrowheads="1"/>
          </p:cNvSpPr>
          <p:nvPr/>
        </p:nvSpPr>
        <p:spPr bwMode="auto">
          <a:xfrm>
            <a:off x="335280" y="3266976"/>
            <a:ext cx="3081338" cy="893086"/>
          </a:xfrm>
          <a:prstGeom prst="roundRect">
            <a:avLst>
              <a:gd name="adj" fmla="val 1998"/>
            </a:avLst>
          </a:prstGeom>
          <a:solidFill>
            <a:srgbClr val="2E90C1"/>
          </a:solidFill>
          <a:ln w="25400" algn="ctr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r>
              <a:rPr lang="en-US" sz="1600" b="1" dirty="0">
                <a:solidFill>
                  <a:schemeClr val="bg1"/>
                </a:solidFill>
              </a:rPr>
              <a:t>CRM, Web </a:t>
            </a:r>
            <a:r>
              <a:rPr lang="ru-RU" sz="1600" b="1" dirty="0">
                <a:solidFill>
                  <a:schemeClr val="bg1"/>
                </a:solidFill>
              </a:rPr>
              <a:t>портал, КЦ</a:t>
            </a:r>
            <a:r>
              <a:rPr lang="en-US" sz="1600" b="1" dirty="0">
                <a:solidFill>
                  <a:schemeClr val="bg1"/>
                </a:solidFill>
              </a:rPr>
              <a:t> </a:t>
            </a:r>
            <a:r>
              <a:rPr lang="ru-RU" sz="1600" b="1" dirty="0">
                <a:solidFill>
                  <a:schemeClr val="bg1"/>
                </a:solidFill>
              </a:rPr>
              <a:t>– </a:t>
            </a:r>
            <a:r>
              <a:rPr lang="ru-RU" sz="1600" b="1" dirty="0" smtClean="0">
                <a:solidFill>
                  <a:schemeClr val="bg1"/>
                </a:solidFill>
              </a:rPr>
              <a:t>для </a:t>
            </a:r>
            <a:br>
              <a:rPr lang="ru-RU" sz="1600" b="1" dirty="0" smtClean="0">
                <a:solidFill>
                  <a:schemeClr val="bg1"/>
                </a:solidFill>
              </a:rPr>
            </a:br>
            <a:r>
              <a:rPr lang="ru-RU" sz="1600" b="1" dirty="0" smtClean="0">
                <a:solidFill>
                  <a:schemeClr val="bg1"/>
                </a:solidFill>
              </a:rPr>
              <a:t>оперативности</a:t>
            </a:r>
            <a:r>
              <a:rPr lang="en-US" sz="1600" b="1" dirty="0" smtClean="0">
                <a:solidFill>
                  <a:schemeClr val="bg1"/>
                </a:solidFill>
              </a:rPr>
              <a:t> </a:t>
            </a:r>
            <a:r>
              <a:rPr lang="ru-RU" sz="1600" b="1" dirty="0">
                <a:solidFill>
                  <a:schemeClr val="bg1"/>
                </a:solidFill>
              </a:rPr>
              <a:t>и </a:t>
            </a:r>
            <a:r>
              <a:rPr lang="ru-RU" sz="1600" b="1" dirty="0" smtClean="0">
                <a:solidFill>
                  <a:schemeClr val="bg1"/>
                </a:solidFill>
              </a:rPr>
              <a:t>гибкости </a:t>
            </a:r>
            <a:br>
              <a:rPr lang="ru-RU" sz="1600" b="1" dirty="0" smtClean="0">
                <a:solidFill>
                  <a:schemeClr val="bg1"/>
                </a:solidFill>
              </a:rPr>
            </a:br>
            <a:r>
              <a:rPr lang="ru-RU" sz="1600" b="1" dirty="0" smtClean="0">
                <a:solidFill>
                  <a:schemeClr val="bg1"/>
                </a:solidFill>
              </a:rPr>
              <a:t>работы </a:t>
            </a:r>
            <a:r>
              <a:rPr lang="ru-RU" sz="1600" b="1" dirty="0">
                <a:solidFill>
                  <a:schemeClr val="bg1"/>
                </a:solidFill>
              </a:rPr>
              <a:t>с заказчиком</a:t>
            </a:r>
          </a:p>
        </p:txBody>
      </p:sp>
      <p:sp>
        <p:nvSpPr>
          <p:cNvPr id="10" name="AutoShape 6"/>
          <p:cNvSpPr>
            <a:spLocks noChangeArrowheads="1"/>
          </p:cNvSpPr>
          <p:nvPr/>
        </p:nvSpPr>
        <p:spPr bwMode="auto">
          <a:xfrm>
            <a:off x="4179601" y="2873260"/>
            <a:ext cx="4583399" cy="1676400"/>
          </a:xfrm>
          <a:prstGeom prst="roundRect">
            <a:avLst>
              <a:gd name="adj" fmla="val 1713"/>
            </a:avLst>
          </a:prstGeom>
          <a:solidFill>
            <a:srgbClr val="D9E5F1"/>
          </a:solidFill>
          <a:ln w="25400" algn="ctr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marL="269875" lvl="1" indent="-269875">
              <a:buClr>
                <a:srgbClr val="F26522"/>
              </a:buClr>
              <a:buFont typeface="Wingdings" pitchFamily="2" charset="2"/>
              <a:buChar char="ü"/>
            </a:pPr>
            <a:r>
              <a:rPr lang="ru-RU" sz="1600" i="1" dirty="0" smtClean="0"/>
              <a:t>Работа </a:t>
            </a:r>
            <a:r>
              <a:rPr lang="ru-RU" sz="1600" i="1" dirty="0"/>
              <a:t>с заказчиком 24*7</a:t>
            </a:r>
          </a:p>
          <a:p>
            <a:pPr marL="269875" lvl="1" indent="-269875">
              <a:buClr>
                <a:srgbClr val="F26522"/>
              </a:buClr>
              <a:buFont typeface="Wingdings" pitchFamily="2" charset="2"/>
              <a:buChar char="ü"/>
            </a:pPr>
            <a:r>
              <a:rPr lang="ru-RU" sz="1600" i="1" dirty="0"/>
              <a:t>Контакт с заказчиком</a:t>
            </a:r>
            <a:r>
              <a:rPr lang="en-US" sz="1600" i="1" dirty="0"/>
              <a:t> </a:t>
            </a:r>
            <a:r>
              <a:rPr lang="ru-RU" sz="1600" i="1" dirty="0"/>
              <a:t>по любому </a:t>
            </a:r>
            <a:r>
              <a:rPr lang="ru-RU" sz="1600" i="1" dirty="0" smtClean="0"/>
              <a:t/>
            </a:r>
            <a:br>
              <a:rPr lang="ru-RU" sz="1600" i="1" dirty="0" smtClean="0"/>
            </a:br>
            <a:r>
              <a:rPr lang="ru-RU" sz="1600" i="1" dirty="0" smtClean="0"/>
              <a:t>удобному </a:t>
            </a:r>
            <a:r>
              <a:rPr lang="ru-RU" sz="1600" i="1" dirty="0"/>
              <a:t>для него каналу связи</a:t>
            </a:r>
            <a:endParaRPr lang="en-US" sz="1600" i="1" dirty="0"/>
          </a:p>
          <a:p>
            <a:pPr marL="269875" lvl="1" indent="-269875">
              <a:buClr>
                <a:srgbClr val="F26522"/>
              </a:buClr>
              <a:buFont typeface="Wingdings" pitchFamily="2" charset="2"/>
              <a:buChar char="ü"/>
            </a:pPr>
            <a:r>
              <a:rPr lang="ru-RU" sz="1600" i="1" dirty="0" smtClean="0"/>
              <a:t>История взаимодействия</a:t>
            </a:r>
            <a:endParaRPr lang="ru-RU" sz="1600" i="1" dirty="0"/>
          </a:p>
          <a:p>
            <a:pPr marL="269875" lvl="1" indent="-269875">
              <a:buClr>
                <a:srgbClr val="F26522"/>
              </a:buClr>
              <a:buFont typeface="Wingdings" pitchFamily="2" charset="2"/>
              <a:buChar char="ü"/>
            </a:pPr>
            <a:r>
              <a:rPr lang="ru-RU" sz="1600" i="1" dirty="0" err="1" smtClean="0"/>
              <a:t>Проактивность</a:t>
            </a:r>
            <a:endParaRPr lang="ru-RU" sz="1600" i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404757" y="1977688"/>
            <a:ext cx="38862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sz="1600" dirty="0"/>
          </a:p>
        </p:txBody>
      </p:sp>
      <p:sp>
        <p:nvSpPr>
          <p:cNvPr id="12" name="AutoShape 6"/>
          <p:cNvSpPr>
            <a:spLocks noChangeArrowheads="1"/>
          </p:cNvSpPr>
          <p:nvPr/>
        </p:nvSpPr>
        <p:spPr bwMode="auto">
          <a:xfrm>
            <a:off x="3233057" y="1548644"/>
            <a:ext cx="2171700" cy="783705"/>
          </a:xfrm>
          <a:prstGeom prst="roundRect">
            <a:avLst>
              <a:gd name="adj" fmla="val 5093"/>
            </a:avLst>
          </a:prstGeom>
          <a:solidFill>
            <a:srgbClr val="D9E5F1"/>
          </a:solidFill>
          <a:ln w="25400" algn="ctr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r>
              <a:rPr lang="ru-RU" sz="1600" i="1" dirty="0">
                <a:solidFill>
                  <a:srgbClr val="000000"/>
                </a:solidFill>
              </a:rPr>
              <a:t>Внедрение новых </a:t>
            </a:r>
            <a:r>
              <a:rPr lang="ru-RU" sz="1600" i="1" dirty="0" smtClean="0">
                <a:solidFill>
                  <a:srgbClr val="000000"/>
                </a:solidFill>
              </a:rPr>
              <a:t/>
            </a:r>
            <a:br>
              <a:rPr lang="ru-RU" sz="1600" i="1" dirty="0" smtClean="0">
                <a:solidFill>
                  <a:srgbClr val="000000"/>
                </a:solidFill>
              </a:rPr>
            </a:br>
            <a:r>
              <a:rPr lang="ru-RU" sz="1600" i="1" dirty="0" smtClean="0">
                <a:solidFill>
                  <a:srgbClr val="000000"/>
                </a:solidFill>
              </a:rPr>
              <a:t>форм обслуживания</a:t>
            </a:r>
            <a:endParaRPr lang="ru-RU" sz="1600" dirty="0">
              <a:solidFill>
                <a:srgbClr val="000000"/>
              </a:solidFill>
            </a:endParaRPr>
          </a:p>
        </p:txBody>
      </p:sp>
      <p:sp>
        <p:nvSpPr>
          <p:cNvPr id="13" name="AutoShape 6"/>
          <p:cNvSpPr>
            <a:spLocks noChangeArrowheads="1"/>
          </p:cNvSpPr>
          <p:nvPr/>
        </p:nvSpPr>
        <p:spPr bwMode="auto">
          <a:xfrm>
            <a:off x="299357" y="1563240"/>
            <a:ext cx="2062843" cy="875160"/>
          </a:xfrm>
          <a:prstGeom prst="roundRect">
            <a:avLst>
              <a:gd name="adj" fmla="val 5093"/>
            </a:avLst>
          </a:prstGeom>
          <a:solidFill>
            <a:srgbClr val="D9E5F1"/>
          </a:solidFill>
          <a:ln w="25400" algn="ctr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r>
              <a:rPr lang="ru-RU" sz="1600" dirty="0">
                <a:solidFill>
                  <a:srgbClr val="000000"/>
                </a:solidFill>
              </a:rPr>
              <a:t>Борьба за клиента </a:t>
            </a:r>
            <a:r>
              <a:rPr lang="ru-RU" sz="1600" dirty="0" smtClean="0">
                <a:solidFill>
                  <a:srgbClr val="000000"/>
                </a:solidFill>
              </a:rPr>
              <a:t/>
            </a:r>
            <a:br>
              <a:rPr lang="ru-RU" sz="1600" dirty="0" smtClean="0">
                <a:solidFill>
                  <a:srgbClr val="000000"/>
                </a:solidFill>
              </a:rPr>
            </a:br>
            <a:r>
              <a:rPr lang="ru-RU" sz="1600" dirty="0" smtClean="0">
                <a:solidFill>
                  <a:srgbClr val="000000"/>
                </a:solidFill>
              </a:rPr>
              <a:t>либо </a:t>
            </a:r>
            <a:r>
              <a:rPr lang="ru-RU" sz="1600" dirty="0">
                <a:solidFill>
                  <a:srgbClr val="000000"/>
                </a:solidFill>
              </a:rPr>
              <a:t>удержание </a:t>
            </a:r>
            <a:r>
              <a:rPr lang="ru-RU" sz="1600" dirty="0" smtClean="0">
                <a:solidFill>
                  <a:srgbClr val="000000"/>
                </a:solidFill>
              </a:rPr>
              <a:t/>
            </a:r>
            <a:br>
              <a:rPr lang="ru-RU" sz="1600" dirty="0" smtClean="0">
                <a:solidFill>
                  <a:srgbClr val="000000"/>
                </a:solidFill>
              </a:rPr>
            </a:br>
            <a:r>
              <a:rPr lang="ru-RU" sz="1600" dirty="0" smtClean="0">
                <a:solidFill>
                  <a:srgbClr val="000000"/>
                </a:solidFill>
              </a:rPr>
              <a:t>клиента</a:t>
            </a:r>
            <a:endParaRPr lang="ru-RU" sz="1600" dirty="0">
              <a:solidFill>
                <a:srgbClr val="000000"/>
              </a:solidFill>
            </a:endParaRPr>
          </a:p>
        </p:txBody>
      </p:sp>
      <p:sp>
        <p:nvSpPr>
          <p:cNvPr id="14" name="AutoShape 6"/>
          <p:cNvSpPr>
            <a:spLocks noChangeArrowheads="1"/>
          </p:cNvSpPr>
          <p:nvPr/>
        </p:nvSpPr>
        <p:spPr bwMode="auto">
          <a:xfrm>
            <a:off x="6172200" y="1393512"/>
            <a:ext cx="2744220" cy="1044888"/>
          </a:xfrm>
          <a:prstGeom prst="roundRect">
            <a:avLst>
              <a:gd name="adj" fmla="val 5093"/>
            </a:avLst>
          </a:prstGeom>
          <a:solidFill>
            <a:srgbClr val="D9E5F1"/>
          </a:solidFill>
          <a:ln w="25400" algn="ctr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r>
              <a:rPr lang="ru-RU" sz="1600" i="1" dirty="0">
                <a:solidFill>
                  <a:srgbClr val="000000"/>
                </a:solidFill>
              </a:rPr>
              <a:t>Клиент-ориентированная </a:t>
            </a:r>
            <a:r>
              <a:rPr lang="ru-RU" sz="1600" i="1" dirty="0" smtClean="0">
                <a:solidFill>
                  <a:srgbClr val="000000"/>
                </a:solidFill>
              </a:rPr>
              <a:t/>
            </a:r>
            <a:br>
              <a:rPr lang="ru-RU" sz="1600" i="1" dirty="0" smtClean="0">
                <a:solidFill>
                  <a:srgbClr val="000000"/>
                </a:solidFill>
              </a:rPr>
            </a:br>
            <a:r>
              <a:rPr lang="ru-RU" sz="1600" i="1" dirty="0" smtClean="0">
                <a:solidFill>
                  <a:srgbClr val="000000"/>
                </a:solidFill>
              </a:rPr>
              <a:t>бизнес-аналитика</a:t>
            </a:r>
            <a:endParaRPr lang="ru-RU" sz="1600" dirty="0">
              <a:solidFill>
                <a:srgbClr val="000000"/>
              </a:solidFill>
            </a:endParaRPr>
          </a:p>
        </p:txBody>
      </p:sp>
      <p:sp>
        <p:nvSpPr>
          <p:cNvPr id="15" name="AutoShape 13"/>
          <p:cNvSpPr>
            <a:spLocks noChangeArrowheads="1"/>
          </p:cNvSpPr>
          <p:nvPr/>
        </p:nvSpPr>
        <p:spPr bwMode="auto">
          <a:xfrm rot="16200000">
            <a:off x="2592671" y="1711897"/>
            <a:ext cx="453459" cy="457200"/>
          </a:xfrm>
          <a:prstGeom prst="downArrow">
            <a:avLst>
              <a:gd name="adj1" fmla="val 50000"/>
              <a:gd name="adj2" fmla="val 75000"/>
            </a:avLst>
          </a:prstGeom>
          <a:solidFill>
            <a:schemeClr val="bg1">
              <a:lumMod val="65000"/>
            </a:schemeClr>
          </a:solidFill>
          <a:ln w="2540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6" name="AutoShape 13"/>
          <p:cNvSpPr>
            <a:spLocks noChangeArrowheads="1"/>
          </p:cNvSpPr>
          <p:nvPr/>
        </p:nvSpPr>
        <p:spPr bwMode="auto">
          <a:xfrm rot="16200000">
            <a:off x="5587798" y="1709737"/>
            <a:ext cx="453459" cy="457200"/>
          </a:xfrm>
          <a:prstGeom prst="downArrow">
            <a:avLst>
              <a:gd name="adj1" fmla="val 50000"/>
              <a:gd name="adj2" fmla="val 75000"/>
            </a:avLst>
          </a:prstGeom>
          <a:solidFill>
            <a:schemeClr val="bg1">
              <a:lumMod val="65000"/>
            </a:schemeClr>
          </a:solidFill>
          <a:ln w="2540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50182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AutoShape 5"/>
          <p:cNvSpPr>
            <a:spLocks noChangeArrowheads="1"/>
          </p:cNvSpPr>
          <p:nvPr/>
        </p:nvSpPr>
        <p:spPr bwMode="auto">
          <a:xfrm>
            <a:off x="0" y="0"/>
            <a:ext cx="9144000" cy="857250"/>
          </a:xfrm>
          <a:prstGeom prst="roundRect">
            <a:avLst>
              <a:gd name="adj" fmla="val 0"/>
            </a:avLst>
          </a:prstGeom>
          <a:solidFill>
            <a:srgbClr val="F26522"/>
          </a:solidFill>
          <a:ln w="25400">
            <a:noFill/>
            <a:round/>
            <a:headEnd/>
            <a:tailEnd/>
          </a:ln>
        </p:spPr>
        <p:txBody>
          <a:bodyPr wrap="none" anchor="ctr"/>
          <a:lstStyle/>
          <a:p>
            <a:pPr marL="216000"/>
            <a:r>
              <a:rPr lang="ru-RU" sz="26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Каналы взаимодействия с клиентами – быть </a:t>
            </a:r>
          </a:p>
          <a:p>
            <a:pPr marL="216000"/>
            <a:r>
              <a:rPr lang="ru-RU" sz="26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готовым</a:t>
            </a:r>
            <a:endParaRPr lang="ru-RU" sz="26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6" name="Group 132"/>
          <p:cNvGrpSpPr>
            <a:grpSpLocks/>
          </p:cNvGrpSpPr>
          <p:nvPr/>
        </p:nvGrpSpPr>
        <p:grpSpPr bwMode="auto">
          <a:xfrm>
            <a:off x="457200" y="2922662"/>
            <a:ext cx="8001000" cy="2944738"/>
            <a:chOff x="1422400" y="3310977"/>
            <a:chExt cx="7734300" cy="2978698"/>
          </a:xfrm>
        </p:grpSpPr>
        <p:graphicFrame>
          <p:nvGraphicFramePr>
            <p:cNvPr id="29" name="Object 23"/>
            <p:cNvGraphicFramePr>
              <a:graphicFrameLocks noChangeAspect="1"/>
            </p:cNvGraphicFramePr>
            <p:nvPr/>
          </p:nvGraphicFramePr>
          <p:xfrm>
            <a:off x="1422400" y="3340100"/>
            <a:ext cx="7734300" cy="2654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73" name="Worksheet" r:id="rId7" imgW="7734300" imgH="2657551" progId="Excel.Sheet.8">
                    <p:embed/>
                  </p:oleObj>
                </mc:Choice>
                <mc:Fallback>
                  <p:oleObj name="Worksheet" r:id="rId7" imgW="7734300" imgH="2657551" progId="Excel.Sheet.8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22400" y="3340100"/>
                          <a:ext cx="7734300" cy="26543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30" name="Group 68608"/>
            <p:cNvGrpSpPr>
              <a:grpSpLocks/>
            </p:cNvGrpSpPr>
            <p:nvPr/>
          </p:nvGrpSpPr>
          <p:grpSpPr bwMode="auto">
            <a:xfrm>
              <a:off x="2544763" y="5224463"/>
              <a:ext cx="5861050" cy="573087"/>
              <a:chOff x="2384370" y="5277317"/>
              <a:chExt cx="6204330" cy="608013"/>
            </a:xfrm>
          </p:grpSpPr>
          <p:grpSp>
            <p:nvGrpSpPr>
              <p:cNvPr id="48" name="Group 73"/>
              <p:cNvGrpSpPr>
                <a:grpSpLocks/>
              </p:cNvGrpSpPr>
              <p:nvPr/>
            </p:nvGrpSpPr>
            <p:grpSpPr bwMode="auto">
              <a:xfrm>
                <a:off x="4254620" y="5283667"/>
                <a:ext cx="596721" cy="601663"/>
                <a:chOff x="996004" y="4076424"/>
                <a:chExt cx="489112" cy="487682"/>
              </a:xfrm>
            </p:grpSpPr>
            <p:grpSp>
              <p:nvGrpSpPr>
                <p:cNvPr id="139" name="Group 485"/>
                <p:cNvGrpSpPr>
                  <a:grpSpLocks noChangeAspect="1"/>
                </p:cNvGrpSpPr>
                <p:nvPr/>
              </p:nvGrpSpPr>
              <p:grpSpPr bwMode="auto">
                <a:xfrm>
                  <a:off x="996004" y="4076424"/>
                  <a:ext cx="489112" cy="487682"/>
                  <a:chOff x="2131607" y="2152295"/>
                  <a:chExt cx="597027" cy="595281"/>
                </a:xfrm>
              </p:grpSpPr>
              <p:sp>
                <p:nvSpPr>
                  <p:cNvPr id="141" name="Oval 28"/>
                  <p:cNvSpPr>
                    <a:spLocks noChangeArrowheads="1"/>
                  </p:cNvSpPr>
                  <p:nvPr/>
                </p:nvSpPr>
                <p:spPr bwMode="auto">
                  <a:xfrm>
                    <a:off x="2129537" y="2151759"/>
                    <a:ext cx="598848" cy="596177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5C5C5C">
                          <a:alpha val="20000"/>
                        </a:srgbClr>
                      </a:gs>
                      <a:gs pos="100000">
                        <a:srgbClr val="5C5C5C">
                          <a:gamma/>
                          <a:shade val="46275"/>
                          <a:invGamma/>
                          <a:alpha val="0"/>
                        </a:srgbClr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lIns="0" tIns="0" rIns="0" bIns="0" anchor="ctr" anchorCtr="1"/>
                  <a:lstStyle/>
                  <a:p>
                    <a:pPr fontAlgn="auto">
                      <a:lnSpc>
                        <a:spcPct val="9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142" name="Oval 29"/>
                  <p:cNvSpPr>
                    <a:spLocks noChangeArrowheads="1"/>
                  </p:cNvSpPr>
                  <p:nvPr/>
                </p:nvSpPr>
                <p:spPr bwMode="auto">
                  <a:xfrm>
                    <a:off x="2166771" y="2188231"/>
                    <a:ext cx="522828" cy="523233"/>
                  </a:xfrm>
                  <a:prstGeom prst="ellipse">
                    <a:avLst/>
                  </a:prstGeom>
                  <a:solidFill>
                    <a:srgbClr val="F26522"/>
                  </a:solidFill>
                  <a:ln w="12700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fontAlgn="auto">
                      <a:lnSpc>
                        <a:spcPct val="9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n-US" kern="0">
                      <a:solidFill>
                        <a:sysClr val="windowText" lastClr="000000"/>
                      </a:solidFill>
                      <a:latin typeface="Arial" pitchFamily="34" charset="0"/>
                      <a:ea typeface="ＭＳ Ｐゴシック" charset="-128"/>
                    </a:endParaRPr>
                  </a:p>
                </p:txBody>
              </p:sp>
              <p:sp>
                <p:nvSpPr>
                  <p:cNvPr id="143" name="Oval 30"/>
                  <p:cNvSpPr>
                    <a:spLocks noChangeArrowheads="1"/>
                  </p:cNvSpPr>
                  <p:nvPr/>
                </p:nvSpPr>
                <p:spPr bwMode="auto">
                  <a:xfrm>
                    <a:off x="2233482" y="2217688"/>
                    <a:ext cx="389407" cy="266526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FFFF">
                          <a:alpha val="35001"/>
                        </a:srgbClr>
                      </a:gs>
                      <a:gs pos="100000">
                        <a:srgbClr val="000000">
                          <a:alpha val="0"/>
                        </a:srgbClr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wrap="none" lIns="73025" tIns="36511" rIns="73025" bIns="36511" anchor="ctr"/>
                  <a:lstStyle/>
                  <a:p>
                    <a:pPr fontAlgn="auto">
                      <a:lnSpc>
                        <a:spcPct val="9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  <a:latin typeface="Arial" pitchFamily="34" charset="0"/>
                    </a:endParaRPr>
                  </a:p>
                </p:txBody>
              </p:sp>
            </p:grpSp>
            <p:sp>
              <p:nvSpPr>
                <p:cNvPr id="140" name="Freeform 159"/>
                <p:cNvSpPr>
                  <a:spLocks noEditPoints="1"/>
                </p:cNvSpPr>
                <p:nvPr/>
              </p:nvSpPr>
              <p:spPr bwMode="gray">
                <a:xfrm>
                  <a:off x="1106156" y="4231128"/>
                  <a:ext cx="266909" cy="179278"/>
                </a:xfrm>
                <a:custGeom>
                  <a:avLst/>
                  <a:gdLst/>
                  <a:ahLst/>
                  <a:cxnLst>
                    <a:cxn ang="0">
                      <a:pos x="113" y="0"/>
                    </a:cxn>
                    <a:cxn ang="0">
                      <a:pos x="16" y="0"/>
                    </a:cxn>
                    <a:cxn ang="0">
                      <a:pos x="0" y="15"/>
                    </a:cxn>
                    <a:cxn ang="0">
                      <a:pos x="0" y="72"/>
                    </a:cxn>
                    <a:cxn ang="0">
                      <a:pos x="16" y="87"/>
                    </a:cxn>
                    <a:cxn ang="0">
                      <a:pos x="113" y="87"/>
                    </a:cxn>
                    <a:cxn ang="0">
                      <a:pos x="130" y="72"/>
                    </a:cxn>
                    <a:cxn ang="0">
                      <a:pos x="130" y="15"/>
                    </a:cxn>
                    <a:cxn ang="0">
                      <a:pos x="113" y="0"/>
                    </a:cxn>
                    <a:cxn ang="0">
                      <a:pos x="122" y="15"/>
                    </a:cxn>
                    <a:cxn ang="0">
                      <a:pos x="122" y="70"/>
                    </a:cxn>
                    <a:cxn ang="0">
                      <a:pos x="94" y="43"/>
                    </a:cxn>
                    <a:cxn ang="0">
                      <a:pos x="122" y="15"/>
                    </a:cxn>
                    <a:cxn ang="0">
                      <a:pos x="122" y="15"/>
                    </a:cxn>
                    <a:cxn ang="0">
                      <a:pos x="113" y="8"/>
                    </a:cxn>
                    <a:cxn ang="0">
                      <a:pos x="117" y="9"/>
                    </a:cxn>
                    <a:cxn ang="0">
                      <a:pos x="72" y="54"/>
                    </a:cxn>
                    <a:cxn ang="0">
                      <a:pos x="75" y="56"/>
                    </a:cxn>
                    <a:cxn ang="0">
                      <a:pos x="72" y="54"/>
                    </a:cxn>
                    <a:cxn ang="0">
                      <a:pos x="66" y="56"/>
                    </a:cxn>
                    <a:cxn ang="0">
                      <a:pos x="60" y="54"/>
                    </a:cxn>
                    <a:cxn ang="0">
                      <a:pos x="15" y="8"/>
                    </a:cxn>
                    <a:cxn ang="0">
                      <a:pos x="16" y="8"/>
                    </a:cxn>
                    <a:cxn ang="0">
                      <a:pos x="113" y="8"/>
                    </a:cxn>
                    <a:cxn ang="0">
                      <a:pos x="8" y="73"/>
                    </a:cxn>
                    <a:cxn ang="0">
                      <a:pos x="8" y="72"/>
                    </a:cxn>
                    <a:cxn ang="0">
                      <a:pos x="8" y="15"/>
                    </a:cxn>
                    <a:cxn ang="0">
                      <a:pos x="8" y="13"/>
                    </a:cxn>
                    <a:cxn ang="0">
                      <a:pos x="38" y="43"/>
                    </a:cxn>
                    <a:cxn ang="0">
                      <a:pos x="8" y="73"/>
                    </a:cxn>
                    <a:cxn ang="0">
                      <a:pos x="16" y="79"/>
                    </a:cxn>
                    <a:cxn ang="0">
                      <a:pos x="13" y="79"/>
                    </a:cxn>
                    <a:cxn ang="0">
                      <a:pos x="44" y="48"/>
                    </a:cxn>
                    <a:cxn ang="0">
                      <a:pos x="55" y="59"/>
                    </a:cxn>
                    <a:cxn ang="0">
                      <a:pos x="66" y="64"/>
                    </a:cxn>
                    <a:cxn ang="0">
                      <a:pos x="78" y="59"/>
                    </a:cxn>
                    <a:cxn ang="0">
                      <a:pos x="78" y="59"/>
                    </a:cxn>
                    <a:cxn ang="0">
                      <a:pos x="89" y="48"/>
                    </a:cxn>
                    <a:cxn ang="0">
                      <a:pos x="118" y="78"/>
                    </a:cxn>
                    <a:cxn ang="0">
                      <a:pos x="113" y="79"/>
                    </a:cxn>
                    <a:cxn ang="0">
                      <a:pos x="16" y="79"/>
                    </a:cxn>
                  </a:cxnLst>
                  <a:rect l="0" t="0" r="r" b="b"/>
                  <a:pathLst>
                    <a:path w="130" h="87">
                      <a:moveTo>
                        <a:pt x="113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5"/>
                      </a:cubicBezTo>
                      <a:cubicBezTo>
                        <a:pt x="0" y="72"/>
                        <a:pt x="0" y="72"/>
                        <a:pt x="0" y="72"/>
                      </a:cubicBezTo>
                      <a:cubicBezTo>
                        <a:pt x="0" y="81"/>
                        <a:pt x="7" y="87"/>
                        <a:pt x="16" y="87"/>
                      </a:cubicBezTo>
                      <a:cubicBezTo>
                        <a:pt x="113" y="87"/>
                        <a:pt x="113" y="87"/>
                        <a:pt x="113" y="87"/>
                      </a:cubicBezTo>
                      <a:cubicBezTo>
                        <a:pt x="122" y="87"/>
                        <a:pt x="129" y="81"/>
                        <a:pt x="130" y="72"/>
                      </a:cubicBezTo>
                      <a:cubicBezTo>
                        <a:pt x="130" y="15"/>
                        <a:pt x="130" y="15"/>
                        <a:pt x="130" y="15"/>
                      </a:cubicBezTo>
                      <a:cubicBezTo>
                        <a:pt x="129" y="7"/>
                        <a:pt x="122" y="0"/>
                        <a:pt x="113" y="0"/>
                      </a:cubicBezTo>
                      <a:close/>
                      <a:moveTo>
                        <a:pt x="122" y="15"/>
                      </a:moveTo>
                      <a:cubicBezTo>
                        <a:pt x="122" y="70"/>
                        <a:pt x="122" y="70"/>
                        <a:pt x="122" y="70"/>
                      </a:cubicBezTo>
                      <a:cubicBezTo>
                        <a:pt x="94" y="43"/>
                        <a:pt x="94" y="43"/>
                        <a:pt x="94" y="43"/>
                      </a:cubicBezTo>
                      <a:cubicBezTo>
                        <a:pt x="122" y="15"/>
                        <a:pt x="122" y="15"/>
                        <a:pt x="122" y="15"/>
                      </a:cubicBezTo>
                      <a:cubicBezTo>
                        <a:pt x="122" y="15"/>
                        <a:pt x="122" y="15"/>
                        <a:pt x="122" y="15"/>
                      </a:cubicBezTo>
                      <a:close/>
                      <a:moveTo>
                        <a:pt x="113" y="8"/>
                      </a:moveTo>
                      <a:cubicBezTo>
                        <a:pt x="115" y="8"/>
                        <a:pt x="116" y="8"/>
                        <a:pt x="117" y="9"/>
                      </a:cubicBezTo>
                      <a:cubicBezTo>
                        <a:pt x="72" y="54"/>
                        <a:pt x="72" y="54"/>
                        <a:pt x="72" y="54"/>
                      </a:cubicBezTo>
                      <a:cubicBezTo>
                        <a:pt x="75" y="56"/>
                        <a:pt x="75" y="56"/>
                        <a:pt x="75" y="56"/>
                      </a:cubicBezTo>
                      <a:cubicBezTo>
                        <a:pt x="72" y="54"/>
                        <a:pt x="72" y="54"/>
                        <a:pt x="72" y="54"/>
                      </a:cubicBezTo>
                      <a:cubicBezTo>
                        <a:pt x="70" y="55"/>
                        <a:pt x="68" y="56"/>
                        <a:pt x="66" y="56"/>
                      </a:cubicBezTo>
                      <a:cubicBezTo>
                        <a:pt x="64" y="56"/>
                        <a:pt x="62" y="55"/>
                        <a:pt x="60" y="54"/>
                      </a:cubicBezTo>
                      <a:cubicBezTo>
                        <a:pt x="15" y="8"/>
                        <a:pt x="15" y="8"/>
                        <a:pt x="15" y="8"/>
                      </a:cubicBezTo>
                      <a:cubicBezTo>
                        <a:pt x="15" y="8"/>
                        <a:pt x="15" y="8"/>
                        <a:pt x="16" y="8"/>
                      </a:cubicBezTo>
                      <a:lnTo>
                        <a:pt x="113" y="8"/>
                      </a:lnTo>
                      <a:close/>
                      <a:moveTo>
                        <a:pt x="8" y="73"/>
                      </a:moveTo>
                      <a:cubicBezTo>
                        <a:pt x="8" y="73"/>
                        <a:pt x="8" y="72"/>
                        <a:pt x="8" y="72"/>
                      </a:cubicBezTo>
                      <a:cubicBezTo>
                        <a:pt x="8" y="15"/>
                        <a:pt x="8" y="15"/>
                        <a:pt x="8" y="15"/>
                      </a:cubicBezTo>
                      <a:cubicBezTo>
                        <a:pt x="8" y="14"/>
                        <a:pt x="8" y="14"/>
                        <a:pt x="8" y="13"/>
                      </a:cubicBezTo>
                      <a:cubicBezTo>
                        <a:pt x="38" y="43"/>
                        <a:pt x="38" y="43"/>
                        <a:pt x="38" y="43"/>
                      </a:cubicBezTo>
                      <a:lnTo>
                        <a:pt x="8" y="73"/>
                      </a:lnTo>
                      <a:close/>
                      <a:moveTo>
                        <a:pt x="16" y="79"/>
                      </a:moveTo>
                      <a:cubicBezTo>
                        <a:pt x="15" y="79"/>
                        <a:pt x="14" y="79"/>
                        <a:pt x="13" y="79"/>
                      </a:cubicBezTo>
                      <a:cubicBezTo>
                        <a:pt x="44" y="48"/>
                        <a:pt x="44" y="48"/>
                        <a:pt x="44" y="48"/>
                      </a:cubicBezTo>
                      <a:cubicBezTo>
                        <a:pt x="55" y="59"/>
                        <a:pt x="55" y="59"/>
                        <a:pt x="55" y="59"/>
                      </a:cubicBezTo>
                      <a:cubicBezTo>
                        <a:pt x="58" y="62"/>
                        <a:pt x="62" y="64"/>
                        <a:pt x="66" y="64"/>
                      </a:cubicBezTo>
                      <a:cubicBezTo>
                        <a:pt x="70" y="64"/>
                        <a:pt x="74" y="62"/>
                        <a:pt x="78" y="59"/>
                      </a:cubicBezTo>
                      <a:cubicBezTo>
                        <a:pt x="78" y="59"/>
                        <a:pt x="78" y="59"/>
                        <a:pt x="78" y="59"/>
                      </a:cubicBezTo>
                      <a:cubicBezTo>
                        <a:pt x="89" y="48"/>
                        <a:pt x="89" y="48"/>
                        <a:pt x="89" y="48"/>
                      </a:cubicBezTo>
                      <a:cubicBezTo>
                        <a:pt x="118" y="78"/>
                        <a:pt x="118" y="78"/>
                        <a:pt x="118" y="78"/>
                      </a:cubicBezTo>
                      <a:cubicBezTo>
                        <a:pt x="117" y="79"/>
                        <a:pt x="115" y="79"/>
                        <a:pt x="113" y="79"/>
                      </a:cubicBezTo>
                      <a:lnTo>
                        <a:pt x="16" y="79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 dirty="0">
                    <a:solidFill>
                      <a:sysClr val="windowText" lastClr="000000"/>
                    </a:solidFill>
                    <a:latin typeface="Arial" pitchFamily="34" charset="0"/>
                    <a:ea typeface="ＭＳ Ｐゴシック" charset="-128"/>
                    <a:cs typeface="+mn-cs"/>
                  </a:endParaRPr>
                </a:p>
              </p:txBody>
            </p:sp>
          </p:grpSp>
          <p:grpSp>
            <p:nvGrpSpPr>
              <p:cNvPr id="49" name="Group 79"/>
              <p:cNvGrpSpPr>
                <a:grpSpLocks/>
              </p:cNvGrpSpPr>
              <p:nvPr/>
            </p:nvGrpSpPr>
            <p:grpSpPr bwMode="auto">
              <a:xfrm>
                <a:off x="2993272" y="5283667"/>
                <a:ext cx="593581" cy="596900"/>
                <a:chOff x="1318656" y="3378863"/>
                <a:chExt cx="516286" cy="514776"/>
              </a:xfrm>
            </p:grpSpPr>
            <p:grpSp>
              <p:nvGrpSpPr>
                <p:cNvPr id="128" name="Group 485"/>
                <p:cNvGrpSpPr>
                  <a:grpSpLocks noChangeAspect="1"/>
                </p:cNvGrpSpPr>
                <p:nvPr/>
              </p:nvGrpSpPr>
              <p:grpSpPr bwMode="auto">
                <a:xfrm>
                  <a:off x="1318656" y="3378863"/>
                  <a:ext cx="516286" cy="514776"/>
                  <a:chOff x="2131607" y="2152295"/>
                  <a:chExt cx="597027" cy="595281"/>
                </a:xfrm>
              </p:grpSpPr>
              <p:sp>
                <p:nvSpPr>
                  <p:cNvPr id="136" name="Oval 28"/>
                  <p:cNvSpPr>
                    <a:spLocks noChangeArrowheads="1"/>
                  </p:cNvSpPr>
                  <p:nvPr/>
                </p:nvSpPr>
                <p:spPr bwMode="auto">
                  <a:xfrm>
                    <a:off x="2131781" y="2151754"/>
                    <a:ext cx="595777" cy="596693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5C5C5C">
                          <a:alpha val="20000"/>
                        </a:srgbClr>
                      </a:gs>
                      <a:gs pos="100000">
                        <a:srgbClr val="5C5C5C">
                          <a:gamma/>
                          <a:shade val="46275"/>
                          <a:invGamma/>
                          <a:alpha val="0"/>
                        </a:srgbClr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lIns="0" tIns="0" rIns="0" bIns="0" anchor="ctr" anchorCtr="1"/>
                  <a:lstStyle/>
                  <a:p>
                    <a:pPr fontAlgn="auto">
                      <a:lnSpc>
                        <a:spcPct val="9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137" name="Oval 29"/>
                  <p:cNvSpPr>
                    <a:spLocks noChangeArrowheads="1"/>
                  </p:cNvSpPr>
                  <p:nvPr/>
                </p:nvSpPr>
                <p:spPr bwMode="auto">
                  <a:xfrm>
                    <a:off x="2167652" y="2188517"/>
                    <a:ext cx="522475" cy="523167"/>
                  </a:xfrm>
                  <a:prstGeom prst="ellipse">
                    <a:avLst/>
                  </a:prstGeom>
                  <a:solidFill>
                    <a:srgbClr val="F26522"/>
                  </a:solidFill>
                  <a:ln w="12700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fontAlgn="auto">
                      <a:lnSpc>
                        <a:spcPct val="9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n-US" kern="0">
                      <a:solidFill>
                        <a:sysClr val="windowText" lastClr="000000"/>
                      </a:solidFill>
                      <a:latin typeface="Arial" pitchFamily="34" charset="0"/>
                      <a:ea typeface="ＭＳ Ｐゴシック" charset="-128"/>
                    </a:endParaRPr>
                  </a:p>
                </p:txBody>
              </p:sp>
              <p:sp>
                <p:nvSpPr>
                  <p:cNvPr id="138" name="Oval 30"/>
                  <p:cNvSpPr>
                    <a:spLocks noChangeArrowheads="1"/>
                  </p:cNvSpPr>
                  <p:nvPr/>
                </p:nvSpPr>
                <p:spPr bwMode="auto">
                  <a:xfrm>
                    <a:off x="2234716" y="2218210"/>
                    <a:ext cx="386787" cy="265825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FFFF">
                          <a:alpha val="35001"/>
                        </a:srgbClr>
                      </a:gs>
                      <a:gs pos="100000">
                        <a:srgbClr val="000000">
                          <a:alpha val="0"/>
                        </a:srgbClr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wrap="none" lIns="73025" tIns="36511" rIns="73025" bIns="36511" anchor="ctr"/>
                  <a:lstStyle/>
                  <a:p>
                    <a:pPr fontAlgn="auto">
                      <a:lnSpc>
                        <a:spcPct val="9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  <a:latin typeface="Arial" pitchFamily="34" charset="0"/>
                    </a:endParaRPr>
                  </a:p>
                </p:txBody>
              </p:sp>
            </p:grpSp>
            <p:grpSp>
              <p:nvGrpSpPr>
                <p:cNvPr id="129" name="Group 766"/>
                <p:cNvGrpSpPr>
                  <a:grpSpLocks/>
                </p:cNvGrpSpPr>
                <p:nvPr/>
              </p:nvGrpSpPr>
              <p:grpSpPr bwMode="auto">
                <a:xfrm>
                  <a:off x="1485518" y="3520248"/>
                  <a:ext cx="182562" cy="232006"/>
                  <a:chOff x="-1784350" y="3509963"/>
                  <a:chExt cx="533400" cy="677862"/>
                </a:xfrm>
              </p:grpSpPr>
              <p:sp>
                <p:nvSpPr>
                  <p:cNvPr id="130" name="Freeform 269"/>
                  <p:cNvSpPr>
                    <a:spLocks/>
                  </p:cNvSpPr>
                  <p:nvPr/>
                </p:nvSpPr>
                <p:spPr bwMode="auto">
                  <a:xfrm>
                    <a:off x="-1784594" y="3508885"/>
                    <a:ext cx="532526" cy="680019"/>
                  </a:xfrm>
                  <a:custGeom>
                    <a:avLst/>
                    <a:gdLst>
                      <a:gd name="T0" fmla="*/ 2147483647 w 272"/>
                      <a:gd name="T1" fmla="*/ 2147483647 h 346"/>
                      <a:gd name="T2" fmla="*/ 0 w 272"/>
                      <a:gd name="T3" fmla="*/ 2147483647 h 346"/>
                      <a:gd name="T4" fmla="*/ 0 w 272"/>
                      <a:gd name="T5" fmla="*/ 0 h 346"/>
                      <a:gd name="T6" fmla="*/ 2147483647 w 272"/>
                      <a:gd name="T7" fmla="*/ 0 h 346"/>
                      <a:gd name="T8" fmla="*/ 2147483647 w 272"/>
                      <a:gd name="T9" fmla="*/ 2147483647 h 346"/>
                      <a:gd name="T10" fmla="*/ 2147483647 w 272"/>
                      <a:gd name="T11" fmla="*/ 2147483647 h 346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272"/>
                      <a:gd name="T19" fmla="*/ 0 h 346"/>
                      <a:gd name="T20" fmla="*/ 272 w 272"/>
                      <a:gd name="T21" fmla="*/ 346 h 34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272" h="346">
                        <a:moveTo>
                          <a:pt x="272" y="346"/>
                        </a:moveTo>
                        <a:lnTo>
                          <a:pt x="0" y="346"/>
                        </a:lnTo>
                        <a:lnTo>
                          <a:pt x="0" y="0"/>
                        </a:lnTo>
                        <a:lnTo>
                          <a:pt x="180" y="0"/>
                        </a:lnTo>
                        <a:lnTo>
                          <a:pt x="272" y="93"/>
                        </a:lnTo>
                        <a:lnTo>
                          <a:pt x="272" y="346"/>
                        </a:lnTo>
                        <a:close/>
                      </a:path>
                    </a:pathLst>
                  </a:custGeom>
                  <a:noFill/>
                  <a:ln w="12700" cap="flat">
                    <a:solidFill>
                      <a:schemeClr val="bg1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31" name="Freeform 270"/>
                  <p:cNvSpPr>
                    <a:spLocks/>
                  </p:cNvSpPr>
                  <p:nvPr/>
                </p:nvSpPr>
                <p:spPr bwMode="auto">
                  <a:xfrm>
                    <a:off x="-1445714" y="3524885"/>
                    <a:ext cx="173473" cy="180004"/>
                  </a:xfrm>
                  <a:custGeom>
                    <a:avLst/>
                    <a:gdLst>
                      <a:gd name="T0" fmla="*/ 0 w 89"/>
                      <a:gd name="T1" fmla="*/ 0 h 91"/>
                      <a:gd name="T2" fmla="*/ 0 w 89"/>
                      <a:gd name="T3" fmla="*/ 2147483647 h 91"/>
                      <a:gd name="T4" fmla="*/ 2147483647 w 89"/>
                      <a:gd name="T5" fmla="*/ 2147483647 h 91"/>
                      <a:gd name="T6" fmla="*/ 0 w 89"/>
                      <a:gd name="T7" fmla="*/ 0 h 91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89"/>
                      <a:gd name="T13" fmla="*/ 0 h 91"/>
                      <a:gd name="T14" fmla="*/ 89 w 89"/>
                      <a:gd name="T15" fmla="*/ 91 h 91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89" h="91">
                        <a:moveTo>
                          <a:pt x="0" y="0"/>
                        </a:moveTo>
                        <a:lnTo>
                          <a:pt x="0" y="91"/>
                        </a:lnTo>
                        <a:lnTo>
                          <a:pt x="89" y="9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12700" cap="flat" cmpd="sng">
                    <a:solidFill>
                      <a:schemeClr val="bg1"/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32" name="Line 27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-1707944" y="3768891"/>
                    <a:ext cx="379223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lIns="0" tIns="0" rIns="0" bIns="0"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33" name="Line 27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-1707944" y="3860894"/>
                    <a:ext cx="379223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lIns="0" tIns="0" rIns="0" bIns="0"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34" name="Line 27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-1707944" y="3948897"/>
                    <a:ext cx="379223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lIns="0" tIns="0" rIns="0" bIns="0"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35" name="Line 27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-1707944" y="4040898"/>
                    <a:ext cx="379223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lIns="0" tIns="0" rIns="0" bIns="0"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</p:grpSp>
          </p:grpSp>
          <p:grpSp>
            <p:nvGrpSpPr>
              <p:cNvPr id="50" name="Group 91"/>
              <p:cNvGrpSpPr>
                <a:grpSpLocks/>
              </p:cNvGrpSpPr>
              <p:nvPr/>
            </p:nvGrpSpPr>
            <p:grpSpPr bwMode="auto">
              <a:xfrm>
                <a:off x="6126440" y="5283667"/>
                <a:ext cx="588870" cy="593725"/>
                <a:chOff x="3568022" y="3378863"/>
                <a:chExt cx="516286" cy="514776"/>
              </a:xfrm>
            </p:grpSpPr>
            <p:grpSp>
              <p:nvGrpSpPr>
                <p:cNvPr id="119" name="Group 485"/>
                <p:cNvGrpSpPr>
                  <a:grpSpLocks noChangeAspect="1"/>
                </p:cNvGrpSpPr>
                <p:nvPr/>
              </p:nvGrpSpPr>
              <p:grpSpPr bwMode="auto">
                <a:xfrm flipH="1">
                  <a:off x="3568022" y="3378863"/>
                  <a:ext cx="516286" cy="514776"/>
                  <a:chOff x="2131607" y="2152295"/>
                  <a:chExt cx="597027" cy="595281"/>
                </a:xfrm>
              </p:grpSpPr>
              <p:sp>
                <p:nvSpPr>
                  <p:cNvPr id="125" name="Oval 28"/>
                  <p:cNvSpPr>
                    <a:spLocks noChangeArrowheads="1"/>
                  </p:cNvSpPr>
                  <p:nvPr/>
                </p:nvSpPr>
                <p:spPr bwMode="auto">
                  <a:xfrm>
                    <a:off x="2133552" y="2151751"/>
                    <a:ext cx="597399" cy="595619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5C5C5C">
                          <a:alpha val="20000"/>
                        </a:srgbClr>
                      </a:gs>
                      <a:gs pos="100000">
                        <a:srgbClr val="5C5C5C">
                          <a:gamma/>
                          <a:shade val="46275"/>
                          <a:invGamma/>
                          <a:alpha val="0"/>
                        </a:srgbClr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lIns="0" tIns="0" rIns="0" bIns="0" anchor="ctr" anchorCtr="1"/>
                  <a:lstStyle/>
                  <a:p>
                    <a:pPr fontAlgn="auto">
                      <a:lnSpc>
                        <a:spcPct val="9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126" name="Oval 29"/>
                  <p:cNvSpPr>
                    <a:spLocks noChangeArrowheads="1"/>
                  </p:cNvSpPr>
                  <p:nvPr/>
                </p:nvSpPr>
                <p:spPr bwMode="auto">
                  <a:xfrm>
                    <a:off x="2168138" y="2188711"/>
                    <a:ext cx="523510" cy="521699"/>
                  </a:xfrm>
                  <a:prstGeom prst="ellipse">
                    <a:avLst/>
                  </a:prstGeom>
                  <a:solidFill>
                    <a:srgbClr val="F26522"/>
                  </a:solidFill>
                  <a:ln w="12700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fontAlgn="auto">
                      <a:lnSpc>
                        <a:spcPct val="9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n-US" kern="0">
                      <a:solidFill>
                        <a:sysClr val="windowText" lastClr="000000"/>
                      </a:solidFill>
                      <a:latin typeface="Arial" pitchFamily="34" charset="0"/>
                      <a:ea typeface="ＭＳ Ｐゴシック" charset="-128"/>
                    </a:endParaRPr>
                  </a:p>
                </p:txBody>
              </p:sp>
              <p:sp>
                <p:nvSpPr>
                  <p:cNvPr id="127" name="Oval 30"/>
                  <p:cNvSpPr>
                    <a:spLocks noChangeArrowheads="1"/>
                  </p:cNvSpPr>
                  <p:nvPr/>
                </p:nvSpPr>
                <p:spPr bwMode="auto">
                  <a:xfrm>
                    <a:off x="2235738" y="2215720"/>
                    <a:ext cx="388310" cy="267247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FFFF">
                          <a:alpha val="35001"/>
                        </a:srgbClr>
                      </a:gs>
                      <a:gs pos="100000">
                        <a:srgbClr val="000000">
                          <a:alpha val="0"/>
                        </a:srgbClr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wrap="none" lIns="73025" tIns="36511" rIns="73025" bIns="36511" anchor="ctr"/>
                  <a:lstStyle/>
                  <a:p>
                    <a:pPr fontAlgn="auto">
                      <a:lnSpc>
                        <a:spcPct val="9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  <a:latin typeface="Arial" pitchFamily="34" charset="0"/>
                    </a:endParaRPr>
                  </a:p>
                </p:txBody>
              </p:sp>
            </p:grpSp>
            <p:grpSp>
              <p:nvGrpSpPr>
                <p:cNvPr id="120" name="Group 757"/>
                <p:cNvGrpSpPr>
                  <a:grpSpLocks/>
                </p:cNvGrpSpPr>
                <p:nvPr/>
              </p:nvGrpSpPr>
              <p:grpSpPr bwMode="auto">
                <a:xfrm>
                  <a:off x="3683195" y="3474253"/>
                  <a:ext cx="291554" cy="314329"/>
                  <a:chOff x="1670051" y="7280852"/>
                  <a:chExt cx="513337" cy="553432"/>
                </a:xfrm>
              </p:grpSpPr>
              <p:grpSp>
                <p:nvGrpSpPr>
                  <p:cNvPr id="121" name="Group 758"/>
                  <p:cNvGrpSpPr>
                    <a:grpSpLocks/>
                  </p:cNvGrpSpPr>
                  <p:nvPr/>
                </p:nvGrpSpPr>
                <p:grpSpPr bwMode="auto">
                  <a:xfrm>
                    <a:off x="1670051" y="7489027"/>
                    <a:ext cx="260350" cy="345257"/>
                    <a:chOff x="1670051" y="7489027"/>
                    <a:chExt cx="260350" cy="345257"/>
                  </a:xfrm>
                </p:grpSpPr>
                <p:sp>
                  <p:nvSpPr>
                    <p:cNvPr id="123" name="Rounded Rectangle 9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70051" y="7489027"/>
                      <a:ext cx="260350" cy="345257"/>
                    </a:xfrm>
                    <a:prstGeom prst="roundRect">
                      <a:avLst>
                        <a:gd name="adj" fmla="val 11417"/>
                      </a:avLst>
                    </a:prstGeom>
                    <a:noFill/>
                    <a:ln w="9525" algn="ctr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 lIns="0" tIns="0" rIns="0" bIns="0"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en-US">
                        <a:solidFill>
                          <a:srgbClr val="5C5C5C"/>
                        </a:solidFill>
                      </a:endParaRPr>
                    </a:p>
                  </p:txBody>
                </p:sp>
                <p:sp>
                  <p:nvSpPr>
                    <p:cNvPr id="124" name="Freeform 11"/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1732615" y="7522457"/>
                      <a:ext cx="132332" cy="307772"/>
                    </a:xfrm>
                    <a:custGeom>
                      <a:avLst/>
                      <a:gdLst>
                        <a:gd name="T0" fmla="*/ 2147483647 w 97"/>
                        <a:gd name="T1" fmla="*/ 0 h 240"/>
                        <a:gd name="T2" fmla="*/ 2147483647 w 97"/>
                        <a:gd name="T3" fmla="*/ 2147483647 h 240"/>
                        <a:gd name="T4" fmla="*/ 2147483647 w 97"/>
                        <a:gd name="T5" fmla="*/ 2147483647 h 240"/>
                        <a:gd name="T6" fmla="*/ 2147483647 w 97"/>
                        <a:gd name="T7" fmla="*/ 2147483647 h 240"/>
                        <a:gd name="T8" fmla="*/ 2147483647 w 97"/>
                        <a:gd name="T9" fmla="*/ 0 h 240"/>
                        <a:gd name="T10" fmla="*/ 0 w 97"/>
                        <a:gd name="T11" fmla="*/ 2147483647 h 240"/>
                        <a:gd name="T12" fmla="*/ 0 w 97"/>
                        <a:gd name="T13" fmla="*/ 2147483647 h 240"/>
                        <a:gd name="T14" fmla="*/ 2147483647 w 97"/>
                        <a:gd name="T15" fmla="*/ 2147483647 h 240"/>
                        <a:gd name="T16" fmla="*/ 2147483647 w 97"/>
                        <a:gd name="T17" fmla="*/ 2147483647 h 240"/>
                        <a:gd name="T18" fmla="*/ 0 w 97"/>
                        <a:gd name="T19" fmla="*/ 2147483647 h 240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w 97"/>
                        <a:gd name="T31" fmla="*/ 0 h 240"/>
                        <a:gd name="T32" fmla="*/ 97 w 97"/>
                        <a:gd name="T33" fmla="*/ 240 h 240"/>
                      </a:gdLst>
                      <a:ahLst/>
                      <a:cxnLst>
                        <a:cxn ang="T20">
                          <a:pos x="T0" y="T1"/>
                        </a:cxn>
                        <a:cxn ang="T21">
                          <a:pos x="T2" y="T3"/>
                        </a:cxn>
                        <a:cxn ang="T22">
                          <a:pos x="T4" y="T5"/>
                        </a:cxn>
                        <a:cxn ang="T23">
                          <a:pos x="T6" y="T7"/>
                        </a:cxn>
                        <a:cxn ang="T24">
                          <a:pos x="T8" y="T9"/>
                        </a:cxn>
                        <a:cxn ang="T25">
                          <a:pos x="T10" y="T11"/>
                        </a:cxn>
                        <a:cxn ang="T26">
                          <a:pos x="T12" y="T13"/>
                        </a:cxn>
                        <a:cxn ang="T27">
                          <a:pos x="T14" y="T15"/>
                        </a:cxn>
                        <a:cxn ang="T28">
                          <a:pos x="T16" y="T17"/>
                        </a:cxn>
                        <a:cxn ang="T29">
                          <a:pos x="T18" y="T19"/>
                        </a:cxn>
                      </a:cxnLst>
                      <a:rect l="T30" t="T31" r="T32" b="T33"/>
                      <a:pathLst>
                        <a:path w="97" h="240">
                          <a:moveTo>
                            <a:pt x="49" y="0"/>
                          </a:moveTo>
                          <a:cubicBezTo>
                            <a:pt x="25" y="0"/>
                            <a:pt x="6" y="19"/>
                            <a:pt x="6" y="43"/>
                          </a:cubicBezTo>
                          <a:cubicBezTo>
                            <a:pt x="6" y="66"/>
                            <a:pt x="25" y="86"/>
                            <a:pt x="49" y="86"/>
                          </a:cubicBezTo>
                          <a:cubicBezTo>
                            <a:pt x="72" y="86"/>
                            <a:pt x="91" y="66"/>
                            <a:pt x="91" y="43"/>
                          </a:cubicBezTo>
                          <a:cubicBezTo>
                            <a:pt x="91" y="19"/>
                            <a:pt x="72" y="0"/>
                            <a:pt x="49" y="0"/>
                          </a:cubicBezTo>
                          <a:close/>
                          <a:moveTo>
                            <a:pt x="0" y="134"/>
                          </a:moveTo>
                          <a:cubicBezTo>
                            <a:pt x="0" y="240"/>
                            <a:pt x="0" y="240"/>
                            <a:pt x="0" y="240"/>
                          </a:cubicBezTo>
                          <a:cubicBezTo>
                            <a:pt x="97" y="240"/>
                            <a:pt x="97" y="240"/>
                            <a:pt x="97" y="240"/>
                          </a:cubicBezTo>
                          <a:cubicBezTo>
                            <a:pt x="97" y="134"/>
                            <a:pt x="97" y="134"/>
                            <a:pt x="97" y="134"/>
                          </a:cubicBezTo>
                          <a:cubicBezTo>
                            <a:pt x="97" y="80"/>
                            <a:pt x="0" y="80"/>
                            <a:pt x="0" y="134"/>
                          </a:cubicBez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  <p:sp>
                <p:nvSpPr>
                  <p:cNvPr id="122" name="Freeform 87"/>
                  <p:cNvSpPr>
                    <a:spLocks noEditPoints="1"/>
                  </p:cNvSpPr>
                  <p:nvPr/>
                </p:nvSpPr>
                <p:spPr bwMode="auto">
                  <a:xfrm flipH="1">
                    <a:off x="1842389" y="7280852"/>
                    <a:ext cx="340999" cy="266646"/>
                  </a:xfrm>
                  <a:custGeom>
                    <a:avLst/>
                    <a:gdLst>
                      <a:gd name="T0" fmla="*/ 2147483647 w 223"/>
                      <a:gd name="T1" fmla="*/ 0 h 174"/>
                      <a:gd name="T2" fmla="*/ 2147483647 w 223"/>
                      <a:gd name="T3" fmla="*/ 0 h 174"/>
                      <a:gd name="T4" fmla="*/ 0 w 223"/>
                      <a:gd name="T5" fmla="*/ 2147483647 h 174"/>
                      <a:gd name="T6" fmla="*/ 0 w 223"/>
                      <a:gd name="T7" fmla="*/ 2147483647 h 174"/>
                      <a:gd name="T8" fmla="*/ 2147483647 w 223"/>
                      <a:gd name="T9" fmla="*/ 2147483647 h 174"/>
                      <a:gd name="T10" fmla="*/ 2147483647 w 223"/>
                      <a:gd name="T11" fmla="*/ 2147483647 h 174"/>
                      <a:gd name="T12" fmla="*/ 2147483647 w 223"/>
                      <a:gd name="T13" fmla="*/ 2147483647 h 174"/>
                      <a:gd name="T14" fmla="*/ 2147483647 w 223"/>
                      <a:gd name="T15" fmla="*/ 2147483647 h 174"/>
                      <a:gd name="T16" fmla="*/ 2147483647 w 223"/>
                      <a:gd name="T17" fmla="*/ 2147483647 h 174"/>
                      <a:gd name="T18" fmla="*/ 2147483647 w 223"/>
                      <a:gd name="T19" fmla="*/ 2147483647 h 174"/>
                      <a:gd name="T20" fmla="*/ 2147483647 w 223"/>
                      <a:gd name="T21" fmla="*/ 2147483647 h 174"/>
                      <a:gd name="T22" fmla="*/ 2147483647 w 223"/>
                      <a:gd name="T23" fmla="*/ 2147483647 h 174"/>
                      <a:gd name="T24" fmla="*/ 2147483647 w 223"/>
                      <a:gd name="T25" fmla="*/ 0 h 174"/>
                      <a:gd name="T26" fmla="*/ 2147483647 w 223"/>
                      <a:gd name="T27" fmla="*/ 2147483647 h 174"/>
                      <a:gd name="T28" fmla="*/ 2147483647 w 223"/>
                      <a:gd name="T29" fmla="*/ 2147483647 h 174"/>
                      <a:gd name="T30" fmla="*/ 2147483647 w 223"/>
                      <a:gd name="T31" fmla="*/ 2147483647 h 174"/>
                      <a:gd name="T32" fmla="*/ 2147483647 w 223"/>
                      <a:gd name="T33" fmla="*/ 2147483647 h 174"/>
                      <a:gd name="T34" fmla="*/ 2147483647 w 223"/>
                      <a:gd name="T35" fmla="*/ 2147483647 h 174"/>
                      <a:gd name="T36" fmla="*/ 2147483647 w 223"/>
                      <a:gd name="T37" fmla="*/ 2147483647 h 174"/>
                      <a:gd name="T38" fmla="*/ 2147483647 w 223"/>
                      <a:gd name="T39" fmla="*/ 2147483647 h 174"/>
                      <a:gd name="T40" fmla="*/ 2147483647 w 223"/>
                      <a:gd name="T41" fmla="*/ 2147483647 h 174"/>
                      <a:gd name="T42" fmla="*/ 2147483647 w 223"/>
                      <a:gd name="T43" fmla="*/ 2147483647 h 174"/>
                      <a:gd name="T44" fmla="*/ 2147483647 w 223"/>
                      <a:gd name="T45" fmla="*/ 2147483647 h 174"/>
                      <a:gd name="T46" fmla="*/ 2147483647 w 223"/>
                      <a:gd name="T47" fmla="*/ 2147483647 h 174"/>
                      <a:gd name="T48" fmla="*/ 2147483647 w 223"/>
                      <a:gd name="T49" fmla="*/ 2147483647 h 174"/>
                      <a:gd name="T50" fmla="*/ 2147483647 w 223"/>
                      <a:gd name="T51" fmla="*/ 2147483647 h 174"/>
                      <a:gd name="T52" fmla="*/ 2147483647 w 223"/>
                      <a:gd name="T53" fmla="*/ 2147483647 h 174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w 223"/>
                      <a:gd name="T82" fmla="*/ 0 h 174"/>
                      <a:gd name="T83" fmla="*/ 223 w 223"/>
                      <a:gd name="T84" fmla="*/ 174 h 174"/>
                    </a:gdLst>
                    <a:ahLst/>
                    <a:cxnLst>
                      <a:cxn ang="T54">
                        <a:pos x="T0" y="T1"/>
                      </a:cxn>
                      <a:cxn ang="T55">
                        <a:pos x="T2" y="T3"/>
                      </a:cxn>
                      <a:cxn ang="T56">
                        <a:pos x="T4" y="T5"/>
                      </a:cxn>
                      <a:cxn ang="T57">
                        <a:pos x="T6" y="T7"/>
                      </a:cxn>
                      <a:cxn ang="T58">
                        <a:pos x="T8" y="T9"/>
                      </a:cxn>
                      <a:cxn ang="T59">
                        <a:pos x="T10" y="T11"/>
                      </a:cxn>
                      <a:cxn ang="T60">
                        <a:pos x="T12" y="T13"/>
                      </a:cxn>
                      <a:cxn ang="T61">
                        <a:pos x="T14" y="T15"/>
                      </a:cxn>
                      <a:cxn ang="T62">
                        <a:pos x="T16" y="T17"/>
                      </a:cxn>
                      <a:cxn ang="T63">
                        <a:pos x="T18" y="T19"/>
                      </a:cxn>
                      <a:cxn ang="T64">
                        <a:pos x="T20" y="T21"/>
                      </a:cxn>
                      <a:cxn ang="T65">
                        <a:pos x="T22" y="T23"/>
                      </a:cxn>
                      <a:cxn ang="T66">
                        <a:pos x="T24" y="T25"/>
                      </a:cxn>
                      <a:cxn ang="T67">
                        <a:pos x="T26" y="T27"/>
                      </a:cxn>
                      <a:cxn ang="T68">
                        <a:pos x="T28" y="T29"/>
                      </a:cxn>
                      <a:cxn ang="T69">
                        <a:pos x="T30" y="T31"/>
                      </a:cxn>
                      <a:cxn ang="T70">
                        <a:pos x="T32" y="T33"/>
                      </a:cxn>
                      <a:cxn ang="T71">
                        <a:pos x="T34" y="T35"/>
                      </a:cxn>
                      <a:cxn ang="T72">
                        <a:pos x="T36" y="T37"/>
                      </a:cxn>
                      <a:cxn ang="T73">
                        <a:pos x="T38" y="T39"/>
                      </a:cxn>
                      <a:cxn ang="T74">
                        <a:pos x="T40" y="T41"/>
                      </a:cxn>
                      <a:cxn ang="T75">
                        <a:pos x="T42" y="T43"/>
                      </a:cxn>
                      <a:cxn ang="T76">
                        <a:pos x="T44" y="T45"/>
                      </a:cxn>
                      <a:cxn ang="T77">
                        <a:pos x="T46" y="T47"/>
                      </a:cxn>
                      <a:cxn ang="T78">
                        <a:pos x="T48" y="T49"/>
                      </a:cxn>
                      <a:cxn ang="T79">
                        <a:pos x="T50" y="T51"/>
                      </a:cxn>
                      <a:cxn ang="T80">
                        <a:pos x="T52" y="T53"/>
                      </a:cxn>
                    </a:cxnLst>
                    <a:rect l="T81" t="T82" r="T83" b="T84"/>
                    <a:pathLst>
                      <a:path w="223" h="174">
                        <a:moveTo>
                          <a:pt x="189" y="0"/>
                        </a:moveTo>
                        <a:cubicBezTo>
                          <a:pt x="34" y="0"/>
                          <a:pt x="34" y="0"/>
                          <a:pt x="34" y="0"/>
                        </a:cubicBezTo>
                        <a:cubicBezTo>
                          <a:pt x="15" y="0"/>
                          <a:pt x="0" y="15"/>
                          <a:pt x="0" y="33"/>
                        </a:cubicBezTo>
                        <a:cubicBezTo>
                          <a:pt x="0" y="111"/>
                          <a:pt x="0" y="111"/>
                          <a:pt x="0" y="111"/>
                        </a:cubicBezTo>
                        <a:cubicBezTo>
                          <a:pt x="0" y="129"/>
                          <a:pt x="15" y="144"/>
                          <a:pt x="34" y="144"/>
                        </a:cubicBezTo>
                        <a:cubicBezTo>
                          <a:pt x="147" y="144"/>
                          <a:pt x="147" y="144"/>
                          <a:pt x="147" y="144"/>
                        </a:cubicBezTo>
                        <a:cubicBezTo>
                          <a:pt x="147" y="144"/>
                          <a:pt x="147" y="144"/>
                          <a:pt x="147" y="144"/>
                        </a:cubicBezTo>
                        <a:cubicBezTo>
                          <a:pt x="204" y="174"/>
                          <a:pt x="204" y="174"/>
                          <a:pt x="204" y="174"/>
                        </a:cubicBezTo>
                        <a:cubicBezTo>
                          <a:pt x="188" y="144"/>
                          <a:pt x="188" y="144"/>
                          <a:pt x="188" y="144"/>
                        </a:cubicBezTo>
                        <a:cubicBezTo>
                          <a:pt x="189" y="144"/>
                          <a:pt x="189" y="144"/>
                          <a:pt x="189" y="144"/>
                        </a:cubicBezTo>
                        <a:cubicBezTo>
                          <a:pt x="208" y="144"/>
                          <a:pt x="223" y="129"/>
                          <a:pt x="223" y="111"/>
                        </a:cubicBezTo>
                        <a:cubicBezTo>
                          <a:pt x="223" y="33"/>
                          <a:pt x="223" y="33"/>
                          <a:pt x="223" y="33"/>
                        </a:cubicBezTo>
                        <a:cubicBezTo>
                          <a:pt x="223" y="15"/>
                          <a:pt x="208" y="0"/>
                          <a:pt x="189" y="0"/>
                        </a:cubicBezTo>
                        <a:close/>
                        <a:moveTo>
                          <a:pt x="189" y="104"/>
                        </a:moveTo>
                        <a:cubicBezTo>
                          <a:pt x="34" y="104"/>
                          <a:pt x="34" y="104"/>
                          <a:pt x="34" y="104"/>
                        </a:cubicBezTo>
                        <a:cubicBezTo>
                          <a:pt x="31" y="104"/>
                          <a:pt x="28" y="101"/>
                          <a:pt x="28" y="97"/>
                        </a:cubicBezTo>
                        <a:cubicBezTo>
                          <a:pt x="28" y="93"/>
                          <a:pt x="31" y="90"/>
                          <a:pt x="34" y="90"/>
                        </a:cubicBezTo>
                        <a:cubicBezTo>
                          <a:pt x="189" y="90"/>
                          <a:pt x="189" y="90"/>
                          <a:pt x="189" y="90"/>
                        </a:cubicBezTo>
                        <a:cubicBezTo>
                          <a:pt x="192" y="90"/>
                          <a:pt x="195" y="93"/>
                          <a:pt x="195" y="97"/>
                        </a:cubicBezTo>
                        <a:cubicBezTo>
                          <a:pt x="195" y="101"/>
                          <a:pt x="192" y="104"/>
                          <a:pt x="189" y="104"/>
                        </a:cubicBezTo>
                        <a:close/>
                        <a:moveTo>
                          <a:pt x="189" y="53"/>
                        </a:moveTo>
                        <a:cubicBezTo>
                          <a:pt x="34" y="53"/>
                          <a:pt x="34" y="53"/>
                          <a:pt x="34" y="53"/>
                        </a:cubicBezTo>
                        <a:cubicBezTo>
                          <a:pt x="31" y="53"/>
                          <a:pt x="28" y="50"/>
                          <a:pt x="28" y="47"/>
                        </a:cubicBezTo>
                        <a:cubicBezTo>
                          <a:pt x="28" y="43"/>
                          <a:pt x="31" y="40"/>
                          <a:pt x="34" y="40"/>
                        </a:cubicBezTo>
                        <a:cubicBezTo>
                          <a:pt x="189" y="40"/>
                          <a:pt x="189" y="40"/>
                          <a:pt x="189" y="40"/>
                        </a:cubicBezTo>
                        <a:cubicBezTo>
                          <a:pt x="192" y="40"/>
                          <a:pt x="195" y="43"/>
                          <a:pt x="195" y="47"/>
                        </a:cubicBezTo>
                        <a:cubicBezTo>
                          <a:pt x="195" y="50"/>
                          <a:pt x="192" y="53"/>
                          <a:pt x="189" y="53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</p:grpSp>
          </p:grpSp>
          <p:grpSp>
            <p:nvGrpSpPr>
              <p:cNvPr id="51" name="Group 8"/>
              <p:cNvGrpSpPr>
                <a:grpSpLocks/>
              </p:cNvGrpSpPr>
              <p:nvPr/>
            </p:nvGrpSpPr>
            <p:grpSpPr bwMode="auto">
              <a:xfrm>
                <a:off x="2384370" y="5277317"/>
                <a:ext cx="592010" cy="596900"/>
                <a:chOff x="1457784" y="5479010"/>
                <a:chExt cx="434767" cy="433495"/>
              </a:xfrm>
            </p:grpSpPr>
            <p:grpSp>
              <p:nvGrpSpPr>
                <p:cNvPr id="107" name="Group 485"/>
                <p:cNvGrpSpPr>
                  <a:grpSpLocks noChangeAspect="1"/>
                </p:cNvGrpSpPr>
                <p:nvPr/>
              </p:nvGrpSpPr>
              <p:grpSpPr bwMode="auto">
                <a:xfrm>
                  <a:off x="1457784" y="5479010"/>
                  <a:ext cx="434767" cy="433495"/>
                  <a:chOff x="2131607" y="2152295"/>
                  <a:chExt cx="597027" cy="595281"/>
                </a:xfrm>
              </p:grpSpPr>
              <p:sp>
                <p:nvSpPr>
                  <p:cNvPr id="116" name="Oval 28"/>
                  <p:cNvSpPr>
                    <a:spLocks noChangeArrowheads="1"/>
                  </p:cNvSpPr>
                  <p:nvPr/>
                </p:nvSpPr>
                <p:spPr bwMode="auto">
                  <a:xfrm>
                    <a:off x="2131283" y="2152431"/>
                    <a:ext cx="597358" cy="595278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5C5C5C">
                          <a:alpha val="20000"/>
                        </a:srgbClr>
                      </a:gs>
                      <a:gs pos="100000">
                        <a:srgbClr val="5C5C5C">
                          <a:gamma/>
                          <a:shade val="46275"/>
                          <a:invGamma/>
                          <a:alpha val="0"/>
                        </a:srgbClr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lIns="0" tIns="0" rIns="0" bIns="0" anchor="ctr" anchorCtr="1"/>
                  <a:lstStyle/>
                  <a:p>
                    <a:pPr fontAlgn="auto">
                      <a:lnSpc>
                        <a:spcPct val="9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117" name="Oval 29"/>
                  <p:cNvSpPr>
                    <a:spLocks noChangeArrowheads="1"/>
                  </p:cNvSpPr>
                  <p:nvPr/>
                </p:nvSpPr>
                <p:spPr bwMode="auto">
                  <a:xfrm>
                    <a:off x="2165686" y="2189194"/>
                    <a:ext cx="523862" cy="520339"/>
                  </a:xfrm>
                  <a:prstGeom prst="ellipse">
                    <a:avLst/>
                  </a:prstGeom>
                  <a:solidFill>
                    <a:srgbClr val="F26522"/>
                  </a:solidFill>
                  <a:ln w="12700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fontAlgn="auto">
                      <a:lnSpc>
                        <a:spcPct val="9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  <a:latin typeface="Arial" pitchFamily="34" charset="0"/>
                      <a:ea typeface="ＭＳ Ｐゴシック" charset="-128"/>
                    </a:endParaRPr>
                  </a:p>
                </p:txBody>
              </p:sp>
              <p:sp>
                <p:nvSpPr>
                  <p:cNvPr id="118" name="Oval 30"/>
                  <p:cNvSpPr>
                    <a:spLocks noChangeArrowheads="1"/>
                  </p:cNvSpPr>
                  <p:nvPr/>
                </p:nvSpPr>
                <p:spPr bwMode="auto">
                  <a:xfrm>
                    <a:off x="2236056" y="2217474"/>
                    <a:ext cx="384686" cy="265825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FFFF">
                          <a:alpha val="35001"/>
                        </a:srgbClr>
                      </a:gs>
                      <a:gs pos="100000">
                        <a:srgbClr val="000000">
                          <a:alpha val="0"/>
                        </a:srgbClr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wrap="none" lIns="73025" tIns="36511" rIns="73025" bIns="36511" anchor="ctr"/>
                  <a:lstStyle/>
                  <a:p>
                    <a:pPr fontAlgn="auto">
                      <a:lnSpc>
                        <a:spcPct val="9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  <a:latin typeface="Arial" pitchFamily="34" charset="0"/>
                    </a:endParaRPr>
                  </a:p>
                </p:txBody>
              </p:sp>
            </p:grpSp>
            <p:grpSp>
              <p:nvGrpSpPr>
                <p:cNvPr id="108" name="Group 836"/>
                <p:cNvGrpSpPr>
                  <a:grpSpLocks/>
                </p:cNvGrpSpPr>
                <p:nvPr/>
              </p:nvGrpSpPr>
              <p:grpSpPr bwMode="auto">
                <a:xfrm>
                  <a:off x="1544858" y="5544381"/>
                  <a:ext cx="252182" cy="296524"/>
                  <a:chOff x="3003971" y="8101447"/>
                  <a:chExt cx="723060" cy="850183"/>
                </a:xfrm>
              </p:grpSpPr>
              <p:sp>
                <p:nvSpPr>
                  <p:cNvPr id="109" name="Freeform 125"/>
                  <p:cNvSpPr>
                    <a:spLocks/>
                  </p:cNvSpPr>
                  <p:nvPr/>
                </p:nvSpPr>
                <p:spPr bwMode="auto">
                  <a:xfrm>
                    <a:off x="3280756" y="8918918"/>
                    <a:ext cx="153766" cy="33056"/>
                  </a:xfrm>
                  <a:custGeom>
                    <a:avLst/>
                    <a:gdLst>
                      <a:gd name="T0" fmla="*/ 2147483647 w 197"/>
                      <a:gd name="T1" fmla="*/ 2147483647 h 42"/>
                      <a:gd name="T2" fmla="*/ 2147483647 w 197"/>
                      <a:gd name="T3" fmla="*/ 2147483647 h 42"/>
                      <a:gd name="T4" fmla="*/ 2147483647 w 197"/>
                      <a:gd name="T5" fmla="*/ 2147483647 h 42"/>
                      <a:gd name="T6" fmla="*/ 0 w 197"/>
                      <a:gd name="T7" fmla="*/ 2147483647 h 42"/>
                      <a:gd name="T8" fmla="*/ 0 w 197"/>
                      <a:gd name="T9" fmla="*/ 2147483647 h 42"/>
                      <a:gd name="T10" fmla="*/ 2147483647 w 197"/>
                      <a:gd name="T11" fmla="*/ 0 h 42"/>
                      <a:gd name="T12" fmla="*/ 2147483647 w 197"/>
                      <a:gd name="T13" fmla="*/ 0 h 42"/>
                      <a:gd name="T14" fmla="*/ 2147483647 w 197"/>
                      <a:gd name="T15" fmla="*/ 2147483647 h 42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197"/>
                      <a:gd name="T25" fmla="*/ 0 h 42"/>
                      <a:gd name="T26" fmla="*/ 197 w 197"/>
                      <a:gd name="T27" fmla="*/ 42 h 42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197" h="42">
                        <a:moveTo>
                          <a:pt x="197" y="21"/>
                        </a:moveTo>
                        <a:cubicBezTo>
                          <a:pt x="197" y="32"/>
                          <a:pt x="188" y="42"/>
                          <a:pt x="176" y="42"/>
                        </a:cubicBezTo>
                        <a:cubicBezTo>
                          <a:pt x="20" y="42"/>
                          <a:pt x="20" y="42"/>
                          <a:pt x="20" y="42"/>
                        </a:cubicBezTo>
                        <a:cubicBezTo>
                          <a:pt x="9" y="42"/>
                          <a:pt x="0" y="32"/>
                          <a:pt x="0" y="21"/>
                        </a:cubicBezTo>
                        <a:cubicBezTo>
                          <a:pt x="0" y="21"/>
                          <a:pt x="0" y="21"/>
                          <a:pt x="0" y="21"/>
                        </a:cubicBezTo>
                        <a:cubicBezTo>
                          <a:pt x="0" y="9"/>
                          <a:pt x="9" y="0"/>
                          <a:pt x="20" y="0"/>
                        </a:cubicBezTo>
                        <a:cubicBezTo>
                          <a:pt x="176" y="0"/>
                          <a:pt x="176" y="0"/>
                          <a:pt x="176" y="0"/>
                        </a:cubicBezTo>
                        <a:cubicBezTo>
                          <a:pt x="188" y="0"/>
                          <a:pt x="197" y="9"/>
                          <a:pt x="197" y="2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grpSp>
                <p:nvGrpSpPr>
                  <p:cNvPr id="110" name="Group 838"/>
                  <p:cNvGrpSpPr>
                    <a:grpSpLocks/>
                  </p:cNvGrpSpPr>
                  <p:nvPr/>
                </p:nvGrpSpPr>
                <p:grpSpPr bwMode="auto">
                  <a:xfrm>
                    <a:off x="3003971" y="8101447"/>
                    <a:ext cx="723060" cy="834752"/>
                    <a:chOff x="3003971" y="8101447"/>
                    <a:chExt cx="723060" cy="834752"/>
                  </a:xfrm>
                </p:grpSpPr>
                <p:sp>
                  <p:nvSpPr>
                    <p:cNvPr id="111" name="Freeform 124"/>
                    <p:cNvSpPr>
                      <a:spLocks/>
                    </p:cNvSpPr>
                    <p:nvPr/>
                  </p:nvSpPr>
                  <p:spPr bwMode="auto">
                    <a:xfrm>
                      <a:off x="3060135" y="8542081"/>
                      <a:ext cx="237333" cy="393366"/>
                    </a:xfrm>
                    <a:custGeom>
                      <a:avLst/>
                      <a:gdLst>
                        <a:gd name="T0" fmla="*/ 2147483647 w 303"/>
                        <a:gd name="T1" fmla="*/ 2147483647 h 498"/>
                        <a:gd name="T2" fmla="*/ 2147483647 w 303"/>
                        <a:gd name="T3" fmla="*/ 2147483647 h 498"/>
                        <a:gd name="T4" fmla="*/ 2147483647 w 303"/>
                        <a:gd name="T5" fmla="*/ 2147483647 h 498"/>
                        <a:gd name="T6" fmla="*/ 2147483647 w 303"/>
                        <a:gd name="T7" fmla="*/ 2147483647 h 498"/>
                        <a:gd name="T8" fmla="*/ 2147483647 w 303"/>
                        <a:gd name="T9" fmla="*/ 2147483647 h 498"/>
                        <a:gd name="T10" fmla="*/ 2147483647 w 303"/>
                        <a:gd name="T11" fmla="*/ 2147483647 h 498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303"/>
                        <a:gd name="T19" fmla="*/ 0 h 498"/>
                        <a:gd name="T20" fmla="*/ 303 w 303"/>
                        <a:gd name="T21" fmla="*/ 498 h 498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303" h="498">
                          <a:moveTo>
                            <a:pt x="19" y="195"/>
                          </a:moveTo>
                          <a:cubicBezTo>
                            <a:pt x="19" y="195"/>
                            <a:pt x="54" y="384"/>
                            <a:pt x="303" y="498"/>
                          </a:cubicBezTo>
                          <a:cubicBezTo>
                            <a:pt x="303" y="479"/>
                            <a:pt x="303" y="479"/>
                            <a:pt x="303" y="479"/>
                          </a:cubicBezTo>
                          <a:cubicBezTo>
                            <a:pt x="303" y="479"/>
                            <a:pt x="100" y="371"/>
                            <a:pt x="48" y="189"/>
                          </a:cubicBezTo>
                          <a:cubicBezTo>
                            <a:pt x="0" y="0"/>
                            <a:pt x="48" y="189"/>
                            <a:pt x="48" y="189"/>
                          </a:cubicBezTo>
                          <a:cubicBezTo>
                            <a:pt x="19" y="195"/>
                            <a:pt x="19" y="195"/>
                            <a:pt x="19" y="195"/>
                          </a:cubicBezTo>
                        </a:path>
                      </a:pathLst>
                    </a:custGeom>
                    <a:solidFill>
                      <a:srgbClr val="FFFF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12" name="Freeform 126"/>
                    <p:cNvSpPr>
                      <a:spLocks/>
                    </p:cNvSpPr>
                    <p:nvPr/>
                  </p:nvSpPr>
                  <p:spPr bwMode="auto">
                    <a:xfrm>
                      <a:off x="3006652" y="8525554"/>
                      <a:ext cx="147080" cy="171891"/>
                    </a:xfrm>
                    <a:custGeom>
                      <a:avLst/>
                      <a:gdLst>
                        <a:gd name="T0" fmla="*/ 2147483647 w 183"/>
                        <a:gd name="T1" fmla="*/ 2147483647 h 214"/>
                        <a:gd name="T2" fmla="*/ 2147483647 w 183"/>
                        <a:gd name="T3" fmla="*/ 2147483647 h 214"/>
                        <a:gd name="T4" fmla="*/ 2147483647 w 183"/>
                        <a:gd name="T5" fmla="*/ 2147483647 h 214"/>
                        <a:gd name="T6" fmla="*/ 0 w 183"/>
                        <a:gd name="T7" fmla="*/ 2147483647 h 214"/>
                        <a:gd name="T8" fmla="*/ 0 w 183"/>
                        <a:gd name="T9" fmla="*/ 2147483647 h 214"/>
                        <a:gd name="T10" fmla="*/ 2147483647 w 183"/>
                        <a:gd name="T11" fmla="*/ 0 h 214"/>
                        <a:gd name="T12" fmla="*/ 2147483647 w 183"/>
                        <a:gd name="T13" fmla="*/ 0 h 214"/>
                        <a:gd name="T14" fmla="*/ 2147483647 w 183"/>
                        <a:gd name="T15" fmla="*/ 2147483647 h 214"/>
                        <a:gd name="T16" fmla="*/ 2147483647 w 183"/>
                        <a:gd name="T17" fmla="*/ 2147483647 h 214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w 183"/>
                        <a:gd name="T28" fmla="*/ 0 h 214"/>
                        <a:gd name="T29" fmla="*/ 183 w 183"/>
                        <a:gd name="T30" fmla="*/ 214 h 214"/>
                      </a:gdLst>
                      <a:ahLst/>
                      <a:cxnLst>
                        <a:cxn ang="T18">
                          <a:pos x="T0" y="T1"/>
                        </a:cxn>
                        <a:cxn ang="T19">
                          <a:pos x="T2" y="T3"/>
                        </a:cxn>
                        <a:cxn ang="T20">
                          <a:pos x="T4" y="T5"/>
                        </a:cxn>
                        <a:cxn ang="T21">
                          <a:pos x="T6" y="T7"/>
                        </a:cxn>
                        <a:cxn ang="T22">
                          <a:pos x="T8" y="T9"/>
                        </a:cxn>
                        <a:cxn ang="T23">
                          <a:pos x="T10" y="T11"/>
                        </a:cxn>
                        <a:cxn ang="T24">
                          <a:pos x="T12" y="T13"/>
                        </a:cxn>
                        <a:cxn ang="T25">
                          <a:pos x="T14" y="T15"/>
                        </a:cxn>
                        <a:cxn ang="T26">
                          <a:pos x="T16" y="T17"/>
                        </a:cxn>
                      </a:cxnLst>
                      <a:rect l="T27" t="T28" r="T29" b="T30"/>
                      <a:pathLst>
                        <a:path w="183" h="214">
                          <a:moveTo>
                            <a:pt x="183" y="188"/>
                          </a:moveTo>
                          <a:cubicBezTo>
                            <a:pt x="183" y="202"/>
                            <a:pt x="171" y="214"/>
                            <a:pt x="157" y="214"/>
                          </a:cubicBezTo>
                          <a:cubicBezTo>
                            <a:pt x="26" y="214"/>
                            <a:pt x="26" y="214"/>
                            <a:pt x="26" y="214"/>
                          </a:cubicBezTo>
                          <a:cubicBezTo>
                            <a:pt x="12" y="214"/>
                            <a:pt x="0" y="202"/>
                            <a:pt x="0" y="188"/>
                          </a:cubicBezTo>
                          <a:cubicBezTo>
                            <a:pt x="0" y="26"/>
                            <a:pt x="0" y="26"/>
                            <a:pt x="0" y="26"/>
                          </a:cubicBezTo>
                          <a:cubicBezTo>
                            <a:pt x="0" y="12"/>
                            <a:pt x="12" y="0"/>
                            <a:pt x="26" y="0"/>
                          </a:cubicBezTo>
                          <a:cubicBezTo>
                            <a:pt x="157" y="0"/>
                            <a:pt x="157" y="0"/>
                            <a:pt x="157" y="0"/>
                          </a:cubicBezTo>
                          <a:cubicBezTo>
                            <a:pt x="171" y="0"/>
                            <a:pt x="183" y="12"/>
                            <a:pt x="183" y="26"/>
                          </a:cubicBezTo>
                          <a:lnTo>
                            <a:pt x="183" y="188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13" name="Freeform 127"/>
                    <p:cNvSpPr>
                      <a:spLocks/>
                    </p:cNvSpPr>
                    <p:nvPr/>
                  </p:nvSpPr>
                  <p:spPr bwMode="auto">
                    <a:xfrm>
                      <a:off x="3581602" y="8525554"/>
                      <a:ext cx="140395" cy="171891"/>
                    </a:xfrm>
                    <a:custGeom>
                      <a:avLst/>
                      <a:gdLst>
                        <a:gd name="T0" fmla="*/ 2147483647 w 183"/>
                        <a:gd name="T1" fmla="*/ 2147483647 h 214"/>
                        <a:gd name="T2" fmla="*/ 2147483647 w 183"/>
                        <a:gd name="T3" fmla="*/ 2147483647 h 214"/>
                        <a:gd name="T4" fmla="*/ 2147483647 w 183"/>
                        <a:gd name="T5" fmla="*/ 2147483647 h 214"/>
                        <a:gd name="T6" fmla="*/ 0 w 183"/>
                        <a:gd name="T7" fmla="*/ 2147483647 h 214"/>
                        <a:gd name="T8" fmla="*/ 0 w 183"/>
                        <a:gd name="T9" fmla="*/ 2147483647 h 214"/>
                        <a:gd name="T10" fmla="*/ 2147483647 w 183"/>
                        <a:gd name="T11" fmla="*/ 0 h 214"/>
                        <a:gd name="T12" fmla="*/ 2147483647 w 183"/>
                        <a:gd name="T13" fmla="*/ 0 h 214"/>
                        <a:gd name="T14" fmla="*/ 2147483647 w 183"/>
                        <a:gd name="T15" fmla="*/ 2147483647 h 214"/>
                        <a:gd name="T16" fmla="*/ 2147483647 w 183"/>
                        <a:gd name="T17" fmla="*/ 2147483647 h 214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w 183"/>
                        <a:gd name="T28" fmla="*/ 0 h 214"/>
                        <a:gd name="T29" fmla="*/ 183 w 183"/>
                        <a:gd name="T30" fmla="*/ 214 h 214"/>
                      </a:gdLst>
                      <a:ahLst/>
                      <a:cxnLst>
                        <a:cxn ang="T18">
                          <a:pos x="T0" y="T1"/>
                        </a:cxn>
                        <a:cxn ang="T19">
                          <a:pos x="T2" y="T3"/>
                        </a:cxn>
                        <a:cxn ang="T20">
                          <a:pos x="T4" y="T5"/>
                        </a:cxn>
                        <a:cxn ang="T21">
                          <a:pos x="T6" y="T7"/>
                        </a:cxn>
                        <a:cxn ang="T22">
                          <a:pos x="T8" y="T9"/>
                        </a:cxn>
                        <a:cxn ang="T23">
                          <a:pos x="T10" y="T11"/>
                        </a:cxn>
                        <a:cxn ang="T24">
                          <a:pos x="T12" y="T13"/>
                        </a:cxn>
                        <a:cxn ang="T25">
                          <a:pos x="T14" y="T15"/>
                        </a:cxn>
                        <a:cxn ang="T26">
                          <a:pos x="T16" y="T17"/>
                        </a:cxn>
                      </a:cxnLst>
                      <a:rect l="T27" t="T28" r="T29" b="T30"/>
                      <a:pathLst>
                        <a:path w="183" h="214">
                          <a:moveTo>
                            <a:pt x="183" y="188"/>
                          </a:moveTo>
                          <a:cubicBezTo>
                            <a:pt x="183" y="202"/>
                            <a:pt x="171" y="214"/>
                            <a:pt x="157" y="214"/>
                          </a:cubicBezTo>
                          <a:cubicBezTo>
                            <a:pt x="26" y="214"/>
                            <a:pt x="26" y="214"/>
                            <a:pt x="26" y="214"/>
                          </a:cubicBezTo>
                          <a:cubicBezTo>
                            <a:pt x="12" y="214"/>
                            <a:pt x="0" y="202"/>
                            <a:pt x="0" y="188"/>
                          </a:cubicBezTo>
                          <a:cubicBezTo>
                            <a:pt x="0" y="26"/>
                            <a:pt x="0" y="26"/>
                            <a:pt x="0" y="26"/>
                          </a:cubicBezTo>
                          <a:cubicBezTo>
                            <a:pt x="0" y="12"/>
                            <a:pt x="12" y="0"/>
                            <a:pt x="26" y="0"/>
                          </a:cubicBezTo>
                          <a:cubicBezTo>
                            <a:pt x="157" y="0"/>
                            <a:pt x="157" y="0"/>
                            <a:pt x="157" y="0"/>
                          </a:cubicBezTo>
                          <a:cubicBezTo>
                            <a:pt x="171" y="0"/>
                            <a:pt x="183" y="12"/>
                            <a:pt x="183" y="26"/>
                          </a:cubicBezTo>
                          <a:lnTo>
                            <a:pt x="183" y="188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14" name="Freeform 128"/>
                    <p:cNvSpPr>
                      <a:spLocks/>
                    </p:cNvSpPr>
                    <p:nvPr/>
                  </p:nvSpPr>
                  <p:spPr bwMode="auto">
                    <a:xfrm>
                      <a:off x="3063477" y="8102438"/>
                      <a:ext cx="304190" cy="429727"/>
                    </a:xfrm>
                    <a:custGeom>
                      <a:avLst/>
                      <a:gdLst>
                        <a:gd name="T0" fmla="*/ 2147483647 w 388"/>
                        <a:gd name="T1" fmla="*/ 2147483647 h 542"/>
                        <a:gd name="T2" fmla="*/ 2147483647 w 388"/>
                        <a:gd name="T3" fmla="*/ 2147483647 h 542"/>
                        <a:gd name="T4" fmla="*/ 2147483647 w 388"/>
                        <a:gd name="T5" fmla="*/ 2147483647 h 542"/>
                        <a:gd name="T6" fmla="*/ 0 w 388"/>
                        <a:gd name="T7" fmla="*/ 2147483647 h 542"/>
                        <a:gd name="T8" fmla="*/ 2147483647 w 388"/>
                        <a:gd name="T9" fmla="*/ 2147483647 h 542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388"/>
                        <a:gd name="T16" fmla="*/ 0 h 542"/>
                        <a:gd name="T17" fmla="*/ 388 w 388"/>
                        <a:gd name="T18" fmla="*/ 542 h 542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388" h="542">
                          <a:moveTo>
                            <a:pt x="52" y="542"/>
                          </a:moveTo>
                          <a:cubicBezTo>
                            <a:pt x="52" y="542"/>
                            <a:pt x="4" y="94"/>
                            <a:pt x="388" y="94"/>
                          </a:cubicBezTo>
                          <a:cubicBezTo>
                            <a:pt x="388" y="42"/>
                            <a:pt x="388" y="42"/>
                            <a:pt x="388" y="42"/>
                          </a:cubicBezTo>
                          <a:cubicBezTo>
                            <a:pt x="388" y="42"/>
                            <a:pt x="0" y="0"/>
                            <a:pt x="0" y="540"/>
                          </a:cubicBezTo>
                          <a:lnTo>
                            <a:pt x="52" y="542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15" name="Freeform 129"/>
                    <p:cNvSpPr>
                      <a:spLocks/>
                    </p:cNvSpPr>
                    <p:nvPr/>
                  </p:nvSpPr>
                  <p:spPr bwMode="auto">
                    <a:xfrm>
                      <a:off x="3367667" y="8102438"/>
                      <a:ext cx="304188" cy="429727"/>
                    </a:xfrm>
                    <a:custGeom>
                      <a:avLst/>
                      <a:gdLst>
                        <a:gd name="T0" fmla="*/ 2147483647 w 388"/>
                        <a:gd name="T1" fmla="*/ 2147483647 h 542"/>
                        <a:gd name="T2" fmla="*/ 0 w 388"/>
                        <a:gd name="T3" fmla="*/ 2147483647 h 542"/>
                        <a:gd name="T4" fmla="*/ 0 w 388"/>
                        <a:gd name="T5" fmla="*/ 2147483647 h 542"/>
                        <a:gd name="T6" fmla="*/ 2147483647 w 388"/>
                        <a:gd name="T7" fmla="*/ 2147483647 h 542"/>
                        <a:gd name="T8" fmla="*/ 2147483647 w 388"/>
                        <a:gd name="T9" fmla="*/ 2147483647 h 542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388"/>
                        <a:gd name="T16" fmla="*/ 0 h 542"/>
                        <a:gd name="T17" fmla="*/ 388 w 388"/>
                        <a:gd name="T18" fmla="*/ 542 h 542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388" h="542">
                          <a:moveTo>
                            <a:pt x="336" y="542"/>
                          </a:moveTo>
                          <a:cubicBezTo>
                            <a:pt x="336" y="542"/>
                            <a:pt x="384" y="94"/>
                            <a:pt x="0" y="94"/>
                          </a:cubicBezTo>
                          <a:cubicBezTo>
                            <a:pt x="0" y="42"/>
                            <a:pt x="0" y="42"/>
                            <a:pt x="0" y="42"/>
                          </a:cubicBezTo>
                          <a:cubicBezTo>
                            <a:pt x="0" y="42"/>
                            <a:pt x="388" y="0"/>
                            <a:pt x="388" y="540"/>
                          </a:cubicBezTo>
                          <a:lnTo>
                            <a:pt x="336" y="542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52" name="Group 101"/>
              <p:cNvGrpSpPr>
                <a:grpSpLocks/>
              </p:cNvGrpSpPr>
              <p:nvPr/>
            </p:nvGrpSpPr>
            <p:grpSpPr bwMode="auto">
              <a:xfrm>
                <a:off x="7998260" y="5283667"/>
                <a:ext cx="590440" cy="593725"/>
                <a:chOff x="7247831" y="5240886"/>
                <a:chExt cx="434767" cy="433495"/>
              </a:xfrm>
            </p:grpSpPr>
            <p:grpSp>
              <p:nvGrpSpPr>
                <p:cNvPr id="102" name="Group 485"/>
                <p:cNvGrpSpPr>
                  <a:grpSpLocks noChangeAspect="1"/>
                </p:cNvGrpSpPr>
                <p:nvPr/>
              </p:nvGrpSpPr>
              <p:grpSpPr bwMode="auto">
                <a:xfrm flipH="1">
                  <a:off x="7247831" y="5240886"/>
                  <a:ext cx="434767" cy="433495"/>
                  <a:chOff x="2131607" y="2152295"/>
                  <a:chExt cx="597027" cy="595281"/>
                </a:xfrm>
              </p:grpSpPr>
              <p:sp>
                <p:nvSpPr>
                  <p:cNvPr id="104" name="Oval 28"/>
                  <p:cNvSpPr>
                    <a:spLocks noChangeArrowheads="1"/>
                  </p:cNvSpPr>
                  <p:nvPr/>
                </p:nvSpPr>
                <p:spPr bwMode="auto">
                  <a:xfrm>
                    <a:off x="2133786" y="2151751"/>
                    <a:ext cx="597379" cy="595619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5C5C5C">
                          <a:alpha val="20000"/>
                        </a:srgbClr>
                      </a:gs>
                      <a:gs pos="100000">
                        <a:srgbClr val="5C5C5C">
                          <a:gamma/>
                          <a:shade val="46275"/>
                          <a:invGamma/>
                          <a:alpha val="0"/>
                        </a:srgbClr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lIns="0" tIns="0" rIns="0" bIns="0" anchor="ctr" anchorCtr="1"/>
                  <a:lstStyle/>
                  <a:p>
                    <a:pPr fontAlgn="auto">
                      <a:lnSpc>
                        <a:spcPct val="9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105" name="Oval 29"/>
                  <p:cNvSpPr>
                    <a:spLocks noChangeArrowheads="1"/>
                  </p:cNvSpPr>
                  <p:nvPr/>
                </p:nvSpPr>
                <p:spPr bwMode="auto">
                  <a:xfrm>
                    <a:off x="2168280" y="2188711"/>
                    <a:ext cx="523687" cy="521699"/>
                  </a:xfrm>
                  <a:prstGeom prst="ellipse">
                    <a:avLst/>
                  </a:prstGeom>
                  <a:solidFill>
                    <a:srgbClr val="F26522"/>
                  </a:solidFill>
                  <a:ln w="12700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fontAlgn="auto">
                      <a:lnSpc>
                        <a:spcPct val="9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n-US" kern="0">
                      <a:solidFill>
                        <a:sysClr val="windowText" lastClr="000000"/>
                      </a:solidFill>
                      <a:latin typeface="Arial" pitchFamily="34" charset="0"/>
                      <a:ea typeface="ＭＳ Ｐゴシック" charset="-128"/>
                    </a:endParaRPr>
                  </a:p>
                </p:txBody>
              </p:sp>
              <p:sp>
                <p:nvSpPr>
                  <p:cNvPr id="106" name="Oval 30"/>
                  <p:cNvSpPr>
                    <a:spLocks noChangeArrowheads="1"/>
                  </p:cNvSpPr>
                  <p:nvPr/>
                </p:nvSpPr>
                <p:spPr bwMode="auto">
                  <a:xfrm>
                    <a:off x="2235700" y="2215720"/>
                    <a:ext cx="387278" cy="267247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FFFF">
                          <a:alpha val="35001"/>
                        </a:srgbClr>
                      </a:gs>
                      <a:gs pos="100000">
                        <a:srgbClr val="000000">
                          <a:alpha val="0"/>
                        </a:srgbClr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wrap="none" lIns="73025" tIns="36511" rIns="73025" bIns="36511" anchor="ctr"/>
                  <a:lstStyle/>
                  <a:p>
                    <a:pPr fontAlgn="auto">
                      <a:lnSpc>
                        <a:spcPct val="9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  <a:latin typeface="Arial" pitchFamily="34" charset="0"/>
                    </a:endParaRPr>
                  </a:p>
                </p:txBody>
              </p:sp>
            </p:grpSp>
            <p:sp>
              <p:nvSpPr>
                <p:cNvPr id="103" name="Freeform 67"/>
                <p:cNvSpPr>
                  <a:spLocks noEditPoints="1"/>
                </p:cNvSpPr>
                <p:nvPr/>
              </p:nvSpPr>
              <p:spPr bwMode="auto">
                <a:xfrm>
                  <a:off x="7333374" y="5359112"/>
                  <a:ext cx="261844" cy="197043"/>
                </a:xfrm>
                <a:custGeom>
                  <a:avLst/>
                  <a:gdLst>
                    <a:gd name="T0" fmla="*/ 2147483647 w 138"/>
                    <a:gd name="T1" fmla="*/ 0 h 105"/>
                    <a:gd name="T2" fmla="*/ 0 w 138"/>
                    <a:gd name="T3" fmla="*/ 2147483647 h 105"/>
                    <a:gd name="T4" fmla="*/ 2147483647 w 138"/>
                    <a:gd name="T5" fmla="*/ 2147483647 h 105"/>
                    <a:gd name="T6" fmla="*/ 2147483647 w 138"/>
                    <a:gd name="T7" fmla="*/ 2147483647 h 105"/>
                    <a:gd name="T8" fmla="*/ 2147483647 w 138"/>
                    <a:gd name="T9" fmla="*/ 2147483647 h 105"/>
                    <a:gd name="T10" fmla="*/ 2147483647 w 138"/>
                    <a:gd name="T11" fmla="*/ 2147483647 h 105"/>
                    <a:gd name="T12" fmla="*/ 2147483647 w 138"/>
                    <a:gd name="T13" fmla="*/ 2147483647 h 105"/>
                    <a:gd name="T14" fmla="*/ 2147483647 w 138"/>
                    <a:gd name="T15" fmla="*/ 2147483647 h 105"/>
                    <a:gd name="T16" fmla="*/ 2147483647 w 138"/>
                    <a:gd name="T17" fmla="*/ 2147483647 h 105"/>
                    <a:gd name="T18" fmla="*/ 2147483647 w 138"/>
                    <a:gd name="T19" fmla="*/ 0 h 105"/>
                    <a:gd name="T20" fmla="*/ 2147483647 w 138"/>
                    <a:gd name="T21" fmla="*/ 2147483647 h 105"/>
                    <a:gd name="T22" fmla="*/ 2147483647 w 138"/>
                    <a:gd name="T23" fmla="*/ 2147483647 h 105"/>
                    <a:gd name="T24" fmla="*/ 2147483647 w 138"/>
                    <a:gd name="T25" fmla="*/ 2147483647 h 105"/>
                    <a:gd name="T26" fmla="*/ 2147483647 w 138"/>
                    <a:gd name="T27" fmla="*/ 2147483647 h 105"/>
                    <a:gd name="T28" fmla="*/ 2147483647 w 138"/>
                    <a:gd name="T29" fmla="*/ 2147483647 h 105"/>
                    <a:gd name="T30" fmla="*/ 2147483647 w 138"/>
                    <a:gd name="T31" fmla="*/ 2147483647 h 105"/>
                    <a:gd name="T32" fmla="*/ 2147483647 w 138"/>
                    <a:gd name="T33" fmla="*/ 2147483647 h 105"/>
                    <a:gd name="T34" fmla="*/ 2147483647 w 138"/>
                    <a:gd name="T35" fmla="*/ 2147483647 h 105"/>
                    <a:gd name="T36" fmla="*/ 2147483647 w 138"/>
                    <a:gd name="T37" fmla="*/ 2147483647 h 105"/>
                    <a:gd name="T38" fmla="*/ 2147483647 w 138"/>
                    <a:gd name="T39" fmla="*/ 2147483647 h 105"/>
                    <a:gd name="T40" fmla="*/ 2147483647 w 138"/>
                    <a:gd name="T41" fmla="*/ 2147483647 h 105"/>
                    <a:gd name="T42" fmla="*/ 2147483647 w 138"/>
                    <a:gd name="T43" fmla="*/ 2147483647 h 105"/>
                    <a:gd name="T44" fmla="*/ 2147483647 w 138"/>
                    <a:gd name="T45" fmla="*/ 2147483647 h 105"/>
                    <a:gd name="T46" fmla="*/ 2147483647 w 138"/>
                    <a:gd name="T47" fmla="*/ 2147483647 h 105"/>
                    <a:gd name="T48" fmla="*/ 2147483647 w 138"/>
                    <a:gd name="T49" fmla="*/ 2147483647 h 105"/>
                    <a:gd name="T50" fmla="*/ 2147483647 w 138"/>
                    <a:gd name="T51" fmla="*/ 2147483647 h 105"/>
                    <a:gd name="T52" fmla="*/ 2147483647 w 138"/>
                    <a:gd name="T53" fmla="*/ 2147483647 h 105"/>
                    <a:gd name="T54" fmla="*/ 2147483647 w 138"/>
                    <a:gd name="T55" fmla="*/ 2147483647 h 105"/>
                    <a:gd name="T56" fmla="*/ 2147483647 w 138"/>
                    <a:gd name="T57" fmla="*/ 2147483647 h 105"/>
                    <a:gd name="T58" fmla="*/ 2147483647 w 138"/>
                    <a:gd name="T59" fmla="*/ 2147483647 h 105"/>
                    <a:gd name="T60" fmla="*/ 2147483647 w 138"/>
                    <a:gd name="T61" fmla="*/ 2147483647 h 105"/>
                    <a:gd name="T62" fmla="*/ 2147483647 w 138"/>
                    <a:gd name="T63" fmla="*/ 2147483647 h 105"/>
                    <a:gd name="T64" fmla="*/ 2147483647 w 138"/>
                    <a:gd name="T65" fmla="*/ 2147483647 h 105"/>
                    <a:gd name="T66" fmla="*/ 2147483647 w 138"/>
                    <a:gd name="T67" fmla="*/ 2147483647 h 105"/>
                    <a:gd name="T68" fmla="*/ 2147483647 w 138"/>
                    <a:gd name="T69" fmla="*/ 2147483647 h 105"/>
                    <a:gd name="T70" fmla="*/ 2147483647 w 138"/>
                    <a:gd name="T71" fmla="*/ 2147483647 h 105"/>
                    <a:gd name="T72" fmla="*/ 2147483647 w 138"/>
                    <a:gd name="T73" fmla="*/ 2147483647 h 105"/>
                    <a:gd name="T74" fmla="*/ 2147483647 w 138"/>
                    <a:gd name="T75" fmla="*/ 2147483647 h 105"/>
                    <a:gd name="T76" fmla="*/ 2147483647 w 138"/>
                    <a:gd name="T77" fmla="*/ 2147483647 h 105"/>
                    <a:gd name="T78" fmla="*/ 2147483647 w 138"/>
                    <a:gd name="T79" fmla="*/ 2147483647 h 105"/>
                    <a:gd name="T80" fmla="*/ 2147483647 w 138"/>
                    <a:gd name="T81" fmla="*/ 2147483647 h 105"/>
                    <a:gd name="T82" fmla="*/ 2147483647 w 138"/>
                    <a:gd name="T83" fmla="*/ 2147483647 h 105"/>
                    <a:gd name="T84" fmla="*/ 2147483647 w 138"/>
                    <a:gd name="T85" fmla="*/ 2147483647 h 105"/>
                    <a:gd name="T86" fmla="*/ 2147483647 w 138"/>
                    <a:gd name="T87" fmla="*/ 2147483647 h 105"/>
                    <a:gd name="T88" fmla="*/ 2147483647 w 138"/>
                    <a:gd name="T89" fmla="*/ 2147483647 h 105"/>
                    <a:gd name="T90" fmla="*/ 2147483647 w 138"/>
                    <a:gd name="T91" fmla="*/ 2147483647 h 105"/>
                    <a:gd name="T92" fmla="*/ 2147483647 w 138"/>
                    <a:gd name="T93" fmla="*/ 2147483647 h 105"/>
                    <a:gd name="T94" fmla="*/ 2147483647 w 138"/>
                    <a:gd name="T95" fmla="*/ 2147483647 h 105"/>
                    <a:gd name="T96" fmla="*/ 2147483647 w 138"/>
                    <a:gd name="T97" fmla="*/ 2147483647 h 105"/>
                    <a:gd name="T98" fmla="*/ 2147483647 w 138"/>
                    <a:gd name="T99" fmla="*/ 2147483647 h 105"/>
                    <a:gd name="T100" fmla="*/ 2147483647 w 138"/>
                    <a:gd name="T101" fmla="*/ 2147483647 h 105"/>
                    <a:gd name="T102" fmla="*/ 2147483647 w 138"/>
                    <a:gd name="T103" fmla="*/ 2147483647 h 105"/>
                    <a:gd name="T104" fmla="*/ 2147483647 w 138"/>
                    <a:gd name="T105" fmla="*/ 2147483647 h 105"/>
                    <a:gd name="T106" fmla="*/ 2147483647 w 138"/>
                    <a:gd name="T107" fmla="*/ 2147483647 h 105"/>
                    <a:gd name="T108" fmla="*/ 2147483647 w 138"/>
                    <a:gd name="T109" fmla="*/ 2147483647 h 105"/>
                    <a:gd name="T110" fmla="*/ 2147483647 w 138"/>
                    <a:gd name="T111" fmla="*/ 2147483647 h 105"/>
                    <a:gd name="T112" fmla="*/ 2147483647 w 138"/>
                    <a:gd name="T113" fmla="*/ 2147483647 h 105"/>
                    <a:gd name="T114" fmla="*/ 2147483647 w 138"/>
                    <a:gd name="T115" fmla="*/ 2147483647 h 105"/>
                    <a:gd name="T116" fmla="*/ 2147483647 w 138"/>
                    <a:gd name="T117" fmla="*/ 2147483647 h 105"/>
                    <a:gd name="T118" fmla="*/ 2147483647 w 138"/>
                    <a:gd name="T119" fmla="*/ 2147483647 h 105"/>
                    <a:gd name="T120" fmla="*/ 2147483647 w 138"/>
                    <a:gd name="T121" fmla="*/ 2147483647 h 105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138"/>
                    <a:gd name="T184" fmla="*/ 0 h 105"/>
                    <a:gd name="T185" fmla="*/ 138 w 138"/>
                    <a:gd name="T186" fmla="*/ 105 h 105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138" h="105">
                      <a:moveTo>
                        <a:pt x="69" y="0"/>
                      </a:moveTo>
                      <a:cubicBezTo>
                        <a:pt x="32" y="0"/>
                        <a:pt x="0" y="21"/>
                        <a:pt x="0" y="50"/>
                      </a:cubicBezTo>
                      <a:cubicBezTo>
                        <a:pt x="0" y="65"/>
                        <a:pt x="9" y="79"/>
                        <a:pt x="23" y="88"/>
                      </a:cubicBezTo>
                      <a:cubicBezTo>
                        <a:pt x="19" y="91"/>
                        <a:pt x="14" y="95"/>
                        <a:pt x="14" y="95"/>
                      </a:cubicBezTo>
                      <a:cubicBezTo>
                        <a:pt x="2" y="105"/>
                        <a:pt x="2" y="105"/>
                        <a:pt x="2" y="105"/>
                      </a:cubicBezTo>
                      <a:cubicBezTo>
                        <a:pt x="17" y="102"/>
                        <a:pt x="17" y="102"/>
                        <a:pt x="17" y="102"/>
                      </a:cubicBezTo>
                      <a:cubicBezTo>
                        <a:pt x="33" y="99"/>
                        <a:pt x="40" y="98"/>
                        <a:pt x="44" y="97"/>
                      </a:cubicBezTo>
                      <a:cubicBezTo>
                        <a:pt x="52" y="99"/>
                        <a:pt x="60" y="100"/>
                        <a:pt x="69" y="100"/>
                      </a:cubicBezTo>
                      <a:cubicBezTo>
                        <a:pt x="106" y="100"/>
                        <a:pt x="138" y="79"/>
                        <a:pt x="138" y="50"/>
                      </a:cubicBezTo>
                      <a:cubicBezTo>
                        <a:pt x="138" y="21"/>
                        <a:pt x="106" y="0"/>
                        <a:pt x="69" y="0"/>
                      </a:cubicBezTo>
                      <a:close/>
                      <a:moveTo>
                        <a:pt x="113" y="80"/>
                      </a:moveTo>
                      <a:cubicBezTo>
                        <a:pt x="102" y="87"/>
                        <a:pt x="86" y="92"/>
                        <a:pt x="69" y="92"/>
                      </a:cubicBezTo>
                      <a:cubicBezTo>
                        <a:pt x="63" y="92"/>
                        <a:pt x="57" y="92"/>
                        <a:pt x="52" y="91"/>
                      </a:cubicBezTo>
                      <a:cubicBezTo>
                        <a:pt x="45" y="89"/>
                        <a:pt x="45" y="89"/>
                        <a:pt x="45" y="89"/>
                      </a:cubicBezTo>
                      <a:cubicBezTo>
                        <a:pt x="44" y="89"/>
                        <a:pt x="44" y="89"/>
                        <a:pt x="44" y="89"/>
                      </a:cubicBezTo>
                      <a:cubicBezTo>
                        <a:pt x="44" y="89"/>
                        <a:pt x="44" y="89"/>
                        <a:pt x="44" y="89"/>
                      </a:cubicBezTo>
                      <a:cubicBezTo>
                        <a:pt x="43" y="89"/>
                        <a:pt x="43" y="89"/>
                        <a:pt x="43" y="89"/>
                      </a:cubicBezTo>
                      <a:cubicBezTo>
                        <a:pt x="42" y="89"/>
                        <a:pt x="42" y="89"/>
                        <a:pt x="42" y="89"/>
                      </a:cubicBezTo>
                      <a:cubicBezTo>
                        <a:pt x="42" y="89"/>
                        <a:pt x="42" y="89"/>
                        <a:pt x="42" y="89"/>
                      </a:cubicBezTo>
                      <a:cubicBezTo>
                        <a:pt x="42" y="89"/>
                        <a:pt x="42" y="89"/>
                        <a:pt x="42" y="89"/>
                      </a:cubicBezTo>
                      <a:cubicBezTo>
                        <a:pt x="41" y="89"/>
                        <a:pt x="37" y="90"/>
                        <a:pt x="30" y="92"/>
                      </a:cubicBezTo>
                      <a:cubicBezTo>
                        <a:pt x="31" y="91"/>
                        <a:pt x="32" y="90"/>
                        <a:pt x="32" y="90"/>
                      </a:cubicBezTo>
                      <a:cubicBezTo>
                        <a:pt x="36" y="86"/>
                        <a:pt x="36" y="86"/>
                        <a:pt x="36" y="86"/>
                      </a:cubicBezTo>
                      <a:cubicBezTo>
                        <a:pt x="31" y="83"/>
                        <a:pt x="31" y="83"/>
                        <a:pt x="31" y="83"/>
                      </a:cubicBezTo>
                      <a:cubicBezTo>
                        <a:pt x="17" y="75"/>
                        <a:pt x="8" y="63"/>
                        <a:pt x="8" y="50"/>
                      </a:cubicBezTo>
                      <a:cubicBezTo>
                        <a:pt x="8" y="39"/>
                        <a:pt x="14" y="28"/>
                        <a:pt x="25" y="20"/>
                      </a:cubicBezTo>
                      <a:cubicBezTo>
                        <a:pt x="36" y="13"/>
                        <a:pt x="52" y="8"/>
                        <a:pt x="69" y="8"/>
                      </a:cubicBezTo>
                      <a:cubicBezTo>
                        <a:pt x="86" y="8"/>
                        <a:pt x="102" y="13"/>
                        <a:pt x="113" y="20"/>
                      </a:cubicBezTo>
                      <a:cubicBezTo>
                        <a:pt x="124" y="28"/>
                        <a:pt x="130" y="39"/>
                        <a:pt x="130" y="50"/>
                      </a:cubicBezTo>
                      <a:cubicBezTo>
                        <a:pt x="130" y="61"/>
                        <a:pt x="124" y="72"/>
                        <a:pt x="113" y="80"/>
                      </a:cubicBezTo>
                      <a:close/>
                      <a:moveTo>
                        <a:pt x="35" y="73"/>
                      </a:moveTo>
                      <a:cubicBezTo>
                        <a:pt x="45" y="73"/>
                        <a:pt x="45" y="73"/>
                        <a:pt x="45" y="73"/>
                      </a:cubicBezTo>
                      <a:cubicBezTo>
                        <a:pt x="45" y="39"/>
                        <a:pt x="45" y="39"/>
                        <a:pt x="45" y="39"/>
                      </a:cubicBezTo>
                      <a:cubicBezTo>
                        <a:pt x="35" y="39"/>
                        <a:pt x="35" y="39"/>
                        <a:pt x="35" y="39"/>
                      </a:cubicBezTo>
                      <a:lnTo>
                        <a:pt x="35" y="73"/>
                      </a:lnTo>
                      <a:close/>
                      <a:moveTo>
                        <a:pt x="35" y="35"/>
                      </a:moveTo>
                      <a:cubicBezTo>
                        <a:pt x="45" y="35"/>
                        <a:pt x="45" y="35"/>
                        <a:pt x="45" y="35"/>
                      </a:cubicBezTo>
                      <a:cubicBezTo>
                        <a:pt x="45" y="27"/>
                        <a:pt x="45" y="27"/>
                        <a:pt x="45" y="27"/>
                      </a:cubicBezTo>
                      <a:cubicBezTo>
                        <a:pt x="35" y="27"/>
                        <a:pt x="35" y="27"/>
                        <a:pt x="35" y="27"/>
                      </a:cubicBezTo>
                      <a:lnTo>
                        <a:pt x="35" y="35"/>
                      </a:lnTo>
                      <a:close/>
                      <a:moveTo>
                        <a:pt x="92" y="38"/>
                      </a:moveTo>
                      <a:cubicBezTo>
                        <a:pt x="86" y="38"/>
                        <a:pt x="83" y="40"/>
                        <a:pt x="81" y="44"/>
                      </a:cubicBezTo>
                      <a:cubicBezTo>
                        <a:pt x="78" y="39"/>
                        <a:pt x="75" y="38"/>
                        <a:pt x="71" y="38"/>
                      </a:cubicBezTo>
                      <a:cubicBezTo>
                        <a:pt x="66" y="38"/>
                        <a:pt x="63" y="41"/>
                        <a:pt x="61" y="44"/>
                      </a:cubicBezTo>
                      <a:cubicBezTo>
                        <a:pt x="61" y="44"/>
                        <a:pt x="61" y="44"/>
                        <a:pt x="61" y="44"/>
                      </a:cubicBezTo>
                      <a:cubicBezTo>
                        <a:pt x="61" y="39"/>
                        <a:pt x="61" y="39"/>
                        <a:pt x="61" y="39"/>
                      </a:cubicBezTo>
                      <a:cubicBezTo>
                        <a:pt x="51" y="39"/>
                        <a:pt x="51" y="39"/>
                        <a:pt x="51" y="39"/>
                      </a:cubicBezTo>
                      <a:cubicBezTo>
                        <a:pt x="51" y="73"/>
                        <a:pt x="51" y="73"/>
                        <a:pt x="51" y="73"/>
                      </a:cubicBezTo>
                      <a:cubicBezTo>
                        <a:pt x="61" y="73"/>
                        <a:pt x="61" y="73"/>
                        <a:pt x="61" y="73"/>
                      </a:cubicBezTo>
                      <a:cubicBezTo>
                        <a:pt x="61" y="54"/>
                        <a:pt x="61" y="54"/>
                        <a:pt x="61" y="54"/>
                      </a:cubicBezTo>
                      <a:cubicBezTo>
                        <a:pt x="61" y="50"/>
                        <a:pt x="63" y="48"/>
                        <a:pt x="67" y="48"/>
                      </a:cubicBezTo>
                      <a:cubicBezTo>
                        <a:pt x="70" y="48"/>
                        <a:pt x="71" y="50"/>
                        <a:pt x="71" y="53"/>
                      </a:cubicBezTo>
                      <a:cubicBezTo>
                        <a:pt x="71" y="73"/>
                        <a:pt x="71" y="73"/>
                        <a:pt x="71" y="73"/>
                      </a:cubicBezTo>
                      <a:cubicBezTo>
                        <a:pt x="81" y="73"/>
                        <a:pt x="81" y="73"/>
                        <a:pt x="81" y="73"/>
                      </a:cubicBezTo>
                      <a:cubicBezTo>
                        <a:pt x="81" y="54"/>
                        <a:pt x="81" y="54"/>
                        <a:pt x="81" y="54"/>
                      </a:cubicBezTo>
                      <a:cubicBezTo>
                        <a:pt x="81" y="50"/>
                        <a:pt x="83" y="48"/>
                        <a:pt x="87" y="48"/>
                      </a:cubicBezTo>
                      <a:cubicBezTo>
                        <a:pt x="90" y="48"/>
                        <a:pt x="91" y="50"/>
                        <a:pt x="91" y="53"/>
                      </a:cubicBezTo>
                      <a:cubicBezTo>
                        <a:pt x="91" y="73"/>
                        <a:pt x="91" y="73"/>
                        <a:pt x="91" y="73"/>
                      </a:cubicBezTo>
                      <a:cubicBezTo>
                        <a:pt x="102" y="73"/>
                        <a:pt x="102" y="73"/>
                        <a:pt x="102" y="73"/>
                      </a:cubicBezTo>
                      <a:cubicBezTo>
                        <a:pt x="102" y="49"/>
                        <a:pt x="102" y="49"/>
                        <a:pt x="102" y="49"/>
                      </a:cubicBezTo>
                      <a:cubicBezTo>
                        <a:pt x="102" y="41"/>
                        <a:pt x="97" y="38"/>
                        <a:pt x="92" y="38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53" name="Group 21"/>
              <p:cNvGrpSpPr>
                <a:grpSpLocks/>
              </p:cNvGrpSpPr>
              <p:nvPr/>
            </p:nvGrpSpPr>
            <p:grpSpPr bwMode="auto">
              <a:xfrm>
                <a:off x="3632773" y="5283667"/>
                <a:ext cx="588870" cy="593725"/>
                <a:chOff x="1040327" y="4829940"/>
                <a:chExt cx="467486" cy="466119"/>
              </a:xfrm>
            </p:grpSpPr>
            <p:grpSp>
              <p:nvGrpSpPr>
                <p:cNvPr id="82" name="Group 485"/>
                <p:cNvGrpSpPr>
                  <a:grpSpLocks noChangeAspect="1"/>
                </p:cNvGrpSpPr>
                <p:nvPr/>
              </p:nvGrpSpPr>
              <p:grpSpPr bwMode="auto">
                <a:xfrm>
                  <a:off x="1040327" y="4829940"/>
                  <a:ext cx="467486" cy="466119"/>
                  <a:chOff x="2131607" y="2152295"/>
                  <a:chExt cx="597027" cy="595281"/>
                </a:xfrm>
              </p:grpSpPr>
              <p:sp>
                <p:nvSpPr>
                  <p:cNvPr id="99" name="Oval 28"/>
                  <p:cNvSpPr>
                    <a:spLocks noChangeArrowheads="1"/>
                  </p:cNvSpPr>
                  <p:nvPr/>
                </p:nvSpPr>
                <p:spPr bwMode="auto">
                  <a:xfrm>
                    <a:off x="2131129" y="2151751"/>
                    <a:ext cx="597399" cy="595619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5C5C5C">
                          <a:alpha val="20000"/>
                        </a:srgbClr>
                      </a:gs>
                      <a:gs pos="100000">
                        <a:srgbClr val="5C5C5C">
                          <a:gamma/>
                          <a:shade val="46275"/>
                          <a:invGamma/>
                          <a:alpha val="0"/>
                        </a:srgbClr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lIns="0" tIns="0" rIns="0" bIns="0" anchor="ctr" anchorCtr="1"/>
                  <a:lstStyle/>
                  <a:p>
                    <a:pPr fontAlgn="auto">
                      <a:lnSpc>
                        <a:spcPct val="9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100" name="Oval 29"/>
                  <p:cNvSpPr>
                    <a:spLocks noChangeArrowheads="1"/>
                  </p:cNvSpPr>
                  <p:nvPr/>
                </p:nvSpPr>
                <p:spPr bwMode="auto">
                  <a:xfrm>
                    <a:off x="2167287" y="2188711"/>
                    <a:ext cx="521938" cy="521699"/>
                  </a:xfrm>
                  <a:prstGeom prst="ellipse">
                    <a:avLst/>
                  </a:prstGeom>
                  <a:solidFill>
                    <a:srgbClr val="F26522"/>
                  </a:solidFill>
                  <a:ln w="12700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fontAlgn="auto">
                      <a:lnSpc>
                        <a:spcPct val="9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n-US" kern="0" dirty="0">
                      <a:solidFill>
                        <a:sysClr val="windowText" lastClr="000000"/>
                      </a:solidFill>
                      <a:latin typeface="Arial" pitchFamily="34" charset="0"/>
                      <a:ea typeface="ＭＳ Ｐゴシック" charset="-128"/>
                    </a:endParaRPr>
                  </a:p>
                </p:txBody>
              </p:sp>
              <p:sp>
                <p:nvSpPr>
                  <p:cNvPr id="101" name="Oval 30"/>
                  <p:cNvSpPr>
                    <a:spLocks noChangeArrowheads="1"/>
                  </p:cNvSpPr>
                  <p:nvPr/>
                </p:nvSpPr>
                <p:spPr bwMode="auto">
                  <a:xfrm>
                    <a:off x="2233315" y="2215720"/>
                    <a:ext cx="388310" cy="267247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FFFF">
                          <a:alpha val="35001"/>
                        </a:srgbClr>
                      </a:gs>
                      <a:gs pos="100000">
                        <a:srgbClr val="000000">
                          <a:alpha val="0"/>
                        </a:srgbClr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wrap="none" lIns="73025" tIns="36511" rIns="73025" bIns="36511" anchor="ctr"/>
                  <a:lstStyle/>
                  <a:p>
                    <a:pPr fontAlgn="auto">
                      <a:lnSpc>
                        <a:spcPct val="9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  <a:latin typeface="Arial" pitchFamily="34" charset="0"/>
                    </a:endParaRPr>
                  </a:p>
                </p:txBody>
              </p:sp>
            </p:grpSp>
            <p:grpSp>
              <p:nvGrpSpPr>
                <p:cNvPr id="83" name="Group 816"/>
                <p:cNvGrpSpPr>
                  <a:grpSpLocks/>
                </p:cNvGrpSpPr>
                <p:nvPr/>
              </p:nvGrpSpPr>
              <p:grpSpPr bwMode="auto">
                <a:xfrm>
                  <a:off x="1168431" y="4926810"/>
                  <a:ext cx="209490" cy="238124"/>
                  <a:chOff x="3824288" y="7021513"/>
                  <a:chExt cx="441325" cy="501650"/>
                </a:xfrm>
              </p:grpSpPr>
              <p:sp>
                <p:nvSpPr>
                  <p:cNvPr id="84" name="Freeform 194"/>
                  <p:cNvSpPr>
                    <a:spLocks/>
                  </p:cNvSpPr>
                  <p:nvPr/>
                </p:nvSpPr>
                <p:spPr bwMode="auto">
                  <a:xfrm>
                    <a:off x="3823329" y="7112002"/>
                    <a:ext cx="440859" cy="410359"/>
                  </a:xfrm>
                  <a:custGeom>
                    <a:avLst/>
                    <a:gdLst>
                      <a:gd name="T0" fmla="*/ 176 w 498"/>
                      <a:gd name="T1" fmla="*/ 163 h 462"/>
                      <a:gd name="T2" fmla="*/ 0 w 498"/>
                      <a:gd name="T3" fmla="*/ 163 h 462"/>
                      <a:gd name="T4" fmla="*/ 6 w 498"/>
                      <a:gd name="T5" fmla="*/ 0 h 462"/>
                      <a:gd name="T6" fmla="*/ 170 w 498"/>
                      <a:gd name="T7" fmla="*/ 0 h 462"/>
                      <a:gd name="T8" fmla="*/ 176 w 498"/>
                      <a:gd name="T9" fmla="*/ 163 h 46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98"/>
                      <a:gd name="T16" fmla="*/ 0 h 462"/>
                      <a:gd name="T17" fmla="*/ 498 w 498"/>
                      <a:gd name="T18" fmla="*/ 462 h 46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98" h="462">
                        <a:moveTo>
                          <a:pt x="498" y="462"/>
                        </a:moveTo>
                        <a:lnTo>
                          <a:pt x="0" y="462"/>
                        </a:lnTo>
                        <a:lnTo>
                          <a:pt x="18" y="0"/>
                        </a:lnTo>
                        <a:lnTo>
                          <a:pt x="480" y="0"/>
                        </a:lnTo>
                        <a:lnTo>
                          <a:pt x="498" y="462"/>
                        </a:lnTo>
                        <a:close/>
                      </a:path>
                    </a:pathLst>
                  </a:custGeom>
                  <a:noFill/>
                  <a:ln w="12700">
                    <a:solidFill>
                      <a:srgbClr val="FFFFFF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fontAlgn="auto">
                      <a:spcAft>
                        <a:spcPts val="0"/>
                      </a:spcAft>
                      <a:defRPr/>
                    </a:pPr>
                    <a:endParaRPr lang="en-US" kern="0">
                      <a:solidFill>
                        <a:srgbClr val="5C5C5C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85" name="Freeform 248"/>
                  <p:cNvSpPr>
                    <a:spLocks/>
                  </p:cNvSpPr>
                  <p:nvPr/>
                </p:nvSpPr>
                <p:spPr bwMode="auto">
                  <a:xfrm>
                    <a:off x="3864822" y="7025240"/>
                    <a:ext cx="121884" cy="468982"/>
                  </a:xfrm>
                  <a:custGeom>
                    <a:avLst/>
                    <a:gdLst>
                      <a:gd name="T0" fmla="*/ 240 w 240"/>
                      <a:gd name="T1" fmla="*/ 856 h 912"/>
                      <a:gd name="T2" fmla="*/ 184 w 240"/>
                      <a:gd name="T3" fmla="*/ 912 h 912"/>
                      <a:gd name="T4" fmla="*/ 56 w 240"/>
                      <a:gd name="T5" fmla="*/ 912 h 912"/>
                      <a:gd name="T6" fmla="*/ 0 w 240"/>
                      <a:gd name="T7" fmla="*/ 856 h 912"/>
                      <a:gd name="T8" fmla="*/ 0 w 240"/>
                      <a:gd name="T9" fmla="*/ 56 h 912"/>
                      <a:gd name="T10" fmla="*/ 56 w 240"/>
                      <a:gd name="T11" fmla="*/ 0 h 912"/>
                      <a:gd name="T12" fmla="*/ 184 w 240"/>
                      <a:gd name="T13" fmla="*/ 0 h 912"/>
                      <a:gd name="T14" fmla="*/ 240 w 240"/>
                      <a:gd name="T15" fmla="*/ 56 h 912"/>
                      <a:gd name="T16" fmla="*/ 240 w 240"/>
                      <a:gd name="T17" fmla="*/ 856 h 912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240"/>
                      <a:gd name="T28" fmla="*/ 0 h 912"/>
                      <a:gd name="T29" fmla="*/ 240 w 240"/>
                      <a:gd name="T30" fmla="*/ 912 h 912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240" h="912">
                        <a:moveTo>
                          <a:pt x="240" y="856"/>
                        </a:moveTo>
                        <a:cubicBezTo>
                          <a:pt x="240" y="886"/>
                          <a:pt x="215" y="912"/>
                          <a:pt x="184" y="912"/>
                        </a:cubicBezTo>
                        <a:cubicBezTo>
                          <a:pt x="56" y="912"/>
                          <a:pt x="56" y="912"/>
                          <a:pt x="56" y="912"/>
                        </a:cubicBezTo>
                        <a:cubicBezTo>
                          <a:pt x="25" y="912"/>
                          <a:pt x="0" y="886"/>
                          <a:pt x="0" y="856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25"/>
                          <a:pt x="25" y="0"/>
                          <a:pt x="56" y="0"/>
                        </a:cubicBezTo>
                        <a:cubicBezTo>
                          <a:pt x="184" y="0"/>
                          <a:pt x="184" y="0"/>
                          <a:pt x="184" y="0"/>
                        </a:cubicBezTo>
                        <a:cubicBezTo>
                          <a:pt x="215" y="0"/>
                          <a:pt x="240" y="25"/>
                          <a:pt x="240" y="56"/>
                        </a:cubicBezTo>
                        <a:lnTo>
                          <a:pt x="240" y="856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12700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fontAlgn="auto">
                      <a:spcAft>
                        <a:spcPts val="0"/>
                      </a:spcAft>
                      <a:defRPr/>
                    </a:pPr>
                    <a:endParaRPr lang="en-US" kern="0">
                      <a:solidFill>
                        <a:srgbClr val="5C5C5C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86" name="Freeform 249"/>
                  <p:cNvSpPr>
                    <a:spLocks/>
                  </p:cNvSpPr>
                  <p:nvPr/>
                </p:nvSpPr>
                <p:spPr bwMode="auto">
                  <a:xfrm>
                    <a:off x="3875195" y="7020550"/>
                    <a:ext cx="95951" cy="478362"/>
                  </a:xfrm>
                  <a:custGeom>
                    <a:avLst/>
                    <a:gdLst>
                      <a:gd name="T0" fmla="*/ 52 w 260"/>
                      <a:gd name="T1" fmla="*/ 177 h 932"/>
                      <a:gd name="T2" fmla="*/ 50 w 260"/>
                      <a:gd name="T3" fmla="*/ 177 h 932"/>
                      <a:gd name="T4" fmla="*/ 47 w 260"/>
                      <a:gd name="T5" fmla="*/ 184 h 932"/>
                      <a:gd name="T6" fmla="*/ 40 w 260"/>
                      <a:gd name="T7" fmla="*/ 187 h 932"/>
                      <a:gd name="T8" fmla="*/ 14 w 260"/>
                      <a:gd name="T9" fmla="*/ 187 h 932"/>
                      <a:gd name="T10" fmla="*/ 7 w 260"/>
                      <a:gd name="T11" fmla="*/ 184 h 932"/>
                      <a:gd name="T12" fmla="*/ 4 w 260"/>
                      <a:gd name="T13" fmla="*/ 177 h 932"/>
                      <a:gd name="T14" fmla="*/ 4 w 260"/>
                      <a:gd name="T15" fmla="*/ 14 h 932"/>
                      <a:gd name="T16" fmla="*/ 7 w 260"/>
                      <a:gd name="T17" fmla="*/ 7 h 932"/>
                      <a:gd name="T18" fmla="*/ 14 w 260"/>
                      <a:gd name="T19" fmla="*/ 4 h 932"/>
                      <a:gd name="T20" fmla="*/ 40 w 260"/>
                      <a:gd name="T21" fmla="*/ 4 h 932"/>
                      <a:gd name="T22" fmla="*/ 47 w 260"/>
                      <a:gd name="T23" fmla="*/ 7 h 932"/>
                      <a:gd name="T24" fmla="*/ 50 w 260"/>
                      <a:gd name="T25" fmla="*/ 14 h 932"/>
                      <a:gd name="T26" fmla="*/ 50 w 260"/>
                      <a:gd name="T27" fmla="*/ 177 h 932"/>
                      <a:gd name="T28" fmla="*/ 52 w 260"/>
                      <a:gd name="T29" fmla="*/ 177 h 932"/>
                      <a:gd name="T30" fmla="*/ 54 w 260"/>
                      <a:gd name="T31" fmla="*/ 177 h 932"/>
                      <a:gd name="T32" fmla="*/ 54 w 260"/>
                      <a:gd name="T33" fmla="*/ 14 h 932"/>
                      <a:gd name="T34" fmla="*/ 40 w 260"/>
                      <a:gd name="T35" fmla="*/ 0 h 932"/>
                      <a:gd name="T36" fmla="*/ 14 w 260"/>
                      <a:gd name="T37" fmla="*/ 0 h 932"/>
                      <a:gd name="T38" fmla="*/ 0 w 260"/>
                      <a:gd name="T39" fmla="*/ 14 h 932"/>
                      <a:gd name="T40" fmla="*/ 0 w 260"/>
                      <a:gd name="T41" fmla="*/ 177 h 932"/>
                      <a:gd name="T42" fmla="*/ 14 w 260"/>
                      <a:gd name="T43" fmla="*/ 191 h 932"/>
                      <a:gd name="T44" fmla="*/ 40 w 260"/>
                      <a:gd name="T45" fmla="*/ 191 h 932"/>
                      <a:gd name="T46" fmla="*/ 54 w 260"/>
                      <a:gd name="T47" fmla="*/ 177 h 932"/>
                      <a:gd name="T48" fmla="*/ 52 w 260"/>
                      <a:gd name="T49" fmla="*/ 177 h 932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w 260"/>
                      <a:gd name="T76" fmla="*/ 0 h 932"/>
                      <a:gd name="T77" fmla="*/ 260 w 260"/>
                      <a:gd name="T78" fmla="*/ 932 h 932"/>
                    </a:gdLst>
                    <a:ahLst/>
                    <a:cxnLst>
                      <a:cxn ang="T50">
                        <a:pos x="T0" y="T1"/>
                      </a:cxn>
                      <a:cxn ang="T51">
                        <a:pos x="T2" y="T3"/>
                      </a:cxn>
                      <a:cxn ang="T52">
                        <a:pos x="T4" y="T5"/>
                      </a:cxn>
                      <a:cxn ang="T53">
                        <a:pos x="T6" y="T7"/>
                      </a:cxn>
                      <a:cxn ang="T54">
                        <a:pos x="T8" y="T9"/>
                      </a:cxn>
                      <a:cxn ang="T55">
                        <a:pos x="T10" y="T11"/>
                      </a:cxn>
                      <a:cxn ang="T56">
                        <a:pos x="T12" y="T13"/>
                      </a:cxn>
                      <a:cxn ang="T57">
                        <a:pos x="T14" y="T15"/>
                      </a:cxn>
                      <a:cxn ang="T58">
                        <a:pos x="T16" y="T17"/>
                      </a:cxn>
                      <a:cxn ang="T59">
                        <a:pos x="T18" y="T19"/>
                      </a:cxn>
                      <a:cxn ang="T60">
                        <a:pos x="T20" y="T21"/>
                      </a:cxn>
                      <a:cxn ang="T61">
                        <a:pos x="T22" y="T23"/>
                      </a:cxn>
                      <a:cxn ang="T62">
                        <a:pos x="T24" y="T25"/>
                      </a:cxn>
                      <a:cxn ang="T63">
                        <a:pos x="T26" y="T27"/>
                      </a:cxn>
                      <a:cxn ang="T64">
                        <a:pos x="T28" y="T29"/>
                      </a:cxn>
                      <a:cxn ang="T65">
                        <a:pos x="T30" y="T31"/>
                      </a:cxn>
                      <a:cxn ang="T66">
                        <a:pos x="T32" y="T33"/>
                      </a:cxn>
                      <a:cxn ang="T67">
                        <a:pos x="T34" y="T35"/>
                      </a:cxn>
                      <a:cxn ang="T68">
                        <a:pos x="T36" y="T37"/>
                      </a:cxn>
                      <a:cxn ang="T69">
                        <a:pos x="T38" y="T39"/>
                      </a:cxn>
                      <a:cxn ang="T70">
                        <a:pos x="T40" y="T41"/>
                      </a:cxn>
                      <a:cxn ang="T71">
                        <a:pos x="T42" y="T43"/>
                      </a:cxn>
                      <a:cxn ang="T72">
                        <a:pos x="T44" y="T45"/>
                      </a:cxn>
                      <a:cxn ang="T73">
                        <a:pos x="T46" y="T47"/>
                      </a:cxn>
                      <a:cxn ang="T74">
                        <a:pos x="T48" y="T49"/>
                      </a:cxn>
                    </a:cxnLst>
                    <a:rect l="T75" t="T76" r="T77" b="T78"/>
                    <a:pathLst>
                      <a:path w="260" h="932">
                        <a:moveTo>
                          <a:pt x="250" y="866"/>
                        </a:moveTo>
                        <a:cubicBezTo>
                          <a:pt x="240" y="866"/>
                          <a:pt x="240" y="866"/>
                          <a:pt x="240" y="866"/>
                        </a:cubicBezTo>
                        <a:cubicBezTo>
                          <a:pt x="240" y="878"/>
                          <a:pt x="234" y="890"/>
                          <a:pt x="226" y="898"/>
                        </a:cubicBezTo>
                        <a:cubicBezTo>
                          <a:pt x="218" y="906"/>
                          <a:pt x="206" y="912"/>
                          <a:pt x="194" y="912"/>
                        </a:cubicBezTo>
                        <a:cubicBezTo>
                          <a:pt x="66" y="912"/>
                          <a:pt x="66" y="912"/>
                          <a:pt x="66" y="912"/>
                        </a:cubicBezTo>
                        <a:cubicBezTo>
                          <a:pt x="53" y="912"/>
                          <a:pt x="41" y="906"/>
                          <a:pt x="33" y="898"/>
                        </a:cubicBezTo>
                        <a:cubicBezTo>
                          <a:pt x="25" y="890"/>
                          <a:pt x="20" y="878"/>
                          <a:pt x="20" y="866"/>
                        </a:cubicBezTo>
                        <a:cubicBezTo>
                          <a:pt x="20" y="66"/>
                          <a:pt x="20" y="66"/>
                          <a:pt x="20" y="66"/>
                        </a:cubicBezTo>
                        <a:cubicBezTo>
                          <a:pt x="20" y="53"/>
                          <a:pt x="25" y="41"/>
                          <a:pt x="33" y="33"/>
                        </a:cubicBezTo>
                        <a:cubicBezTo>
                          <a:pt x="41" y="25"/>
                          <a:pt x="53" y="20"/>
                          <a:pt x="66" y="20"/>
                        </a:cubicBezTo>
                        <a:cubicBezTo>
                          <a:pt x="194" y="20"/>
                          <a:pt x="194" y="20"/>
                          <a:pt x="194" y="20"/>
                        </a:cubicBezTo>
                        <a:cubicBezTo>
                          <a:pt x="206" y="20"/>
                          <a:pt x="218" y="25"/>
                          <a:pt x="226" y="33"/>
                        </a:cubicBezTo>
                        <a:cubicBezTo>
                          <a:pt x="234" y="41"/>
                          <a:pt x="240" y="53"/>
                          <a:pt x="240" y="66"/>
                        </a:cubicBezTo>
                        <a:cubicBezTo>
                          <a:pt x="240" y="866"/>
                          <a:pt x="240" y="866"/>
                          <a:pt x="240" y="866"/>
                        </a:cubicBezTo>
                        <a:cubicBezTo>
                          <a:pt x="250" y="866"/>
                          <a:pt x="250" y="866"/>
                          <a:pt x="250" y="866"/>
                        </a:cubicBezTo>
                        <a:cubicBezTo>
                          <a:pt x="260" y="866"/>
                          <a:pt x="260" y="866"/>
                          <a:pt x="260" y="866"/>
                        </a:cubicBezTo>
                        <a:cubicBezTo>
                          <a:pt x="260" y="66"/>
                          <a:pt x="260" y="66"/>
                          <a:pt x="260" y="66"/>
                        </a:cubicBezTo>
                        <a:cubicBezTo>
                          <a:pt x="260" y="29"/>
                          <a:pt x="230" y="0"/>
                          <a:pt x="194" y="0"/>
                        </a:cubicBezTo>
                        <a:cubicBezTo>
                          <a:pt x="66" y="0"/>
                          <a:pt x="66" y="0"/>
                          <a:pt x="66" y="0"/>
                        </a:cubicBezTo>
                        <a:cubicBezTo>
                          <a:pt x="29" y="0"/>
                          <a:pt x="0" y="29"/>
                          <a:pt x="0" y="66"/>
                        </a:cubicBezTo>
                        <a:cubicBezTo>
                          <a:pt x="0" y="866"/>
                          <a:pt x="0" y="866"/>
                          <a:pt x="0" y="866"/>
                        </a:cubicBezTo>
                        <a:cubicBezTo>
                          <a:pt x="0" y="902"/>
                          <a:pt x="29" y="932"/>
                          <a:pt x="66" y="932"/>
                        </a:cubicBezTo>
                        <a:cubicBezTo>
                          <a:pt x="194" y="932"/>
                          <a:pt x="194" y="932"/>
                          <a:pt x="194" y="932"/>
                        </a:cubicBezTo>
                        <a:cubicBezTo>
                          <a:pt x="230" y="932"/>
                          <a:pt x="260" y="902"/>
                          <a:pt x="260" y="866"/>
                        </a:cubicBezTo>
                        <a:lnTo>
                          <a:pt x="250" y="86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auto">
                      <a:spcAft>
                        <a:spcPts val="0"/>
                      </a:spcAft>
                      <a:defRPr/>
                    </a:pPr>
                    <a:endParaRPr lang="en-US" kern="0">
                      <a:solidFill>
                        <a:srgbClr val="5C5C5C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87" name="Rectangle 255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4191576" y="7327734"/>
                    <a:ext cx="41493" cy="171178"/>
                  </a:xfrm>
                  <a:prstGeom prst="rect">
                    <a:avLst/>
                  </a:prstGeom>
                  <a:solidFill>
                    <a:srgbClr val="FFFFFF"/>
                  </a:solidFill>
                  <a:ln w="12700" algn="ctr">
                    <a:noFill/>
                    <a:miter lim="800000"/>
                    <a:headEnd/>
                    <a:tailEnd/>
                  </a:ln>
                </p:spPr>
                <p:txBody>
                  <a:bodyPr rot="10800000" wrap="none" anchor="ctr"/>
                  <a:lstStyle/>
                  <a:p>
                    <a:pPr fontAlgn="auto">
                      <a:spcAft>
                        <a:spcPts val="0"/>
                      </a:spcAft>
                      <a:defRPr/>
                    </a:pPr>
                    <a:endParaRPr lang="en-US" kern="0">
                      <a:solidFill>
                        <a:srgbClr val="5C5C5C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88" name="Freeform 258"/>
                  <p:cNvSpPr>
                    <a:spLocks/>
                  </p:cNvSpPr>
                  <p:nvPr/>
                </p:nvSpPr>
                <p:spPr bwMode="auto">
                  <a:xfrm>
                    <a:off x="4017825" y="7149521"/>
                    <a:ext cx="207463" cy="138349"/>
                  </a:xfrm>
                  <a:custGeom>
                    <a:avLst/>
                    <a:gdLst>
                      <a:gd name="T0" fmla="*/ 82 w 1200"/>
                      <a:gd name="T1" fmla="*/ 56 h 796"/>
                      <a:gd name="T2" fmla="*/ 0 w 1200"/>
                      <a:gd name="T3" fmla="*/ 56 h 796"/>
                      <a:gd name="T4" fmla="*/ 0 w 1200"/>
                      <a:gd name="T5" fmla="*/ 0 h 796"/>
                      <a:gd name="T6" fmla="*/ 81 w 1200"/>
                      <a:gd name="T7" fmla="*/ 0 h 796"/>
                      <a:gd name="T8" fmla="*/ 82 w 1200"/>
                      <a:gd name="T9" fmla="*/ 56 h 79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200"/>
                      <a:gd name="T16" fmla="*/ 0 h 796"/>
                      <a:gd name="T17" fmla="*/ 1200 w 1200"/>
                      <a:gd name="T18" fmla="*/ 796 h 79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200" h="796">
                        <a:moveTo>
                          <a:pt x="1200" y="796"/>
                        </a:moveTo>
                        <a:lnTo>
                          <a:pt x="0" y="796"/>
                        </a:lnTo>
                        <a:lnTo>
                          <a:pt x="0" y="0"/>
                        </a:lnTo>
                        <a:lnTo>
                          <a:pt x="1181" y="0"/>
                        </a:lnTo>
                        <a:lnTo>
                          <a:pt x="1200" y="79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auto">
                      <a:spcAft>
                        <a:spcPts val="0"/>
                      </a:spcAft>
                      <a:defRPr/>
                    </a:pPr>
                    <a:endParaRPr lang="en-US" kern="0">
                      <a:solidFill>
                        <a:srgbClr val="5C5C5C"/>
                      </a:solidFill>
                      <a:latin typeface="Arial" pitchFamily="34" charset="0"/>
                    </a:endParaRPr>
                  </a:p>
                </p:txBody>
              </p:sp>
              <p:grpSp>
                <p:nvGrpSpPr>
                  <p:cNvPr id="89" name="Group 268"/>
                  <p:cNvGrpSpPr>
                    <a:grpSpLocks/>
                  </p:cNvGrpSpPr>
                  <p:nvPr/>
                </p:nvGrpSpPr>
                <p:grpSpPr bwMode="auto">
                  <a:xfrm>
                    <a:off x="4031349" y="7355978"/>
                    <a:ext cx="122869" cy="120394"/>
                    <a:chOff x="4156" y="1662"/>
                    <a:chExt cx="63" cy="59"/>
                  </a:xfrm>
                </p:grpSpPr>
                <p:sp>
                  <p:nvSpPr>
                    <p:cNvPr id="90" name="Rectangle 25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157" y="1662"/>
                      <a:ext cx="20" cy="16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fontAlgn="auto">
                        <a:spcAft>
                          <a:spcPts val="0"/>
                        </a:spcAft>
                        <a:defRPr/>
                      </a:pPr>
                      <a:endParaRPr lang="en-US" kern="0">
                        <a:solidFill>
                          <a:srgbClr val="5C5C5C"/>
                        </a:solidFill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91" name="Rectangle 26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181" y="1662"/>
                      <a:ext cx="16" cy="16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fontAlgn="auto">
                        <a:spcAft>
                          <a:spcPts val="0"/>
                        </a:spcAft>
                        <a:defRPr/>
                      </a:pPr>
                      <a:endParaRPr lang="en-US" kern="0">
                        <a:solidFill>
                          <a:srgbClr val="5C5C5C"/>
                        </a:solidFill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92" name="Rectangle 26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02" y="1662"/>
                      <a:ext cx="17" cy="16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fontAlgn="auto">
                        <a:spcAft>
                          <a:spcPts val="0"/>
                        </a:spcAft>
                        <a:defRPr/>
                      </a:pPr>
                      <a:endParaRPr lang="en-US" kern="0">
                        <a:solidFill>
                          <a:srgbClr val="5C5C5C"/>
                        </a:solidFill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93" name="Rectangle 26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157" y="1681"/>
                      <a:ext cx="20" cy="18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fontAlgn="auto">
                        <a:spcAft>
                          <a:spcPts val="0"/>
                        </a:spcAft>
                        <a:defRPr/>
                      </a:pPr>
                      <a:endParaRPr lang="en-US" kern="0">
                        <a:solidFill>
                          <a:srgbClr val="5C5C5C"/>
                        </a:solidFill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94" name="Rectangle 26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181" y="1681"/>
                      <a:ext cx="16" cy="18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fontAlgn="auto">
                        <a:spcAft>
                          <a:spcPts val="0"/>
                        </a:spcAft>
                        <a:defRPr/>
                      </a:pPr>
                      <a:endParaRPr lang="en-US" kern="0">
                        <a:solidFill>
                          <a:srgbClr val="5C5C5C"/>
                        </a:solidFill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95" name="Rectangle 26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02" y="1681"/>
                      <a:ext cx="17" cy="18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fontAlgn="auto">
                        <a:spcAft>
                          <a:spcPts val="0"/>
                        </a:spcAft>
                        <a:defRPr/>
                      </a:pPr>
                      <a:endParaRPr lang="en-US" kern="0">
                        <a:solidFill>
                          <a:srgbClr val="5C5C5C"/>
                        </a:solidFill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96" name="Rectangle 26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157" y="1703"/>
                      <a:ext cx="20" cy="15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fontAlgn="auto">
                        <a:spcAft>
                          <a:spcPts val="0"/>
                        </a:spcAft>
                        <a:defRPr/>
                      </a:pPr>
                      <a:endParaRPr lang="en-US" kern="0">
                        <a:solidFill>
                          <a:srgbClr val="5C5C5C"/>
                        </a:solidFill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97" name="Rectangle 26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181" y="1703"/>
                      <a:ext cx="16" cy="15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fontAlgn="auto">
                        <a:spcAft>
                          <a:spcPts val="0"/>
                        </a:spcAft>
                        <a:defRPr/>
                      </a:pPr>
                      <a:endParaRPr lang="en-US" kern="0">
                        <a:solidFill>
                          <a:srgbClr val="5C5C5C"/>
                        </a:solidFill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98" name="Rectangle 26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02" y="1703"/>
                      <a:ext cx="17" cy="15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fontAlgn="auto">
                        <a:spcAft>
                          <a:spcPts val="0"/>
                        </a:spcAft>
                        <a:defRPr/>
                      </a:pPr>
                      <a:endParaRPr lang="en-US" kern="0">
                        <a:solidFill>
                          <a:srgbClr val="5C5C5C"/>
                        </a:solidFill>
                        <a:latin typeface="Arial" pitchFamily="34" charset="0"/>
                      </a:endParaRPr>
                    </a:p>
                  </p:txBody>
                </p:sp>
              </p:grpSp>
            </p:grpSp>
          </p:grpSp>
          <p:grpSp>
            <p:nvGrpSpPr>
              <p:cNvPr id="54" name="Group 42"/>
              <p:cNvGrpSpPr>
                <a:grpSpLocks/>
              </p:cNvGrpSpPr>
              <p:nvPr/>
            </p:nvGrpSpPr>
            <p:grpSpPr bwMode="auto">
              <a:xfrm>
                <a:off x="5504594" y="5283667"/>
                <a:ext cx="590440" cy="593725"/>
                <a:chOff x="2878610" y="2883890"/>
                <a:chExt cx="596103" cy="594360"/>
              </a:xfrm>
            </p:grpSpPr>
            <p:grpSp>
              <p:nvGrpSpPr>
                <p:cNvPr id="77" name="Group 485"/>
                <p:cNvGrpSpPr>
                  <a:grpSpLocks noChangeAspect="1"/>
                </p:cNvGrpSpPr>
                <p:nvPr/>
              </p:nvGrpSpPr>
              <p:grpSpPr bwMode="auto">
                <a:xfrm flipH="1">
                  <a:off x="2878610" y="2883890"/>
                  <a:ext cx="596103" cy="594360"/>
                  <a:chOff x="2131607" y="2152295"/>
                  <a:chExt cx="597027" cy="595281"/>
                </a:xfrm>
              </p:grpSpPr>
              <p:sp>
                <p:nvSpPr>
                  <p:cNvPr id="79" name="Oval 28"/>
                  <p:cNvSpPr>
                    <a:spLocks noChangeArrowheads="1"/>
                  </p:cNvSpPr>
                  <p:nvPr/>
                </p:nvSpPr>
                <p:spPr bwMode="auto">
                  <a:xfrm>
                    <a:off x="2131952" y="2151751"/>
                    <a:ext cx="597380" cy="595619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5C5C5C">
                          <a:alpha val="20000"/>
                        </a:srgbClr>
                      </a:gs>
                      <a:gs pos="100000">
                        <a:srgbClr val="5C5C5C">
                          <a:gamma/>
                          <a:shade val="46275"/>
                          <a:invGamma/>
                          <a:alpha val="0"/>
                        </a:srgbClr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lIns="0" tIns="0" rIns="0" bIns="0" anchor="ctr" anchorCtr="1"/>
                  <a:lstStyle/>
                  <a:p>
                    <a:pPr fontAlgn="auto">
                      <a:lnSpc>
                        <a:spcPct val="9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80" name="Oval 29"/>
                  <p:cNvSpPr>
                    <a:spLocks noChangeArrowheads="1"/>
                  </p:cNvSpPr>
                  <p:nvPr/>
                </p:nvSpPr>
                <p:spPr bwMode="auto">
                  <a:xfrm>
                    <a:off x="2168014" y="2188711"/>
                    <a:ext cx="522118" cy="521699"/>
                  </a:xfrm>
                  <a:prstGeom prst="ellipse">
                    <a:avLst/>
                  </a:prstGeom>
                  <a:solidFill>
                    <a:srgbClr val="F26522"/>
                  </a:solidFill>
                  <a:ln w="12700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fontAlgn="auto">
                      <a:lnSpc>
                        <a:spcPct val="9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n-US" kern="0">
                      <a:solidFill>
                        <a:sysClr val="windowText" lastClr="000000"/>
                      </a:solidFill>
                      <a:latin typeface="Arial" pitchFamily="34" charset="0"/>
                      <a:ea typeface="ＭＳ Ｐゴシック" charset="-128"/>
                    </a:endParaRPr>
                  </a:p>
                </p:txBody>
              </p:sp>
              <p:sp>
                <p:nvSpPr>
                  <p:cNvPr id="81" name="Oval 30"/>
                  <p:cNvSpPr>
                    <a:spLocks noChangeArrowheads="1"/>
                  </p:cNvSpPr>
                  <p:nvPr/>
                </p:nvSpPr>
                <p:spPr bwMode="auto">
                  <a:xfrm>
                    <a:off x="2233867" y="2215720"/>
                    <a:ext cx="388845" cy="267247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FFFF">
                          <a:alpha val="35001"/>
                        </a:srgbClr>
                      </a:gs>
                      <a:gs pos="100000">
                        <a:srgbClr val="000000">
                          <a:alpha val="0"/>
                        </a:srgbClr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wrap="none" lIns="73025" tIns="36511" rIns="73025" bIns="36511" anchor="ctr"/>
                  <a:lstStyle/>
                  <a:p>
                    <a:pPr fontAlgn="auto">
                      <a:lnSpc>
                        <a:spcPct val="9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  <a:latin typeface="Arial" pitchFamily="34" charset="0"/>
                    </a:endParaRPr>
                  </a:p>
                </p:txBody>
              </p:sp>
            </p:grp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2993996" y="3031686"/>
                  <a:ext cx="365422" cy="298769"/>
                </a:xfrm>
                <a:custGeom>
                  <a:avLst/>
                  <a:gdLst>
                    <a:gd name="T0" fmla="*/ 2147483647 w 1818"/>
                    <a:gd name="T1" fmla="*/ 2147483647 h 1637"/>
                    <a:gd name="T2" fmla="*/ 2147483647 w 1818"/>
                    <a:gd name="T3" fmla="*/ 2147483647 h 1637"/>
                    <a:gd name="T4" fmla="*/ 2147483647 w 1818"/>
                    <a:gd name="T5" fmla="*/ 2147483647 h 1637"/>
                    <a:gd name="T6" fmla="*/ 2147483647 w 1818"/>
                    <a:gd name="T7" fmla="*/ 2147483647 h 1637"/>
                    <a:gd name="T8" fmla="*/ 2147483647 w 1818"/>
                    <a:gd name="T9" fmla="*/ 2147483647 h 1637"/>
                    <a:gd name="T10" fmla="*/ 2147483647 w 1818"/>
                    <a:gd name="T11" fmla="*/ 2147483647 h 1637"/>
                    <a:gd name="T12" fmla="*/ 2147483647 w 1818"/>
                    <a:gd name="T13" fmla="*/ 2147483647 h 1637"/>
                    <a:gd name="T14" fmla="*/ 2147483647 w 1818"/>
                    <a:gd name="T15" fmla="*/ 2147483647 h 1637"/>
                    <a:gd name="T16" fmla="*/ 2147483647 w 1818"/>
                    <a:gd name="T17" fmla="*/ 2147483647 h 1637"/>
                    <a:gd name="T18" fmla="*/ 2147483647 w 1818"/>
                    <a:gd name="T19" fmla="*/ 2147483647 h 1637"/>
                    <a:gd name="T20" fmla="*/ 2147483647 w 1818"/>
                    <a:gd name="T21" fmla="*/ 2147483647 h 1637"/>
                    <a:gd name="T22" fmla="*/ 2147483647 w 1818"/>
                    <a:gd name="T23" fmla="*/ 2147483647 h 1637"/>
                    <a:gd name="T24" fmla="*/ 2147483647 w 1818"/>
                    <a:gd name="T25" fmla="*/ 2147483647 h 1637"/>
                    <a:gd name="T26" fmla="*/ 2147483647 w 1818"/>
                    <a:gd name="T27" fmla="*/ 2147483647 h 1637"/>
                    <a:gd name="T28" fmla="*/ 2147483647 w 1818"/>
                    <a:gd name="T29" fmla="*/ 2147483647 h 1637"/>
                    <a:gd name="T30" fmla="*/ 2147483647 w 1818"/>
                    <a:gd name="T31" fmla="*/ 2147483647 h 1637"/>
                    <a:gd name="T32" fmla="*/ 2147483647 w 1818"/>
                    <a:gd name="T33" fmla="*/ 2147483647 h 1637"/>
                    <a:gd name="T34" fmla="*/ 2147483647 w 1818"/>
                    <a:gd name="T35" fmla="*/ 2147483647 h 1637"/>
                    <a:gd name="T36" fmla="*/ 2147483647 w 1818"/>
                    <a:gd name="T37" fmla="*/ 2147483647 h 1637"/>
                    <a:gd name="T38" fmla="*/ 2147483647 w 1818"/>
                    <a:gd name="T39" fmla="*/ 2147483647 h 1637"/>
                    <a:gd name="T40" fmla="*/ 2147483647 w 1818"/>
                    <a:gd name="T41" fmla="*/ 2147483647 h 1637"/>
                    <a:gd name="T42" fmla="*/ 2147483647 w 1818"/>
                    <a:gd name="T43" fmla="*/ 2147483647 h 1637"/>
                    <a:gd name="T44" fmla="*/ 2147483647 w 1818"/>
                    <a:gd name="T45" fmla="*/ 2147483647 h 1637"/>
                    <a:gd name="T46" fmla="*/ 2147483647 w 1818"/>
                    <a:gd name="T47" fmla="*/ 2147483647 h 1637"/>
                    <a:gd name="T48" fmla="*/ 2147483647 w 1818"/>
                    <a:gd name="T49" fmla="*/ 2147483647 h 1637"/>
                    <a:gd name="T50" fmla="*/ 2147483647 w 1818"/>
                    <a:gd name="T51" fmla="*/ 2147483647 h 1637"/>
                    <a:gd name="T52" fmla="*/ 2147483647 w 1818"/>
                    <a:gd name="T53" fmla="*/ 2147483647 h 1637"/>
                    <a:gd name="T54" fmla="*/ 2147483647 w 1818"/>
                    <a:gd name="T55" fmla="*/ 2147483647 h 1637"/>
                    <a:gd name="T56" fmla="*/ 2147483647 w 1818"/>
                    <a:gd name="T57" fmla="*/ 2147483647 h 1637"/>
                    <a:gd name="T58" fmla="*/ 2147483647 w 1818"/>
                    <a:gd name="T59" fmla="*/ 2147483647 h 1637"/>
                    <a:gd name="T60" fmla="*/ 2147483647 w 1818"/>
                    <a:gd name="T61" fmla="*/ 2147483647 h 1637"/>
                    <a:gd name="T62" fmla="*/ 2147483647 w 1818"/>
                    <a:gd name="T63" fmla="*/ 2147483647 h 1637"/>
                    <a:gd name="T64" fmla="*/ 2147483647 w 1818"/>
                    <a:gd name="T65" fmla="*/ 2147483647 h 1637"/>
                    <a:gd name="T66" fmla="*/ 2147483647 w 1818"/>
                    <a:gd name="T67" fmla="*/ 2147483647 h 1637"/>
                    <a:gd name="T68" fmla="*/ 2147483647 w 1818"/>
                    <a:gd name="T69" fmla="*/ 2147483647 h 1637"/>
                    <a:gd name="T70" fmla="*/ 2147483647 w 1818"/>
                    <a:gd name="T71" fmla="*/ 2147483647 h 1637"/>
                    <a:gd name="T72" fmla="*/ 2147483647 w 1818"/>
                    <a:gd name="T73" fmla="*/ 2147483647 h 1637"/>
                    <a:gd name="T74" fmla="*/ 2147483647 w 1818"/>
                    <a:gd name="T75" fmla="*/ 2147483647 h 1637"/>
                    <a:gd name="T76" fmla="*/ 2147483647 w 1818"/>
                    <a:gd name="T77" fmla="*/ 2147483647 h 1637"/>
                    <a:gd name="T78" fmla="*/ 2147483647 w 1818"/>
                    <a:gd name="T79" fmla="*/ 2147483647 h 1637"/>
                    <a:gd name="T80" fmla="*/ 2147483647 w 1818"/>
                    <a:gd name="T81" fmla="*/ 2147483647 h 1637"/>
                    <a:gd name="T82" fmla="*/ 2147483647 w 1818"/>
                    <a:gd name="T83" fmla="*/ 2147483647 h 1637"/>
                    <a:gd name="T84" fmla="*/ 2147483647 w 1818"/>
                    <a:gd name="T85" fmla="*/ 2147483647 h 1637"/>
                    <a:gd name="T86" fmla="*/ 2147483647 w 1818"/>
                    <a:gd name="T87" fmla="*/ 2147483647 h 1637"/>
                    <a:gd name="T88" fmla="*/ 2147483647 w 1818"/>
                    <a:gd name="T89" fmla="*/ 2147483647 h 1637"/>
                    <a:gd name="T90" fmla="*/ 2147483647 w 1818"/>
                    <a:gd name="T91" fmla="*/ 2147483647 h 1637"/>
                    <a:gd name="T92" fmla="*/ 2147483647 w 1818"/>
                    <a:gd name="T93" fmla="*/ 2147483647 h 1637"/>
                    <a:gd name="T94" fmla="*/ 2147483647 w 1818"/>
                    <a:gd name="T95" fmla="*/ 2147483647 h 1637"/>
                    <a:gd name="T96" fmla="*/ 2147483647 w 1818"/>
                    <a:gd name="T97" fmla="*/ 2147483647 h 1637"/>
                    <a:gd name="T98" fmla="*/ 2147483647 w 1818"/>
                    <a:gd name="T99" fmla="*/ 2147483647 h 1637"/>
                    <a:gd name="T100" fmla="*/ 2147483647 w 1818"/>
                    <a:gd name="T101" fmla="*/ 2147483647 h 1637"/>
                    <a:gd name="T102" fmla="*/ 2147483647 w 1818"/>
                    <a:gd name="T103" fmla="*/ 2147483647 h 1637"/>
                    <a:gd name="T104" fmla="*/ 2147483647 w 1818"/>
                    <a:gd name="T105" fmla="*/ 2147483647 h 1637"/>
                    <a:gd name="T106" fmla="*/ 2147483647 w 1818"/>
                    <a:gd name="T107" fmla="*/ 2147483647 h 1637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w 1818"/>
                    <a:gd name="T163" fmla="*/ 0 h 1637"/>
                    <a:gd name="T164" fmla="*/ 1818 w 1818"/>
                    <a:gd name="T165" fmla="*/ 1637 h 1637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T162" t="T163" r="T164" b="T165"/>
                  <a:pathLst>
                    <a:path w="1818" h="1637">
                      <a:moveTo>
                        <a:pt x="1015" y="74"/>
                      </a:moveTo>
                      <a:cubicBezTo>
                        <a:pt x="546" y="0"/>
                        <a:pt x="117" y="243"/>
                        <a:pt x="59" y="617"/>
                      </a:cubicBezTo>
                      <a:cubicBezTo>
                        <a:pt x="0" y="991"/>
                        <a:pt x="333" y="1354"/>
                        <a:pt x="803" y="1428"/>
                      </a:cubicBezTo>
                      <a:cubicBezTo>
                        <a:pt x="918" y="1446"/>
                        <a:pt x="1030" y="1445"/>
                        <a:pt x="1135" y="1428"/>
                      </a:cubicBezTo>
                      <a:cubicBezTo>
                        <a:pt x="1397" y="1637"/>
                        <a:pt x="1577" y="1585"/>
                        <a:pt x="1577" y="1585"/>
                      </a:cubicBezTo>
                      <a:cubicBezTo>
                        <a:pt x="1606" y="1558"/>
                        <a:pt x="1577" y="1553"/>
                        <a:pt x="1577" y="1553"/>
                      </a:cubicBezTo>
                      <a:cubicBezTo>
                        <a:pt x="1445" y="1502"/>
                        <a:pt x="1452" y="1349"/>
                        <a:pt x="1456" y="1311"/>
                      </a:cubicBezTo>
                      <a:cubicBezTo>
                        <a:pt x="1618" y="1213"/>
                        <a:pt x="1731" y="1063"/>
                        <a:pt x="1759" y="884"/>
                      </a:cubicBezTo>
                      <a:cubicBezTo>
                        <a:pt x="1818" y="510"/>
                        <a:pt x="1485" y="148"/>
                        <a:pt x="1015" y="74"/>
                      </a:cubicBezTo>
                      <a:close/>
                      <a:moveTo>
                        <a:pt x="557" y="840"/>
                      </a:moveTo>
                      <a:cubicBezTo>
                        <a:pt x="557" y="865"/>
                        <a:pt x="553" y="887"/>
                        <a:pt x="544" y="906"/>
                      </a:cubicBezTo>
                      <a:cubicBezTo>
                        <a:pt x="535" y="925"/>
                        <a:pt x="522" y="941"/>
                        <a:pt x="506" y="954"/>
                      </a:cubicBezTo>
                      <a:cubicBezTo>
                        <a:pt x="490" y="967"/>
                        <a:pt x="471" y="977"/>
                        <a:pt x="449" y="984"/>
                      </a:cubicBezTo>
                      <a:cubicBezTo>
                        <a:pt x="427" y="991"/>
                        <a:pt x="403" y="994"/>
                        <a:pt x="376" y="994"/>
                      </a:cubicBezTo>
                      <a:cubicBezTo>
                        <a:pt x="338" y="994"/>
                        <a:pt x="301" y="988"/>
                        <a:pt x="265" y="975"/>
                      </a:cubicBezTo>
                      <a:cubicBezTo>
                        <a:pt x="228" y="962"/>
                        <a:pt x="195" y="942"/>
                        <a:pt x="166" y="915"/>
                      </a:cubicBezTo>
                      <a:cubicBezTo>
                        <a:pt x="230" y="838"/>
                        <a:pt x="230" y="838"/>
                        <a:pt x="230" y="838"/>
                      </a:cubicBezTo>
                      <a:cubicBezTo>
                        <a:pt x="253" y="857"/>
                        <a:pt x="276" y="871"/>
                        <a:pt x="300" y="882"/>
                      </a:cubicBezTo>
                      <a:cubicBezTo>
                        <a:pt x="324" y="893"/>
                        <a:pt x="350" y="899"/>
                        <a:pt x="378" y="899"/>
                      </a:cubicBezTo>
                      <a:cubicBezTo>
                        <a:pt x="401" y="899"/>
                        <a:pt x="418" y="894"/>
                        <a:pt x="431" y="886"/>
                      </a:cubicBezTo>
                      <a:cubicBezTo>
                        <a:pt x="443" y="878"/>
                        <a:pt x="449" y="866"/>
                        <a:pt x="449" y="852"/>
                      </a:cubicBezTo>
                      <a:cubicBezTo>
                        <a:pt x="449" y="850"/>
                        <a:pt x="449" y="850"/>
                        <a:pt x="449" y="850"/>
                      </a:cubicBezTo>
                      <a:cubicBezTo>
                        <a:pt x="449" y="843"/>
                        <a:pt x="448" y="837"/>
                        <a:pt x="446" y="832"/>
                      </a:cubicBezTo>
                      <a:cubicBezTo>
                        <a:pt x="443" y="826"/>
                        <a:pt x="438" y="821"/>
                        <a:pt x="431" y="816"/>
                      </a:cubicBezTo>
                      <a:cubicBezTo>
                        <a:pt x="423" y="812"/>
                        <a:pt x="413" y="807"/>
                        <a:pt x="400" y="802"/>
                      </a:cubicBezTo>
                      <a:cubicBezTo>
                        <a:pt x="387" y="797"/>
                        <a:pt x="370" y="792"/>
                        <a:pt x="349" y="787"/>
                      </a:cubicBezTo>
                      <a:cubicBezTo>
                        <a:pt x="324" y="781"/>
                        <a:pt x="302" y="774"/>
                        <a:pt x="281" y="766"/>
                      </a:cubicBezTo>
                      <a:cubicBezTo>
                        <a:pt x="261" y="759"/>
                        <a:pt x="244" y="750"/>
                        <a:pt x="229" y="739"/>
                      </a:cubicBezTo>
                      <a:cubicBezTo>
                        <a:pt x="215" y="728"/>
                        <a:pt x="204" y="714"/>
                        <a:pt x="196" y="697"/>
                      </a:cubicBezTo>
                      <a:cubicBezTo>
                        <a:pt x="189" y="681"/>
                        <a:pt x="185" y="660"/>
                        <a:pt x="185" y="636"/>
                      </a:cubicBezTo>
                      <a:cubicBezTo>
                        <a:pt x="185" y="634"/>
                        <a:pt x="185" y="634"/>
                        <a:pt x="185" y="634"/>
                      </a:cubicBezTo>
                      <a:cubicBezTo>
                        <a:pt x="185" y="611"/>
                        <a:pt x="189" y="591"/>
                        <a:pt x="197" y="573"/>
                      </a:cubicBezTo>
                      <a:cubicBezTo>
                        <a:pt x="206" y="555"/>
                        <a:pt x="218" y="539"/>
                        <a:pt x="233" y="526"/>
                      </a:cubicBezTo>
                      <a:cubicBezTo>
                        <a:pt x="248" y="512"/>
                        <a:pt x="266" y="502"/>
                        <a:pt x="287" y="495"/>
                      </a:cubicBezTo>
                      <a:cubicBezTo>
                        <a:pt x="309" y="488"/>
                        <a:pt x="332" y="485"/>
                        <a:pt x="357" y="485"/>
                      </a:cubicBezTo>
                      <a:cubicBezTo>
                        <a:pt x="394" y="485"/>
                        <a:pt x="427" y="490"/>
                        <a:pt x="458" y="501"/>
                      </a:cubicBezTo>
                      <a:cubicBezTo>
                        <a:pt x="488" y="512"/>
                        <a:pt x="516" y="527"/>
                        <a:pt x="541" y="547"/>
                      </a:cubicBezTo>
                      <a:cubicBezTo>
                        <a:pt x="485" y="629"/>
                        <a:pt x="485" y="629"/>
                        <a:pt x="485" y="629"/>
                      </a:cubicBezTo>
                      <a:cubicBezTo>
                        <a:pt x="463" y="614"/>
                        <a:pt x="441" y="602"/>
                        <a:pt x="420" y="593"/>
                      </a:cubicBezTo>
                      <a:cubicBezTo>
                        <a:pt x="398" y="584"/>
                        <a:pt x="377" y="580"/>
                        <a:pt x="356" y="580"/>
                      </a:cubicBezTo>
                      <a:cubicBezTo>
                        <a:pt x="335" y="580"/>
                        <a:pt x="319" y="584"/>
                        <a:pt x="308" y="593"/>
                      </a:cubicBezTo>
                      <a:cubicBezTo>
                        <a:pt x="298" y="601"/>
                        <a:pt x="292" y="611"/>
                        <a:pt x="292" y="623"/>
                      </a:cubicBezTo>
                      <a:cubicBezTo>
                        <a:pt x="292" y="625"/>
                        <a:pt x="292" y="625"/>
                        <a:pt x="292" y="625"/>
                      </a:cubicBezTo>
                      <a:cubicBezTo>
                        <a:pt x="292" y="633"/>
                        <a:pt x="294" y="640"/>
                        <a:pt x="297" y="646"/>
                      </a:cubicBezTo>
                      <a:cubicBezTo>
                        <a:pt x="300" y="652"/>
                        <a:pt x="306" y="657"/>
                        <a:pt x="314" y="662"/>
                      </a:cubicBezTo>
                      <a:cubicBezTo>
                        <a:pt x="322" y="666"/>
                        <a:pt x="333" y="671"/>
                        <a:pt x="347" y="675"/>
                      </a:cubicBezTo>
                      <a:cubicBezTo>
                        <a:pt x="361" y="679"/>
                        <a:pt x="378" y="684"/>
                        <a:pt x="399" y="690"/>
                      </a:cubicBezTo>
                      <a:cubicBezTo>
                        <a:pt x="425" y="697"/>
                        <a:pt x="447" y="704"/>
                        <a:pt x="467" y="712"/>
                      </a:cubicBezTo>
                      <a:cubicBezTo>
                        <a:pt x="486" y="721"/>
                        <a:pt x="503" y="730"/>
                        <a:pt x="516" y="742"/>
                      </a:cubicBezTo>
                      <a:cubicBezTo>
                        <a:pt x="530" y="754"/>
                        <a:pt x="540" y="767"/>
                        <a:pt x="547" y="783"/>
                      </a:cubicBezTo>
                      <a:cubicBezTo>
                        <a:pt x="554" y="798"/>
                        <a:pt x="557" y="817"/>
                        <a:pt x="557" y="839"/>
                      </a:cubicBezTo>
                      <a:lnTo>
                        <a:pt x="557" y="840"/>
                      </a:lnTo>
                      <a:close/>
                      <a:moveTo>
                        <a:pt x="1147" y="987"/>
                      </a:moveTo>
                      <a:cubicBezTo>
                        <a:pt x="1040" y="987"/>
                        <a:pt x="1040" y="987"/>
                        <a:pt x="1040" y="987"/>
                      </a:cubicBezTo>
                      <a:cubicBezTo>
                        <a:pt x="1040" y="664"/>
                        <a:pt x="1040" y="664"/>
                        <a:pt x="1040" y="664"/>
                      </a:cubicBezTo>
                      <a:cubicBezTo>
                        <a:pt x="900" y="875"/>
                        <a:pt x="900" y="875"/>
                        <a:pt x="900" y="875"/>
                      </a:cubicBezTo>
                      <a:cubicBezTo>
                        <a:pt x="897" y="875"/>
                        <a:pt x="897" y="875"/>
                        <a:pt x="897" y="875"/>
                      </a:cubicBezTo>
                      <a:cubicBezTo>
                        <a:pt x="759" y="666"/>
                        <a:pt x="759" y="666"/>
                        <a:pt x="759" y="666"/>
                      </a:cubicBezTo>
                      <a:cubicBezTo>
                        <a:pt x="759" y="987"/>
                        <a:pt x="759" y="987"/>
                        <a:pt x="759" y="987"/>
                      </a:cubicBezTo>
                      <a:cubicBezTo>
                        <a:pt x="652" y="987"/>
                        <a:pt x="652" y="987"/>
                        <a:pt x="652" y="987"/>
                      </a:cubicBezTo>
                      <a:cubicBezTo>
                        <a:pt x="652" y="492"/>
                        <a:pt x="652" y="492"/>
                        <a:pt x="652" y="492"/>
                      </a:cubicBezTo>
                      <a:cubicBezTo>
                        <a:pt x="769" y="492"/>
                        <a:pt x="769" y="492"/>
                        <a:pt x="769" y="492"/>
                      </a:cubicBezTo>
                      <a:cubicBezTo>
                        <a:pt x="899" y="701"/>
                        <a:pt x="899" y="701"/>
                        <a:pt x="899" y="701"/>
                      </a:cubicBezTo>
                      <a:cubicBezTo>
                        <a:pt x="1030" y="492"/>
                        <a:pt x="1030" y="492"/>
                        <a:pt x="1030" y="492"/>
                      </a:cubicBezTo>
                      <a:cubicBezTo>
                        <a:pt x="1147" y="492"/>
                        <a:pt x="1147" y="492"/>
                        <a:pt x="1147" y="492"/>
                      </a:cubicBezTo>
                      <a:lnTo>
                        <a:pt x="1147" y="987"/>
                      </a:lnTo>
                      <a:close/>
                      <a:moveTo>
                        <a:pt x="1624" y="840"/>
                      </a:moveTo>
                      <a:cubicBezTo>
                        <a:pt x="1624" y="865"/>
                        <a:pt x="1620" y="887"/>
                        <a:pt x="1611" y="906"/>
                      </a:cubicBezTo>
                      <a:cubicBezTo>
                        <a:pt x="1602" y="925"/>
                        <a:pt x="1589" y="941"/>
                        <a:pt x="1573" y="954"/>
                      </a:cubicBezTo>
                      <a:cubicBezTo>
                        <a:pt x="1557" y="967"/>
                        <a:pt x="1538" y="977"/>
                        <a:pt x="1516" y="984"/>
                      </a:cubicBezTo>
                      <a:cubicBezTo>
                        <a:pt x="1494" y="991"/>
                        <a:pt x="1470" y="994"/>
                        <a:pt x="1443" y="994"/>
                      </a:cubicBezTo>
                      <a:cubicBezTo>
                        <a:pt x="1405" y="994"/>
                        <a:pt x="1368" y="988"/>
                        <a:pt x="1332" y="975"/>
                      </a:cubicBezTo>
                      <a:cubicBezTo>
                        <a:pt x="1295" y="962"/>
                        <a:pt x="1262" y="942"/>
                        <a:pt x="1233" y="915"/>
                      </a:cubicBezTo>
                      <a:cubicBezTo>
                        <a:pt x="1297" y="838"/>
                        <a:pt x="1297" y="838"/>
                        <a:pt x="1297" y="838"/>
                      </a:cubicBezTo>
                      <a:cubicBezTo>
                        <a:pt x="1320" y="857"/>
                        <a:pt x="1343" y="871"/>
                        <a:pt x="1367" y="882"/>
                      </a:cubicBezTo>
                      <a:cubicBezTo>
                        <a:pt x="1391" y="893"/>
                        <a:pt x="1417" y="899"/>
                        <a:pt x="1445" y="899"/>
                      </a:cubicBezTo>
                      <a:cubicBezTo>
                        <a:pt x="1468" y="899"/>
                        <a:pt x="1485" y="894"/>
                        <a:pt x="1498" y="886"/>
                      </a:cubicBezTo>
                      <a:cubicBezTo>
                        <a:pt x="1510" y="878"/>
                        <a:pt x="1516" y="866"/>
                        <a:pt x="1516" y="852"/>
                      </a:cubicBezTo>
                      <a:cubicBezTo>
                        <a:pt x="1516" y="850"/>
                        <a:pt x="1516" y="850"/>
                        <a:pt x="1516" y="850"/>
                      </a:cubicBezTo>
                      <a:cubicBezTo>
                        <a:pt x="1516" y="843"/>
                        <a:pt x="1515" y="837"/>
                        <a:pt x="1513" y="832"/>
                      </a:cubicBezTo>
                      <a:cubicBezTo>
                        <a:pt x="1510" y="826"/>
                        <a:pt x="1505" y="821"/>
                        <a:pt x="1498" y="816"/>
                      </a:cubicBezTo>
                      <a:cubicBezTo>
                        <a:pt x="1490" y="812"/>
                        <a:pt x="1480" y="807"/>
                        <a:pt x="1467" y="802"/>
                      </a:cubicBezTo>
                      <a:cubicBezTo>
                        <a:pt x="1454" y="797"/>
                        <a:pt x="1437" y="792"/>
                        <a:pt x="1416" y="787"/>
                      </a:cubicBezTo>
                      <a:cubicBezTo>
                        <a:pt x="1391" y="781"/>
                        <a:pt x="1369" y="774"/>
                        <a:pt x="1348" y="766"/>
                      </a:cubicBezTo>
                      <a:cubicBezTo>
                        <a:pt x="1328" y="759"/>
                        <a:pt x="1311" y="750"/>
                        <a:pt x="1297" y="739"/>
                      </a:cubicBezTo>
                      <a:cubicBezTo>
                        <a:pt x="1282" y="728"/>
                        <a:pt x="1271" y="714"/>
                        <a:pt x="1264" y="697"/>
                      </a:cubicBezTo>
                      <a:cubicBezTo>
                        <a:pt x="1256" y="681"/>
                        <a:pt x="1252" y="660"/>
                        <a:pt x="1252" y="636"/>
                      </a:cubicBezTo>
                      <a:cubicBezTo>
                        <a:pt x="1252" y="634"/>
                        <a:pt x="1252" y="634"/>
                        <a:pt x="1252" y="634"/>
                      </a:cubicBezTo>
                      <a:cubicBezTo>
                        <a:pt x="1252" y="611"/>
                        <a:pt x="1256" y="591"/>
                        <a:pt x="1264" y="573"/>
                      </a:cubicBezTo>
                      <a:cubicBezTo>
                        <a:pt x="1273" y="555"/>
                        <a:pt x="1285" y="539"/>
                        <a:pt x="1300" y="526"/>
                      </a:cubicBezTo>
                      <a:cubicBezTo>
                        <a:pt x="1315" y="512"/>
                        <a:pt x="1333" y="502"/>
                        <a:pt x="1355" y="495"/>
                      </a:cubicBezTo>
                      <a:cubicBezTo>
                        <a:pt x="1376" y="488"/>
                        <a:pt x="1399" y="485"/>
                        <a:pt x="1424" y="485"/>
                      </a:cubicBezTo>
                      <a:cubicBezTo>
                        <a:pt x="1461" y="485"/>
                        <a:pt x="1494" y="490"/>
                        <a:pt x="1525" y="501"/>
                      </a:cubicBezTo>
                      <a:cubicBezTo>
                        <a:pt x="1555" y="512"/>
                        <a:pt x="1583" y="527"/>
                        <a:pt x="1608" y="547"/>
                      </a:cubicBezTo>
                      <a:cubicBezTo>
                        <a:pt x="1552" y="629"/>
                        <a:pt x="1552" y="629"/>
                        <a:pt x="1552" y="629"/>
                      </a:cubicBezTo>
                      <a:cubicBezTo>
                        <a:pt x="1530" y="614"/>
                        <a:pt x="1508" y="602"/>
                        <a:pt x="1487" y="593"/>
                      </a:cubicBezTo>
                      <a:cubicBezTo>
                        <a:pt x="1466" y="584"/>
                        <a:pt x="1444" y="580"/>
                        <a:pt x="1423" y="580"/>
                      </a:cubicBezTo>
                      <a:cubicBezTo>
                        <a:pt x="1402" y="580"/>
                        <a:pt x="1386" y="584"/>
                        <a:pt x="1375" y="593"/>
                      </a:cubicBezTo>
                      <a:cubicBezTo>
                        <a:pt x="1365" y="601"/>
                        <a:pt x="1359" y="611"/>
                        <a:pt x="1359" y="623"/>
                      </a:cubicBezTo>
                      <a:cubicBezTo>
                        <a:pt x="1359" y="625"/>
                        <a:pt x="1359" y="625"/>
                        <a:pt x="1359" y="625"/>
                      </a:cubicBezTo>
                      <a:cubicBezTo>
                        <a:pt x="1359" y="633"/>
                        <a:pt x="1361" y="640"/>
                        <a:pt x="1364" y="646"/>
                      </a:cubicBezTo>
                      <a:cubicBezTo>
                        <a:pt x="1367" y="652"/>
                        <a:pt x="1373" y="657"/>
                        <a:pt x="1381" y="662"/>
                      </a:cubicBezTo>
                      <a:cubicBezTo>
                        <a:pt x="1389" y="666"/>
                        <a:pt x="1400" y="671"/>
                        <a:pt x="1414" y="675"/>
                      </a:cubicBezTo>
                      <a:cubicBezTo>
                        <a:pt x="1428" y="679"/>
                        <a:pt x="1445" y="684"/>
                        <a:pt x="1467" y="690"/>
                      </a:cubicBezTo>
                      <a:cubicBezTo>
                        <a:pt x="1492" y="697"/>
                        <a:pt x="1514" y="704"/>
                        <a:pt x="1534" y="712"/>
                      </a:cubicBezTo>
                      <a:cubicBezTo>
                        <a:pt x="1553" y="721"/>
                        <a:pt x="1570" y="730"/>
                        <a:pt x="1583" y="742"/>
                      </a:cubicBezTo>
                      <a:cubicBezTo>
                        <a:pt x="1597" y="754"/>
                        <a:pt x="1607" y="767"/>
                        <a:pt x="1614" y="783"/>
                      </a:cubicBezTo>
                      <a:cubicBezTo>
                        <a:pt x="1621" y="798"/>
                        <a:pt x="1624" y="817"/>
                        <a:pt x="1624" y="839"/>
                      </a:cubicBezTo>
                      <a:lnTo>
                        <a:pt x="1624" y="84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55" name="Group 48"/>
              <p:cNvGrpSpPr>
                <a:grpSpLocks/>
              </p:cNvGrpSpPr>
              <p:nvPr/>
            </p:nvGrpSpPr>
            <p:grpSpPr bwMode="auto">
              <a:xfrm>
                <a:off x="7368562" y="5283667"/>
                <a:ext cx="598292" cy="601663"/>
                <a:chOff x="3895151" y="4829940"/>
                <a:chExt cx="467486" cy="466119"/>
              </a:xfrm>
            </p:grpSpPr>
            <p:grpSp>
              <p:nvGrpSpPr>
                <p:cNvPr id="68" name="Group 485"/>
                <p:cNvGrpSpPr>
                  <a:grpSpLocks noChangeAspect="1"/>
                </p:cNvGrpSpPr>
                <p:nvPr/>
              </p:nvGrpSpPr>
              <p:grpSpPr bwMode="auto">
                <a:xfrm flipH="1">
                  <a:off x="3895151" y="4829940"/>
                  <a:ext cx="467486" cy="466119"/>
                  <a:chOff x="2131607" y="2152295"/>
                  <a:chExt cx="597027" cy="595281"/>
                </a:xfrm>
              </p:grpSpPr>
              <p:sp>
                <p:nvSpPr>
                  <p:cNvPr id="74" name="Oval 28"/>
                  <p:cNvSpPr>
                    <a:spLocks noChangeArrowheads="1"/>
                  </p:cNvSpPr>
                  <p:nvPr/>
                </p:nvSpPr>
                <p:spPr bwMode="auto">
                  <a:xfrm>
                    <a:off x="2132165" y="2151759"/>
                    <a:ext cx="597276" cy="596177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5C5C5C">
                          <a:alpha val="20000"/>
                        </a:srgbClr>
                      </a:gs>
                      <a:gs pos="100000">
                        <a:srgbClr val="5C5C5C">
                          <a:gamma/>
                          <a:shade val="46275"/>
                          <a:invGamma/>
                          <a:alpha val="0"/>
                        </a:srgbClr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lIns="0" tIns="0" rIns="0" bIns="0" anchor="ctr" anchorCtr="1"/>
                  <a:lstStyle/>
                  <a:p>
                    <a:pPr fontAlgn="auto">
                      <a:lnSpc>
                        <a:spcPct val="9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75" name="Oval 29"/>
                  <p:cNvSpPr>
                    <a:spLocks noChangeArrowheads="1"/>
                  </p:cNvSpPr>
                  <p:nvPr/>
                </p:nvSpPr>
                <p:spPr bwMode="auto">
                  <a:xfrm>
                    <a:off x="2169301" y="2188231"/>
                    <a:ext cx="521455" cy="523233"/>
                  </a:xfrm>
                  <a:prstGeom prst="ellipse">
                    <a:avLst/>
                  </a:prstGeom>
                  <a:solidFill>
                    <a:srgbClr val="F26522"/>
                  </a:solidFill>
                  <a:ln w="12700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fontAlgn="auto">
                      <a:lnSpc>
                        <a:spcPct val="9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n-US" kern="0">
                      <a:solidFill>
                        <a:sysClr val="windowText" lastClr="000000"/>
                      </a:solidFill>
                      <a:latin typeface="Arial" pitchFamily="34" charset="0"/>
                      <a:ea typeface="ＭＳ Ｐゴシック" charset="-128"/>
                    </a:endParaRPr>
                  </a:p>
                </p:txBody>
              </p:sp>
              <p:sp>
                <p:nvSpPr>
                  <p:cNvPr id="76" name="Oval 30"/>
                  <p:cNvSpPr>
                    <a:spLocks noChangeArrowheads="1"/>
                  </p:cNvSpPr>
                  <p:nvPr/>
                </p:nvSpPr>
                <p:spPr bwMode="auto">
                  <a:xfrm>
                    <a:off x="2234289" y="2217688"/>
                    <a:ext cx="389931" cy="266526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FFFF">
                          <a:alpha val="35001"/>
                        </a:srgbClr>
                      </a:gs>
                      <a:gs pos="100000">
                        <a:srgbClr val="000000">
                          <a:alpha val="0"/>
                        </a:srgbClr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wrap="none" lIns="73025" tIns="36511" rIns="73025" bIns="36511" anchor="ctr"/>
                  <a:lstStyle/>
                  <a:p>
                    <a:pPr fontAlgn="auto">
                      <a:lnSpc>
                        <a:spcPct val="9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  <a:latin typeface="Arial" pitchFamily="34" charset="0"/>
                    </a:endParaRPr>
                  </a:p>
                </p:txBody>
              </p:sp>
            </p:grpSp>
            <p:grpSp>
              <p:nvGrpSpPr>
                <p:cNvPr id="69" name="Group 795"/>
                <p:cNvGrpSpPr/>
                <p:nvPr/>
              </p:nvGrpSpPr>
              <p:grpSpPr>
                <a:xfrm>
                  <a:off x="4011332" y="4953031"/>
                  <a:ext cx="235124" cy="219937"/>
                  <a:chOff x="7496052" y="9353884"/>
                  <a:chExt cx="807588" cy="755423"/>
                </a:xfrm>
                <a:solidFill>
                  <a:schemeClr val="bg1"/>
                </a:solidFill>
              </p:grpSpPr>
              <p:sp>
                <p:nvSpPr>
                  <p:cNvPr id="70" name="Freeform 11"/>
                  <p:cNvSpPr>
                    <a:spLocks noEditPoints="1"/>
                  </p:cNvSpPr>
                  <p:nvPr/>
                </p:nvSpPr>
                <p:spPr bwMode="auto">
                  <a:xfrm>
                    <a:off x="7998539" y="9353884"/>
                    <a:ext cx="305101" cy="755423"/>
                  </a:xfrm>
                  <a:custGeom>
                    <a:avLst/>
                    <a:gdLst/>
                    <a:ahLst/>
                    <a:cxnLst>
                      <a:cxn ang="0">
                        <a:pos x="49" y="0"/>
                      </a:cxn>
                      <a:cxn ang="0">
                        <a:pos x="6" y="43"/>
                      </a:cxn>
                      <a:cxn ang="0">
                        <a:pos x="49" y="86"/>
                      </a:cxn>
                      <a:cxn ang="0">
                        <a:pos x="91" y="43"/>
                      </a:cxn>
                      <a:cxn ang="0">
                        <a:pos x="49" y="0"/>
                      </a:cxn>
                      <a:cxn ang="0">
                        <a:pos x="0" y="134"/>
                      </a:cxn>
                      <a:cxn ang="0">
                        <a:pos x="0" y="240"/>
                      </a:cxn>
                      <a:cxn ang="0">
                        <a:pos x="97" y="240"/>
                      </a:cxn>
                      <a:cxn ang="0">
                        <a:pos x="97" y="134"/>
                      </a:cxn>
                      <a:cxn ang="0">
                        <a:pos x="0" y="134"/>
                      </a:cxn>
                    </a:cxnLst>
                    <a:rect l="0" t="0" r="r" b="b"/>
                    <a:pathLst>
                      <a:path w="97" h="240">
                        <a:moveTo>
                          <a:pt x="49" y="0"/>
                        </a:moveTo>
                        <a:cubicBezTo>
                          <a:pt x="25" y="0"/>
                          <a:pt x="6" y="19"/>
                          <a:pt x="6" y="43"/>
                        </a:cubicBezTo>
                        <a:cubicBezTo>
                          <a:pt x="6" y="66"/>
                          <a:pt x="25" y="86"/>
                          <a:pt x="49" y="86"/>
                        </a:cubicBezTo>
                        <a:cubicBezTo>
                          <a:pt x="72" y="86"/>
                          <a:pt x="91" y="66"/>
                          <a:pt x="91" y="43"/>
                        </a:cubicBezTo>
                        <a:cubicBezTo>
                          <a:pt x="91" y="19"/>
                          <a:pt x="72" y="0"/>
                          <a:pt x="49" y="0"/>
                        </a:cubicBezTo>
                        <a:close/>
                        <a:moveTo>
                          <a:pt x="0" y="134"/>
                        </a:moveTo>
                        <a:cubicBezTo>
                          <a:pt x="0" y="240"/>
                          <a:pt x="0" y="240"/>
                          <a:pt x="0" y="240"/>
                        </a:cubicBezTo>
                        <a:cubicBezTo>
                          <a:pt x="97" y="240"/>
                          <a:pt x="97" y="240"/>
                          <a:pt x="97" y="240"/>
                        </a:cubicBezTo>
                        <a:cubicBezTo>
                          <a:pt x="97" y="134"/>
                          <a:pt x="97" y="134"/>
                          <a:pt x="97" y="134"/>
                        </a:cubicBezTo>
                        <a:cubicBezTo>
                          <a:pt x="97" y="80"/>
                          <a:pt x="0" y="80"/>
                          <a:pt x="0" y="134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lnSpc>
                        <a:spcPct val="90000"/>
                      </a:lnSpc>
                      <a:defRPr/>
                    </a:pPr>
                    <a:endParaRPr lang="en-US">
                      <a:solidFill>
                        <a:srgbClr val="5C5C5C"/>
                      </a:solidFill>
                      <a:latin typeface="Arial" pitchFamily="34" charset="0"/>
                      <a:cs typeface="+mn-cs"/>
                    </a:endParaRPr>
                  </a:p>
                </p:txBody>
              </p:sp>
              <p:sp>
                <p:nvSpPr>
                  <p:cNvPr id="71" name="Freeform 12"/>
                  <p:cNvSpPr>
                    <a:spLocks noEditPoints="1"/>
                  </p:cNvSpPr>
                  <p:nvPr/>
                </p:nvSpPr>
                <p:spPr bwMode="auto">
                  <a:xfrm>
                    <a:off x="7781371" y="9375201"/>
                    <a:ext cx="217168" cy="544917"/>
                  </a:xfrm>
                  <a:custGeom>
                    <a:avLst/>
                    <a:gdLst/>
                    <a:ahLst/>
                    <a:cxnLst>
                      <a:cxn ang="0">
                        <a:pos x="35" y="0"/>
                      </a:cxn>
                      <a:cxn ang="0">
                        <a:pos x="65" y="31"/>
                      </a:cxn>
                      <a:cxn ang="0">
                        <a:pos x="35" y="62"/>
                      </a:cxn>
                      <a:cxn ang="0">
                        <a:pos x="4" y="31"/>
                      </a:cxn>
                      <a:cxn ang="0">
                        <a:pos x="35" y="0"/>
                      </a:cxn>
                      <a:cxn ang="0">
                        <a:pos x="69" y="97"/>
                      </a:cxn>
                      <a:cxn ang="0">
                        <a:pos x="69" y="173"/>
                      </a:cxn>
                      <a:cxn ang="0">
                        <a:pos x="0" y="173"/>
                      </a:cxn>
                      <a:cxn ang="0">
                        <a:pos x="0" y="97"/>
                      </a:cxn>
                      <a:cxn ang="0">
                        <a:pos x="69" y="97"/>
                      </a:cxn>
                    </a:cxnLst>
                    <a:rect l="0" t="0" r="r" b="b"/>
                    <a:pathLst>
                      <a:path w="69" h="173">
                        <a:moveTo>
                          <a:pt x="35" y="0"/>
                        </a:moveTo>
                        <a:cubicBezTo>
                          <a:pt x="52" y="0"/>
                          <a:pt x="65" y="14"/>
                          <a:pt x="65" y="31"/>
                        </a:cubicBezTo>
                        <a:cubicBezTo>
                          <a:pt x="65" y="48"/>
                          <a:pt x="52" y="62"/>
                          <a:pt x="35" y="62"/>
                        </a:cubicBezTo>
                        <a:cubicBezTo>
                          <a:pt x="18" y="62"/>
                          <a:pt x="4" y="48"/>
                          <a:pt x="4" y="31"/>
                        </a:cubicBezTo>
                        <a:cubicBezTo>
                          <a:pt x="4" y="14"/>
                          <a:pt x="18" y="0"/>
                          <a:pt x="35" y="0"/>
                        </a:cubicBezTo>
                        <a:close/>
                        <a:moveTo>
                          <a:pt x="69" y="97"/>
                        </a:moveTo>
                        <a:cubicBezTo>
                          <a:pt x="69" y="173"/>
                          <a:pt x="69" y="173"/>
                          <a:pt x="69" y="173"/>
                        </a:cubicBezTo>
                        <a:cubicBezTo>
                          <a:pt x="0" y="173"/>
                          <a:pt x="0" y="173"/>
                          <a:pt x="0" y="173"/>
                        </a:cubicBezTo>
                        <a:cubicBezTo>
                          <a:pt x="0" y="97"/>
                          <a:pt x="0" y="97"/>
                          <a:pt x="0" y="97"/>
                        </a:cubicBezTo>
                        <a:cubicBezTo>
                          <a:pt x="0" y="58"/>
                          <a:pt x="69" y="58"/>
                          <a:pt x="69" y="97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lnSpc>
                        <a:spcPct val="90000"/>
                      </a:lnSpc>
                      <a:defRPr/>
                    </a:pPr>
                    <a:endParaRPr lang="en-US">
                      <a:solidFill>
                        <a:srgbClr val="5C5C5C"/>
                      </a:solidFill>
                      <a:latin typeface="Arial" pitchFamily="34" charset="0"/>
                      <a:cs typeface="+mn-cs"/>
                    </a:endParaRPr>
                  </a:p>
                </p:txBody>
              </p:sp>
              <p:sp>
                <p:nvSpPr>
                  <p:cNvPr id="72" name="Freeform 13"/>
                  <p:cNvSpPr>
                    <a:spLocks noEditPoints="1"/>
                  </p:cNvSpPr>
                  <p:nvPr/>
                </p:nvSpPr>
                <p:spPr bwMode="auto">
                  <a:xfrm>
                    <a:off x="7621494" y="9397851"/>
                    <a:ext cx="159878" cy="390369"/>
                  </a:xfrm>
                  <a:custGeom>
                    <a:avLst/>
                    <a:gdLst/>
                    <a:ahLst/>
                    <a:cxnLst>
                      <a:cxn ang="0">
                        <a:pos x="25" y="0"/>
                      </a:cxn>
                      <a:cxn ang="0">
                        <a:pos x="3" y="22"/>
                      </a:cxn>
                      <a:cxn ang="0">
                        <a:pos x="25" y="44"/>
                      </a:cxn>
                      <a:cxn ang="0">
                        <a:pos x="47" y="22"/>
                      </a:cxn>
                      <a:cxn ang="0">
                        <a:pos x="25" y="0"/>
                      </a:cxn>
                      <a:cxn ang="0">
                        <a:pos x="0" y="69"/>
                      </a:cxn>
                      <a:cxn ang="0">
                        <a:pos x="0" y="124"/>
                      </a:cxn>
                      <a:cxn ang="0">
                        <a:pos x="51" y="124"/>
                      </a:cxn>
                      <a:cxn ang="0">
                        <a:pos x="51" y="69"/>
                      </a:cxn>
                      <a:cxn ang="0">
                        <a:pos x="0" y="69"/>
                      </a:cxn>
                    </a:cxnLst>
                    <a:rect l="0" t="0" r="r" b="b"/>
                    <a:pathLst>
                      <a:path w="51" h="124">
                        <a:moveTo>
                          <a:pt x="25" y="0"/>
                        </a:moveTo>
                        <a:cubicBezTo>
                          <a:pt x="13" y="0"/>
                          <a:pt x="3" y="10"/>
                          <a:pt x="3" y="22"/>
                        </a:cubicBezTo>
                        <a:cubicBezTo>
                          <a:pt x="3" y="34"/>
                          <a:pt x="13" y="44"/>
                          <a:pt x="25" y="44"/>
                        </a:cubicBezTo>
                        <a:cubicBezTo>
                          <a:pt x="38" y="44"/>
                          <a:pt x="47" y="34"/>
                          <a:pt x="47" y="22"/>
                        </a:cubicBezTo>
                        <a:cubicBezTo>
                          <a:pt x="47" y="10"/>
                          <a:pt x="38" y="0"/>
                          <a:pt x="25" y="0"/>
                        </a:cubicBezTo>
                        <a:close/>
                        <a:moveTo>
                          <a:pt x="0" y="69"/>
                        </a:moveTo>
                        <a:cubicBezTo>
                          <a:pt x="0" y="124"/>
                          <a:pt x="0" y="124"/>
                          <a:pt x="0" y="124"/>
                        </a:cubicBezTo>
                        <a:cubicBezTo>
                          <a:pt x="51" y="124"/>
                          <a:pt x="51" y="124"/>
                          <a:pt x="51" y="124"/>
                        </a:cubicBezTo>
                        <a:cubicBezTo>
                          <a:pt x="51" y="69"/>
                          <a:pt x="51" y="69"/>
                          <a:pt x="51" y="69"/>
                        </a:cubicBezTo>
                        <a:cubicBezTo>
                          <a:pt x="51" y="41"/>
                          <a:pt x="0" y="41"/>
                          <a:pt x="0" y="69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lnSpc>
                        <a:spcPct val="90000"/>
                      </a:lnSpc>
                      <a:defRPr/>
                    </a:pPr>
                    <a:endParaRPr lang="en-US">
                      <a:solidFill>
                        <a:srgbClr val="5C5C5C"/>
                      </a:solidFill>
                      <a:latin typeface="Arial" pitchFamily="34" charset="0"/>
                      <a:cs typeface="+mn-cs"/>
                    </a:endParaRPr>
                  </a:p>
                </p:txBody>
              </p:sp>
              <p:sp>
                <p:nvSpPr>
                  <p:cNvPr id="73" name="Freeform 13"/>
                  <p:cNvSpPr>
                    <a:spLocks noEditPoints="1"/>
                  </p:cNvSpPr>
                  <p:nvPr/>
                </p:nvSpPr>
                <p:spPr bwMode="auto">
                  <a:xfrm>
                    <a:off x="7496052" y="9423352"/>
                    <a:ext cx="125442" cy="306286"/>
                  </a:xfrm>
                  <a:custGeom>
                    <a:avLst/>
                    <a:gdLst/>
                    <a:ahLst/>
                    <a:cxnLst>
                      <a:cxn ang="0">
                        <a:pos x="25" y="0"/>
                      </a:cxn>
                      <a:cxn ang="0">
                        <a:pos x="3" y="22"/>
                      </a:cxn>
                      <a:cxn ang="0">
                        <a:pos x="25" y="44"/>
                      </a:cxn>
                      <a:cxn ang="0">
                        <a:pos x="47" y="22"/>
                      </a:cxn>
                      <a:cxn ang="0">
                        <a:pos x="25" y="0"/>
                      </a:cxn>
                      <a:cxn ang="0">
                        <a:pos x="0" y="69"/>
                      </a:cxn>
                      <a:cxn ang="0">
                        <a:pos x="0" y="124"/>
                      </a:cxn>
                      <a:cxn ang="0">
                        <a:pos x="51" y="124"/>
                      </a:cxn>
                      <a:cxn ang="0">
                        <a:pos x="51" y="69"/>
                      </a:cxn>
                      <a:cxn ang="0">
                        <a:pos x="0" y="69"/>
                      </a:cxn>
                    </a:cxnLst>
                    <a:rect l="0" t="0" r="r" b="b"/>
                    <a:pathLst>
                      <a:path w="51" h="124">
                        <a:moveTo>
                          <a:pt x="25" y="0"/>
                        </a:moveTo>
                        <a:cubicBezTo>
                          <a:pt x="13" y="0"/>
                          <a:pt x="3" y="10"/>
                          <a:pt x="3" y="22"/>
                        </a:cubicBezTo>
                        <a:cubicBezTo>
                          <a:pt x="3" y="34"/>
                          <a:pt x="13" y="44"/>
                          <a:pt x="25" y="44"/>
                        </a:cubicBezTo>
                        <a:cubicBezTo>
                          <a:pt x="38" y="44"/>
                          <a:pt x="47" y="34"/>
                          <a:pt x="47" y="22"/>
                        </a:cubicBezTo>
                        <a:cubicBezTo>
                          <a:pt x="47" y="10"/>
                          <a:pt x="38" y="0"/>
                          <a:pt x="25" y="0"/>
                        </a:cubicBezTo>
                        <a:close/>
                        <a:moveTo>
                          <a:pt x="0" y="69"/>
                        </a:moveTo>
                        <a:cubicBezTo>
                          <a:pt x="0" y="124"/>
                          <a:pt x="0" y="124"/>
                          <a:pt x="0" y="124"/>
                        </a:cubicBezTo>
                        <a:cubicBezTo>
                          <a:pt x="51" y="124"/>
                          <a:pt x="51" y="124"/>
                          <a:pt x="51" y="124"/>
                        </a:cubicBezTo>
                        <a:cubicBezTo>
                          <a:pt x="51" y="69"/>
                          <a:pt x="51" y="69"/>
                          <a:pt x="51" y="69"/>
                        </a:cubicBezTo>
                        <a:cubicBezTo>
                          <a:pt x="51" y="41"/>
                          <a:pt x="0" y="41"/>
                          <a:pt x="0" y="69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lnSpc>
                        <a:spcPct val="90000"/>
                      </a:lnSpc>
                      <a:defRPr/>
                    </a:pPr>
                    <a:endParaRPr lang="en-US">
                      <a:solidFill>
                        <a:srgbClr val="5C5C5C"/>
                      </a:solidFill>
                      <a:latin typeface="Arial" pitchFamily="34" charset="0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56" name="Group 58"/>
              <p:cNvGrpSpPr>
                <a:grpSpLocks/>
              </p:cNvGrpSpPr>
              <p:nvPr/>
            </p:nvGrpSpPr>
            <p:grpSpPr bwMode="auto">
              <a:xfrm>
                <a:off x="6748286" y="5283667"/>
                <a:ext cx="588870" cy="593725"/>
                <a:chOff x="3917848" y="4076424"/>
                <a:chExt cx="489112" cy="487682"/>
              </a:xfrm>
            </p:grpSpPr>
            <p:grpSp>
              <p:nvGrpSpPr>
                <p:cNvPr id="63" name="Group 485"/>
                <p:cNvGrpSpPr>
                  <a:grpSpLocks noChangeAspect="1"/>
                </p:cNvGrpSpPr>
                <p:nvPr/>
              </p:nvGrpSpPr>
              <p:grpSpPr bwMode="auto">
                <a:xfrm flipH="1">
                  <a:off x="3917848" y="4076424"/>
                  <a:ext cx="489112" cy="487682"/>
                  <a:chOff x="2131607" y="2152295"/>
                  <a:chExt cx="597027" cy="595281"/>
                </a:xfrm>
              </p:grpSpPr>
              <p:sp>
                <p:nvSpPr>
                  <p:cNvPr id="65" name="Oval 28"/>
                  <p:cNvSpPr>
                    <a:spLocks noChangeArrowheads="1"/>
                  </p:cNvSpPr>
                  <p:nvPr/>
                </p:nvSpPr>
                <p:spPr bwMode="auto">
                  <a:xfrm>
                    <a:off x="2132027" y="2151751"/>
                    <a:ext cx="597399" cy="595619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5C5C5C">
                          <a:alpha val="20000"/>
                        </a:srgbClr>
                      </a:gs>
                      <a:gs pos="100000">
                        <a:srgbClr val="5C5C5C">
                          <a:gamma/>
                          <a:shade val="46275"/>
                          <a:invGamma/>
                          <a:alpha val="0"/>
                        </a:srgbClr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lIns="0" tIns="0" rIns="0" bIns="0" anchor="ctr" anchorCtr="1"/>
                  <a:lstStyle/>
                  <a:p>
                    <a:pPr fontAlgn="auto">
                      <a:lnSpc>
                        <a:spcPct val="9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66" name="Oval 29"/>
                  <p:cNvSpPr>
                    <a:spLocks noChangeArrowheads="1"/>
                  </p:cNvSpPr>
                  <p:nvPr/>
                </p:nvSpPr>
                <p:spPr bwMode="auto">
                  <a:xfrm>
                    <a:off x="2168185" y="2188711"/>
                    <a:ext cx="523511" cy="521699"/>
                  </a:xfrm>
                  <a:prstGeom prst="ellipse">
                    <a:avLst/>
                  </a:prstGeom>
                  <a:solidFill>
                    <a:srgbClr val="F26522"/>
                  </a:solidFill>
                  <a:ln w="12700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fontAlgn="auto">
                      <a:lnSpc>
                        <a:spcPct val="9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n-US" kern="0">
                      <a:solidFill>
                        <a:sysClr val="windowText" lastClr="000000"/>
                      </a:solidFill>
                      <a:latin typeface="Arial" pitchFamily="34" charset="0"/>
                      <a:ea typeface="ＭＳ Ｐゴシック" charset="-128"/>
                    </a:endParaRPr>
                  </a:p>
                </p:txBody>
              </p:sp>
              <p:sp>
                <p:nvSpPr>
                  <p:cNvPr id="67" name="Oval 30"/>
                  <p:cNvSpPr>
                    <a:spLocks noChangeArrowheads="1"/>
                  </p:cNvSpPr>
                  <p:nvPr/>
                </p:nvSpPr>
                <p:spPr bwMode="auto">
                  <a:xfrm>
                    <a:off x="2235786" y="2215720"/>
                    <a:ext cx="388309" cy="267247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FFFF">
                          <a:alpha val="35001"/>
                        </a:srgbClr>
                      </a:gs>
                      <a:gs pos="100000">
                        <a:srgbClr val="000000">
                          <a:alpha val="0"/>
                        </a:srgbClr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wrap="none" lIns="73025" tIns="36511" rIns="73025" bIns="36511" anchor="ctr"/>
                  <a:lstStyle/>
                  <a:p>
                    <a:pPr fontAlgn="auto">
                      <a:lnSpc>
                        <a:spcPct val="9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  <a:latin typeface="Arial" pitchFamily="34" charset="0"/>
                    </a:endParaRPr>
                  </a:p>
                </p:txBody>
              </p:sp>
            </p:grpSp>
            <p:sp>
              <p:nvSpPr>
                <p:cNvPr id="64" name="Freeform 8"/>
                <p:cNvSpPr>
                  <a:spLocks/>
                </p:cNvSpPr>
                <p:nvPr/>
              </p:nvSpPr>
              <p:spPr bwMode="auto">
                <a:xfrm>
                  <a:off x="4070228" y="4213340"/>
                  <a:ext cx="183281" cy="213850"/>
                </a:xfrm>
                <a:custGeom>
                  <a:avLst/>
                  <a:gdLst>
                    <a:gd name="T0" fmla="*/ 0 w 490"/>
                    <a:gd name="T1" fmla="*/ 2147483647 h 566"/>
                    <a:gd name="T2" fmla="*/ 0 w 490"/>
                    <a:gd name="T3" fmla="*/ 0 h 566"/>
                    <a:gd name="T4" fmla="*/ 2147483647 w 490"/>
                    <a:gd name="T5" fmla="*/ 2147483647 h 566"/>
                    <a:gd name="T6" fmla="*/ 2147483647 w 490"/>
                    <a:gd name="T7" fmla="*/ 2147483647 h 566"/>
                    <a:gd name="T8" fmla="*/ 2147483647 w 490"/>
                    <a:gd name="T9" fmla="*/ 2147483647 h 566"/>
                    <a:gd name="T10" fmla="*/ 0 w 490"/>
                    <a:gd name="T11" fmla="*/ 2147483647 h 566"/>
                    <a:gd name="T12" fmla="*/ 0 w 490"/>
                    <a:gd name="T13" fmla="*/ 2147483647 h 56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490"/>
                    <a:gd name="T22" fmla="*/ 0 h 566"/>
                    <a:gd name="T23" fmla="*/ 490 w 490"/>
                    <a:gd name="T24" fmla="*/ 566 h 56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490" h="566">
                      <a:moveTo>
                        <a:pt x="0" y="283"/>
                      </a:moveTo>
                      <a:lnTo>
                        <a:pt x="0" y="0"/>
                      </a:lnTo>
                      <a:lnTo>
                        <a:pt x="245" y="142"/>
                      </a:lnTo>
                      <a:lnTo>
                        <a:pt x="490" y="283"/>
                      </a:lnTo>
                      <a:lnTo>
                        <a:pt x="245" y="424"/>
                      </a:lnTo>
                      <a:lnTo>
                        <a:pt x="0" y="566"/>
                      </a:lnTo>
                      <a:lnTo>
                        <a:pt x="0" y="283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88900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57" name="Group 64"/>
              <p:cNvGrpSpPr>
                <a:grpSpLocks/>
              </p:cNvGrpSpPr>
              <p:nvPr/>
            </p:nvGrpSpPr>
            <p:grpSpPr bwMode="auto">
              <a:xfrm>
                <a:off x="4882747" y="5283667"/>
                <a:ext cx="590440" cy="593725"/>
                <a:chOff x="1980896" y="2883890"/>
                <a:chExt cx="596103" cy="594360"/>
              </a:xfrm>
            </p:grpSpPr>
            <p:grpSp>
              <p:nvGrpSpPr>
                <p:cNvPr id="58" name="Group 485"/>
                <p:cNvGrpSpPr>
                  <a:grpSpLocks noChangeAspect="1"/>
                </p:cNvGrpSpPr>
                <p:nvPr/>
              </p:nvGrpSpPr>
              <p:grpSpPr bwMode="auto">
                <a:xfrm>
                  <a:off x="1980896" y="2883890"/>
                  <a:ext cx="596103" cy="594360"/>
                  <a:chOff x="2131607" y="2152295"/>
                  <a:chExt cx="597027" cy="595281"/>
                </a:xfrm>
              </p:grpSpPr>
              <p:sp>
                <p:nvSpPr>
                  <p:cNvPr id="60" name="Oval 28"/>
                  <p:cNvSpPr>
                    <a:spLocks noChangeArrowheads="1"/>
                  </p:cNvSpPr>
                  <p:nvPr/>
                </p:nvSpPr>
                <p:spPr bwMode="auto">
                  <a:xfrm>
                    <a:off x="2130957" y="2151751"/>
                    <a:ext cx="597379" cy="595619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5C5C5C">
                          <a:alpha val="20000"/>
                        </a:srgbClr>
                      </a:gs>
                      <a:gs pos="100000">
                        <a:srgbClr val="5C5C5C">
                          <a:gamma/>
                          <a:shade val="46275"/>
                          <a:invGamma/>
                          <a:alpha val="0"/>
                        </a:srgbClr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lIns="0" tIns="0" rIns="0" bIns="0" anchor="ctr" anchorCtr="1"/>
                  <a:lstStyle/>
                  <a:p>
                    <a:pPr fontAlgn="auto">
                      <a:lnSpc>
                        <a:spcPct val="9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61" name="Oval 29"/>
                  <p:cNvSpPr>
                    <a:spLocks noChangeArrowheads="1"/>
                  </p:cNvSpPr>
                  <p:nvPr/>
                </p:nvSpPr>
                <p:spPr bwMode="auto">
                  <a:xfrm>
                    <a:off x="2165451" y="2188711"/>
                    <a:ext cx="523687" cy="521699"/>
                  </a:xfrm>
                  <a:prstGeom prst="ellipse">
                    <a:avLst/>
                  </a:prstGeom>
                  <a:solidFill>
                    <a:srgbClr val="F26522"/>
                  </a:solidFill>
                  <a:ln w="12700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fontAlgn="auto">
                      <a:lnSpc>
                        <a:spcPct val="9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n-US" kern="0">
                      <a:solidFill>
                        <a:sysClr val="windowText" lastClr="000000"/>
                      </a:solidFill>
                      <a:latin typeface="Arial" pitchFamily="34" charset="0"/>
                      <a:ea typeface="ＭＳ Ｐゴシック" charset="-128"/>
                    </a:endParaRPr>
                  </a:p>
                </p:txBody>
              </p:sp>
              <p:sp>
                <p:nvSpPr>
                  <p:cNvPr id="62" name="Oval 30"/>
                  <p:cNvSpPr>
                    <a:spLocks noChangeArrowheads="1"/>
                  </p:cNvSpPr>
                  <p:nvPr/>
                </p:nvSpPr>
                <p:spPr bwMode="auto">
                  <a:xfrm>
                    <a:off x="2232872" y="2215720"/>
                    <a:ext cx="390414" cy="267247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FFFF">
                          <a:alpha val="35001"/>
                        </a:srgbClr>
                      </a:gs>
                      <a:gs pos="100000">
                        <a:srgbClr val="000000">
                          <a:alpha val="0"/>
                        </a:srgbClr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wrap="none" lIns="73025" tIns="36511" rIns="73025" bIns="36511" anchor="ctr"/>
                  <a:lstStyle/>
                  <a:p>
                    <a:pPr fontAlgn="auto">
                      <a:lnSpc>
                        <a:spcPct val="9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  <a:latin typeface="Arial" pitchFamily="34" charset="0"/>
                    </a:endParaRPr>
                  </a:p>
                </p:txBody>
              </p:sp>
            </p:grpSp>
            <p:pic>
              <p:nvPicPr>
                <p:cNvPr id="59" name="Group 52"/>
                <p:cNvPicPr>
                  <a:picLocks noChangeArrowheads="1"/>
                </p:cNvPicPr>
                <p:nvPr/>
              </p:nvPicPr>
              <p:blipFill>
                <a:blip r:embed="rId9" cstate="print"/>
                <a:srcRect/>
                <a:stretch>
                  <a:fillRect/>
                </a:stretch>
              </p:blipFill>
              <p:spPr bwMode="auto">
                <a:xfrm>
                  <a:off x="2080409" y="3039191"/>
                  <a:ext cx="397411" cy="38846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sp>
          <p:nvSpPr>
            <p:cNvPr id="31" name="Text Box 13"/>
            <p:cNvSpPr txBox="1">
              <a:spLocks noChangeArrowheads="1"/>
            </p:cNvSpPr>
            <p:nvPr/>
          </p:nvSpPr>
          <p:spPr bwMode="auto">
            <a:xfrm>
              <a:off x="3106738" y="3310977"/>
              <a:ext cx="4092734" cy="259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chemeClr val="accent1">
                  <a:gamma/>
                  <a:shade val="60000"/>
                  <a:invGamma/>
                </a:schemeClr>
              </a:prst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sz="1400" dirty="0" smtClean="0">
                  <a:solidFill>
                    <a:srgbClr val="5C5C5C"/>
                  </a:solidFill>
                  <a:latin typeface="Arial" pitchFamily="34" charset="0"/>
                </a:rPr>
                <a:t>Процент опрошенных</a:t>
              </a:r>
              <a:endParaRPr lang="en-US" sz="1400" dirty="0">
                <a:solidFill>
                  <a:srgbClr val="5C5C5C"/>
                </a:solidFill>
                <a:latin typeface="Arial" pitchFamily="34" charset="0"/>
              </a:endParaRPr>
            </a:p>
          </p:txBody>
        </p:sp>
        <p:sp>
          <p:nvSpPr>
            <p:cNvPr id="32" name="TextBox 115"/>
            <p:cNvSpPr txBox="1">
              <a:spLocks noChangeArrowheads="1"/>
            </p:cNvSpPr>
            <p:nvPr/>
          </p:nvSpPr>
          <p:spPr bwMode="auto">
            <a:xfrm>
              <a:off x="2292350" y="5786438"/>
              <a:ext cx="1036638" cy="4460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/>
              <a:r>
                <a:rPr lang="en-US" sz="1200">
                  <a:solidFill>
                    <a:srgbClr val="5C5C5C"/>
                  </a:solidFill>
                </a:rPr>
                <a:t>Voice </a:t>
              </a:r>
              <a:br>
                <a:rPr lang="en-US" sz="1200">
                  <a:solidFill>
                    <a:srgbClr val="5C5C5C"/>
                  </a:solidFill>
                </a:rPr>
              </a:br>
              <a:r>
                <a:rPr lang="en-US" sz="1100">
                  <a:solidFill>
                    <a:srgbClr val="5C5C5C"/>
                  </a:solidFill>
                </a:rPr>
                <a:t>(agent)</a:t>
              </a:r>
            </a:p>
          </p:txBody>
        </p:sp>
        <p:sp>
          <p:nvSpPr>
            <p:cNvPr id="33" name="TextBox 116"/>
            <p:cNvSpPr txBox="1">
              <a:spLocks noChangeArrowheads="1"/>
            </p:cNvSpPr>
            <p:nvPr/>
          </p:nvSpPr>
          <p:spPr bwMode="auto">
            <a:xfrm>
              <a:off x="3106738" y="5829300"/>
              <a:ext cx="592137" cy="277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/>
              <a:r>
                <a:rPr lang="en-US" sz="1200">
                  <a:solidFill>
                    <a:srgbClr val="5C5C5C"/>
                  </a:solidFill>
                </a:rPr>
                <a:t>Fax</a:t>
              </a:r>
            </a:p>
          </p:txBody>
        </p:sp>
        <p:sp>
          <p:nvSpPr>
            <p:cNvPr id="34" name="TextBox 117"/>
            <p:cNvSpPr txBox="1">
              <a:spLocks noChangeArrowheads="1"/>
            </p:cNvSpPr>
            <p:nvPr/>
          </p:nvSpPr>
          <p:spPr bwMode="auto">
            <a:xfrm>
              <a:off x="3411538" y="5829300"/>
              <a:ext cx="1190625" cy="446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/>
              <a:r>
                <a:rPr lang="en-US" sz="1200">
                  <a:solidFill>
                    <a:srgbClr val="5C5C5C"/>
                  </a:solidFill>
                </a:rPr>
                <a:t>Voice </a:t>
              </a:r>
              <a:br>
                <a:rPr lang="en-US" sz="1200">
                  <a:solidFill>
                    <a:srgbClr val="5C5C5C"/>
                  </a:solidFill>
                </a:rPr>
              </a:br>
              <a:r>
                <a:rPr lang="en-US" sz="1100">
                  <a:solidFill>
                    <a:srgbClr val="5C5C5C"/>
                  </a:solidFill>
                </a:rPr>
                <a:t>(self)</a:t>
              </a:r>
            </a:p>
          </p:txBody>
        </p:sp>
        <p:sp>
          <p:nvSpPr>
            <p:cNvPr id="35" name="TextBox 118"/>
            <p:cNvSpPr txBox="1">
              <a:spLocks noChangeArrowheads="1"/>
            </p:cNvSpPr>
            <p:nvPr/>
          </p:nvSpPr>
          <p:spPr bwMode="auto">
            <a:xfrm>
              <a:off x="4302125" y="5830888"/>
              <a:ext cx="596900" cy="274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/>
              <a:r>
                <a:rPr lang="en-US" sz="1200">
                  <a:solidFill>
                    <a:srgbClr val="5C5C5C"/>
                  </a:solidFill>
                </a:rPr>
                <a:t>Email</a:t>
              </a:r>
            </a:p>
          </p:txBody>
        </p:sp>
        <p:sp>
          <p:nvSpPr>
            <p:cNvPr id="36" name="TextBox 119"/>
            <p:cNvSpPr txBox="1">
              <a:spLocks noChangeArrowheads="1"/>
            </p:cNvSpPr>
            <p:nvPr/>
          </p:nvSpPr>
          <p:spPr bwMode="auto">
            <a:xfrm>
              <a:off x="4868863" y="5829300"/>
              <a:ext cx="622300" cy="277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/>
              <a:r>
                <a:rPr lang="en-US" sz="1200">
                  <a:solidFill>
                    <a:srgbClr val="5C5C5C"/>
                  </a:solidFill>
                </a:rPr>
                <a:t>Web</a:t>
              </a:r>
            </a:p>
          </p:txBody>
        </p:sp>
        <p:sp>
          <p:nvSpPr>
            <p:cNvPr id="37" name="TextBox 120"/>
            <p:cNvSpPr txBox="1">
              <a:spLocks noChangeArrowheads="1"/>
            </p:cNvSpPr>
            <p:nvPr/>
          </p:nvSpPr>
          <p:spPr bwMode="auto">
            <a:xfrm>
              <a:off x="5461000" y="5829300"/>
              <a:ext cx="590550" cy="277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/>
              <a:r>
                <a:rPr lang="en-US" sz="1200" dirty="0">
                  <a:solidFill>
                    <a:srgbClr val="5C5C5C"/>
                  </a:solidFill>
                </a:rPr>
                <a:t>SMS</a:t>
              </a:r>
            </a:p>
          </p:txBody>
        </p:sp>
        <p:sp>
          <p:nvSpPr>
            <p:cNvPr id="38" name="TextBox 121"/>
            <p:cNvSpPr txBox="1">
              <a:spLocks noChangeArrowheads="1"/>
            </p:cNvSpPr>
            <p:nvPr/>
          </p:nvSpPr>
          <p:spPr bwMode="auto">
            <a:xfrm>
              <a:off x="6080125" y="5829300"/>
              <a:ext cx="587375" cy="277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/>
              <a:r>
                <a:rPr lang="en-US" sz="1200">
                  <a:solidFill>
                    <a:srgbClr val="5C5C5C"/>
                  </a:solidFill>
                </a:rPr>
                <a:t>Chat</a:t>
              </a:r>
            </a:p>
          </p:txBody>
        </p:sp>
        <p:sp>
          <p:nvSpPr>
            <p:cNvPr id="39" name="TextBox 122"/>
            <p:cNvSpPr txBox="1">
              <a:spLocks noChangeArrowheads="1"/>
            </p:cNvSpPr>
            <p:nvPr/>
          </p:nvSpPr>
          <p:spPr bwMode="auto">
            <a:xfrm>
              <a:off x="6653213" y="5830888"/>
              <a:ext cx="590550" cy="274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/>
              <a:r>
                <a:rPr lang="en-US" sz="1200">
                  <a:solidFill>
                    <a:srgbClr val="5C5C5C"/>
                  </a:solidFill>
                </a:rPr>
                <a:t>Video</a:t>
              </a:r>
            </a:p>
          </p:txBody>
        </p:sp>
        <p:sp>
          <p:nvSpPr>
            <p:cNvPr id="40" name="TextBox 123"/>
            <p:cNvSpPr txBox="1">
              <a:spLocks noChangeArrowheads="1"/>
            </p:cNvSpPr>
            <p:nvPr/>
          </p:nvSpPr>
          <p:spPr bwMode="auto">
            <a:xfrm>
              <a:off x="7256463" y="5832475"/>
              <a:ext cx="5969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/>
              <a:r>
                <a:rPr lang="en-US" sz="1200">
                  <a:solidFill>
                    <a:srgbClr val="5C5C5C"/>
                  </a:solidFill>
                </a:rPr>
                <a:t>Social Media</a:t>
              </a:r>
            </a:p>
          </p:txBody>
        </p:sp>
        <p:sp>
          <p:nvSpPr>
            <p:cNvPr id="41" name="TextBox 124"/>
            <p:cNvSpPr txBox="1">
              <a:spLocks noChangeArrowheads="1"/>
            </p:cNvSpPr>
            <p:nvPr/>
          </p:nvSpPr>
          <p:spPr bwMode="auto">
            <a:xfrm>
              <a:off x="7839075" y="5829300"/>
              <a:ext cx="590550" cy="277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/>
              <a:r>
                <a:rPr lang="en-US" sz="1200">
                  <a:solidFill>
                    <a:srgbClr val="5C5C5C"/>
                  </a:solidFill>
                </a:rPr>
                <a:t>IM</a:t>
              </a:r>
            </a:p>
          </p:txBody>
        </p:sp>
        <p:grpSp>
          <p:nvGrpSpPr>
            <p:cNvPr id="42" name="Group 192"/>
            <p:cNvGrpSpPr>
              <a:grpSpLocks/>
            </p:cNvGrpSpPr>
            <p:nvPr/>
          </p:nvGrpSpPr>
          <p:grpSpPr bwMode="auto">
            <a:xfrm>
              <a:off x="7326313" y="3311525"/>
              <a:ext cx="550862" cy="204788"/>
              <a:chOff x="8066405" y="3852864"/>
              <a:chExt cx="558484" cy="203972"/>
            </a:xfrm>
          </p:grpSpPr>
          <p:sp>
            <p:nvSpPr>
              <p:cNvPr id="46" name="Rectangle 199"/>
              <p:cNvSpPr>
                <a:spLocks noChangeArrowheads="1"/>
              </p:cNvSpPr>
              <p:nvPr/>
            </p:nvSpPr>
            <p:spPr bwMode="auto">
              <a:xfrm>
                <a:off x="8066405" y="3916750"/>
                <a:ext cx="76200" cy="76200"/>
              </a:xfrm>
              <a:prstGeom prst="rect">
                <a:avLst/>
              </a:prstGeom>
              <a:gradFill rotWithShape="1">
                <a:gsLst>
                  <a:gs pos="0">
                    <a:srgbClr val="5F798F"/>
                  </a:gs>
                  <a:gs pos="100000">
                    <a:srgbClr val="435665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pPr>
                  <a:lnSpc>
                    <a:spcPct val="90000"/>
                  </a:lnSpc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8183070" y="3852257"/>
                <a:ext cx="441074" cy="204981"/>
              </a:xfrm>
              <a:prstGeom prst="rect">
                <a:avLst/>
              </a:prstGeom>
              <a:noFill/>
            </p:spPr>
            <p:txBody>
              <a:bodyPr wrap="none" lIns="0" tIns="0" rIns="0" bIns="0" anchor="ctr"/>
              <a:lstStyle/>
              <a:p>
                <a:pPr>
                  <a:defRPr/>
                </a:pPr>
                <a:r>
                  <a:rPr lang="en-US" sz="1200" dirty="0">
                    <a:solidFill>
                      <a:srgbClr val="EEECE1">
                        <a:lumMod val="50000"/>
                      </a:srgbClr>
                    </a:solidFill>
                    <a:latin typeface="Arial" pitchFamily="34" charset="0"/>
                  </a:rPr>
                  <a:t>2010</a:t>
                </a:r>
              </a:p>
            </p:txBody>
          </p:sp>
        </p:grpSp>
        <p:grpSp>
          <p:nvGrpSpPr>
            <p:cNvPr id="43" name="Group 182"/>
            <p:cNvGrpSpPr>
              <a:grpSpLocks/>
            </p:cNvGrpSpPr>
            <p:nvPr/>
          </p:nvGrpSpPr>
          <p:grpSpPr bwMode="auto">
            <a:xfrm>
              <a:off x="7913688" y="3313113"/>
              <a:ext cx="550862" cy="203200"/>
              <a:chOff x="8066405" y="4188144"/>
              <a:chExt cx="558484" cy="203972"/>
            </a:xfrm>
          </p:grpSpPr>
          <p:sp>
            <p:nvSpPr>
              <p:cNvPr id="44" name="Rectangle 197"/>
              <p:cNvSpPr>
                <a:spLocks noChangeArrowheads="1"/>
              </p:cNvSpPr>
              <p:nvPr/>
            </p:nvSpPr>
            <p:spPr bwMode="auto">
              <a:xfrm>
                <a:off x="8066405" y="4252030"/>
                <a:ext cx="76200" cy="76200"/>
              </a:xfrm>
              <a:prstGeom prst="rect">
                <a:avLst/>
              </a:prstGeom>
              <a:solidFill>
                <a:srgbClr val="C00000"/>
              </a:solidFill>
              <a:ln w="9525" algn="ctr">
                <a:noFill/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pPr>
                  <a:lnSpc>
                    <a:spcPct val="90000"/>
                  </a:lnSpc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8183091" y="4188621"/>
                <a:ext cx="441075" cy="203899"/>
              </a:xfrm>
              <a:prstGeom prst="rect">
                <a:avLst/>
              </a:prstGeom>
              <a:noFill/>
            </p:spPr>
            <p:txBody>
              <a:bodyPr wrap="none" lIns="0" tIns="0" rIns="0" bIns="0" anchor="ctr"/>
              <a:lstStyle/>
              <a:p>
                <a:pPr>
                  <a:defRPr/>
                </a:pPr>
                <a:r>
                  <a:rPr lang="en-US" sz="1200" dirty="0">
                    <a:solidFill>
                      <a:srgbClr val="EEECE1">
                        <a:lumMod val="50000"/>
                      </a:srgbClr>
                    </a:solidFill>
                    <a:latin typeface="Arial" pitchFamily="34" charset="0"/>
                  </a:rPr>
                  <a:t>2012</a:t>
                </a:r>
              </a:p>
            </p:txBody>
          </p:sp>
        </p:grpSp>
      </p:grpSp>
      <p:sp>
        <p:nvSpPr>
          <p:cNvPr id="144" name="TextBox 143"/>
          <p:cNvSpPr txBox="1"/>
          <p:nvPr/>
        </p:nvSpPr>
        <p:spPr>
          <a:xfrm>
            <a:off x="920039" y="1041071"/>
            <a:ext cx="4718761" cy="406729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ru-RU" sz="2400" b="1" dirty="0">
                <a:solidFill>
                  <a:srgbClr val="663300"/>
                </a:solidFill>
                <a:latin typeface="Myriad Pro" pitchFamily="34" charset="0"/>
              </a:rPr>
              <a:t>Интеграция каналов взаимодействия </a:t>
            </a:r>
          </a:p>
        </p:txBody>
      </p:sp>
      <p:sp>
        <p:nvSpPr>
          <p:cNvPr id="145" name="TextBox 144"/>
          <p:cNvSpPr txBox="1"/>
          <p:nvPr/>
        </p:nvSpPr>
        <p:spPr>
          <a:xfrm>
            <a:off x="290461" y="1683603"/>
            <a:ext cx="8320140" cy="83099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285750" indent="-285750">
              <a:buFont typeface="Wingdings" panose="05000000000000000000" pitchFamily="2" charset="2"/>
              <a:buChar char="ü"/>
              <a:defRPr sz="1600" i="1"/>
            </a:lvl1pPr>
            <a:lvl2pPr marL="0" lvl="1" indent="358775">
              <a:buFont typeface="Wingdings" pitchFamily="2" charset="2"/>
              <a:buChar char="ü"/>
              <a:defRPr sz="1600" i="1"/>
            </a:lvl2pPr>
          </a:lstStyle>
          <a:p>
            <a:pPr marL="268288" lvl="2" indent="-268288">
              <a:buFont typeface="Wingdings" panose="05000000000000000000" pitchFamily="2" charset="2"/>
              <a:buChar char="ü"/>
            </a:pPr>
            <a:r>
              <a:rPr lang="ru-RU" sz="1600" i="1" dirty="0">
                <a:solidFill>
                  <a:srgbClr val="000000"/>
                </a:solidFill>
              </a:rPr>
              <a:t>В компанию ведет много </a:t>
            </a:r>
            <a:r>
              <a:rPr lang="ru-RU" sz="1600" i="1" dirty="0" smtClean="0">
                <a:solidFill>
                  <a:srgbClr val="000000"/>
                </a:solidFill>
              </a:rPr>
              <a:t>путей </a:t>
            </a:r>
            <a:r>
              <a:rPr lang="ru-RU" sz="1600" i="1" dirty="0">
                <a:solidFill>
                  <a:srgbClr val="000000"/>
                </a:solidFill>
              </a:rPr>
              <a:t>и </a:t>
            </a:r>
            <a:r>
              <a:rPr lang="ru-RU" sz="1600" i="1" dirty="0" smtClean="0">
                <a:solidFill>
                  <a:srgbClr val="000000"/>
                </a:solidFill>
              </a:rPr>
              <a:t>каким </a:t>
            </a:r>
            <a:r>
              <a:rPr lang="ru-RU" sz="1600" i="1" dirty="0">
                <a:solidFill>
                  <a:srgbClr val="000000"/>
                </a:solidFill>
              </a:rPr>
              <a:t>воспользоваться – </a:t>
            </a:r>
            <a:br>
              <a:rPr lang="ru-RU" sz="1600" i="1" dirty="0">
                <a:solidFill>
                  <a:srgbClr val="000000"/>
                </a:solidFill>
              </a:rPr>
            </a:br>
            <a:r>
              <a:rPr lang="ru-RU" sz="1600" i="1" dirty="0">
                <a:solidFill>
                  <a:srgbClr val="000000"/>
                </a:solidFill>
              </a:rPr>
              <a:t>выбирает клиент</a:t>
            </a:r>
          </a:p>
          <a:p>
            <a:pPr marL="268288" lvl="2" indent="-268288">
              <a:buFont typeface="Wingdings" panose="05000000000000000000" pitchFamily="2" charset="2"/>
              <a:buChar char="ü"/>
            </a:pPr>
            <a:r>
              <a:rPr lang="uk-UA" sz="1600" i="1" dirty="0">
                <a:solidFill>
                  <a:srgbClr val="000000"/>
                </a:solidFill>
              </a:rPr>
              <a:t>Задача Банка – </a:t>
            </a:r>
            <a:r>
              <a:rPr lang="uk-UA" sz="1600" i="1" dirty="0" err="1">
                <a:solidFill>
                  <a:srgbClr val="000000"/>
                </a:solidFill>
              </a:rPr>
              <a:t>качественно</a:t>
            </a:r>
            <a:r>
              <a:rPr lang="uk-UA" sz="1600" i="1" dirty="0">
                <a:solidFill>
                  <a:srgbClr val="000000"/>
                </a:solidFill>
              </a:rPr>
              <a:t> обслужить </a:t>
            </a:r>
            <a:r>
              <a:rPr lang="uk-UA" sz="1600" i="1" dirty="0" err="1">
                <a:solidFill>
                  <a:srgbClr val="000000"/>
                </a:solidFill>
              </a:rPr>
              <a:t>клиента</a:t>
            </a:r>
            <a:r>
              <a:rPr lang="uk-UA" sz="1600" i="1" dirty="0">
                <a:solidFill>
                  <a:srgbClr val="000000"/>
                </a:solidFill>
              </a:rPr>
              <a:t> при </a:t>
            </a:r>
            <a:r>
              <a:rPr lang="uk-UA" sz="1600" i="1" dirty="0" err="1">
                <a:solidFill>
                  <a:srgbClr val="000000"/>
                </a:solidFill>
              </a:rPr>
              <a:t>любом</a:t>
            </a:r>
            <a:r>
              <a:rPr lang="uk-UA" sz="1600" i="1" dirty="0">
                <a:solidFill>
                  <a:srgbClr val="000000"/>
                </a:solidFill>
              </a:rPr>
              <a:t> </a:t>
            </a:r>
            <a:r>
              <a:rPr lang="uk-UA" sz="1600" i="1" dirty="0" err="1">
                <a:solidFill>
                  <a:srgbClr val="000000"/>
                </a:solidFill>
              </a:rPr>
              <a:t>обращении</a:t>
            </a:r>
            <a:endParaRPr lang="ru-RU" sz="1600" i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37346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AutoShape 5"/>
          <p:cNvSpPr>
            <a:spLocks noChangeArrowheads="1"/>
          </p:cNvSpPr>
          <p:nvPr/>
        </p:nvSpPr>
        <p:spPr bwMode="auto">
          <a:xfrm>
            <a:off x="0" y="0"/>
            <a:ext cx="9144000" cy="857250"/>
          </a:xfrm>
          <a:prstGeom prst="roundRect">
            <a:avLst>
              <a:gd name="adj" fmla="val 0"/>
            </a:avLst>
          </a:prstGeom>
          <a:solidFill>
            <a:srgbClr val="F26522"/>
          </a:solidFill>
          <a:ln w="25400">
            <a:noFill/>
            <a:round/>
            <a:headEnd/>
            <a:tailEnd/>
          </a:ln>
        </p:spPr>
        <p:txBody>
          <a:bodyPr wrap="none" anchor="ctr"/>
          <a:lstStyle/>
          <a:p>
            <a:pPr marL="216000"/>
            <a:r>
              <a:rPr lang="ru-RU" sz="26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Интеграция Контакт Центра в </a:t>
            </a:r>
            <a:br>
              <a:rPr lang="ru-RU" sz="26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</a:br>
            <a:r>
              <a:rPr lang="ru-RU" sz="26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ИТ-инфраструктуру Банка</a:t>
            </a:r>
            <a:endParaRPr lang="ru-RU" sz="26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575724"/>
            <a:ext cx="2638425" cy="201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8" name="Двойная стрелка вверх/вниз 147"/>
          <p:cNvSpPr/>
          <p:nvPr/>
        </p:nvSpPr>
        <p:spPr>
          <a:xfrm>
            <a:off x="6324600" y="1009710"/>
            <a:ext cx="838200" cy="5486400"/>
          </a:xfrm>
          <a:prstGeom prst="upDownArrow">
            <a:avLst/>
          </a:prstGeom>
          <a:gradFill>
            <a:gsLst>
              <a:gs pos="41000">
                <a:schemeClr val="lt2">
                  <a:tint val="80000"/>
                  <a:satMod val="300000"/>
                </a:schemeClr>
              </a:gs>
              <a:gs pos="100000">
                <a:srgbClr val="FF3300"/>
              </a:gs>
            </a:gsLst>
          </a:gradFill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2">
              <a:shade val="50000"/>
            </a:schemeClr>
          </a:lnRef>
          <a:fillRef idx="1003">
            <a:schemeClr val="l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vert27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 smtClean="0">
                <a:solidFill>
                  <a:srgbClr val="FF0000"/>
                </a:solidFill>
              </a:rPr>
              <a:t>ИНТЕГРАЦИОННАЯ ШИНА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49" name="Скругленный прямоугольник 148"/>
          <p:cNvSpPr/>
          <p:nvPr/>
        </p:nvSpPr>
        <p:spPr>
          <a:xfrm>
            <a:off x="7620000" y="1543110"/>
            <a:ext cx="1219200" cy="838200"/>
          </a:xfrm>
          <a:prstGeom prst="roundRect">
            <a:avLst/>
          </a:prstGeom>
          <a:solidFill>
            <a:srgbClr val="F26522"/>
          </a:solidFill>
          <a:ln w="12700">
            <a:noFill/>
            <a:round/>
            <a:headEnd/>
            <a:tailEnd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800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charset="-128"/>
                <a:cs typeface="Arial" charset="0"/>
              </a:rPr>
              <a:t>АБС</a:t>
            </a:r>
            <a:endParaRPr lang="ru-RU" sz="2800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ＭＳ Ｐゴシック" charset="-128"/>
              <a:cs typeface="Arial" charset="0"/>
            </a:endParaRPr>
          </a:p>
        </p:txBody>
      </p:sp>
      <p:sp>
        <p:nvSpPr>
          <p:cNvPr id="150" name="Скругленный прямоугольник 149"/>
          <p:cNvSpPr/>
          <p:nvPr/>
        </p:nvSpPr>
        <p:spPr>
          <a:xfrm>
            <a:off x="7620000" y="2686110"/>
            <a:ext cx="1219200" cy="838200"/>
          </a:xfrm>
          <a:prstGeom prst="roundRect">
            <a:avLst/>
          </a:prstGeom>
          <a:solidFill>
            <a:srgbClr val="F26522"/>
          </a:solidFill>
          <a:ln w="12700">
            <a:noFill/>
            <a:round/>
            <a:headEnd/>
            <a:tailEnd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800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charset="-128"/>
                <a:cs typeface="Arial" charset="0"/>
              </a:rPr>
              <a:t>Карточные</a:t>
            </a:r>
          </a:p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800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charset="-128"/>
                <a:cs typeface="Arial" charset="0"/>
              </a:rPr>
              <a:t>системы</a:t>
            </a:r>
            <a:endParaRPr lang="ru-RU" sz="1800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ＭＳ Ｐゴシック" charset="-128"/>
              <a:cs typeface="Arial" charset="0"/>
            </a:endParaRPr>
          </a:p>
        </p:txBody>
      </p:sp>
      <p:sp>
        <p:nvSpPr>
          <p:cNvPr id="151" name="Скругленный прямоугольник 150"/>
          <p:cNvSpPr/>
          <p:nvPr/>
        </p:nvSpPr>
        <p:spPr>
          <a:xfrm>
            <a:off x="7620000" y="3752910"/>
            <a:ext cx="1219200" cy="838200"/>
          </a:xfrm>
          <a:prstGeom prst="roundRect">
            <a:avLst/>
          </a:prstGeom>
          <a:solidFill>
            <a:srgbClr val="F26522"/>
          </a:solidFill>
          <a:ln w="12700">
            <a:noFill/>
            <a:round/>
            <a:headEnd/>
            <a:tailEnd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charset="-128"/>
                <a:cs typeface="Arial" charset="0"/>
              </a:rPr>
              <a:t>Фронт</a:t>
            </a:r>
          </a:p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charset="-128"/>
                <a:cs typeface="Arial" charset="0"/>
              </a:rPr>
              <a:t>офис</a:t>
            </a:r>
            <a:endParaRPr lang="ru-RU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ＭＳ Ｐゴシック" charset="-128"/>
              <a:cs typeface="Arial" charset="0"/>
            </a:endParaRPr>
          </a:p>
        </p:txBody>
      </p:sp>
      <p:sp>
        <p:nvSpPr>
          <p:cNvPr id="152" name="Скругленный прямоугольник 151"/>
          <p:cNvSpPr/>
          <p:nvPr/>
        </p:nvSpPr>
        <p:spPr>
          <a:xfrm>
            <a:off x="7620000" y="4819710"/>
            <a:ext cx="1219200" cy="838200"/>
          </a:xfrm>
          <a:prstGeom prst="roundRect">
            <a:avLst/>
          </a:prstGeom>
          <a:solidFill>
            <a:srgbClr val="F26522"/>
          </a:solidFill>
          <a:ln w="12700">
            <a:noFill/>
            <a:round/>
            <a:headEnd/>
            <a:tailEnd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600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charset="-128"/>
              </a:rPr>
              <a:t>Хранилище</a:t>
            </a:r>
          </a:p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600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charset="-128"/>
              </a:rPr>
              <a:t>данных</a:t>
            </a:r>
            <a:endParaRPr lang="ru-RU" sz="1600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ＭＳ Ｐゴシック" charset="-128"/>
            </a:endParaRPr>
          </a:p>
        </p:txBody>
      </p:sp>
      <p:sp>
        <p:nvSpPr>
          <p:cNvPr id="153" name="TextBox 16"/>
          <p:cNvSpPr txBox="1"/>
          <p:nvPr/>
        </p:nvSpPr>
        <p:spPr>
          <a:xfrm>
            <a:off x="3791933" y="1009710"/>
            <a:ext cx="19230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ru-RU" dirty="0" smtClean="0"/>
              <a:t>Контакт центр</a:t>
            </a:r>
            <a:endParaRPr lang="ru-RU" dirty="0"/>
          </a:p>
        </p:txBody>
      </p:sp>
      <p:sp>
        <p:nvSpPr>
          <p:cNvPr id="154" name="Двойная стрелка вверх/вниз 153"/>
          <p:cNvSpPr/>
          <p:nvPr/>
        </p:nvSpPr>
        <p:spPr>
          <a:xfrm>
            <a:off x="7162800" y="1543110"/>
            <a:ext cx="228600" cy="838200"/>
          </a:xfrm>
          <a:prstGeom prst="upDownArrow">
            <a:avLst/>
          </a:prstGeom>
          <a:noFill/>
          <a:ln w="12700">
            <a:solidFill>
              <a:schemeClr val="tx1"/>
            </a:solidFill>
          </a:ln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55" name="Двойная стрелка вверх/вниз 154"/>
          <p:cNvSpPr/>
          <p:nvPr/>
        </p:nvSpPr>
        <p:spPr>
          <a:xfrm>
            <a:off x="7162800" y="2686110"/>
            <a:ext cx="228600" cy="838200"/>
          </a:xfrm>
          <a:prstGeom prst="upDownArrow">
            <a:avLst/>
          </a:prstGeom>
          <a:noFill/>
          <a:ln w="12700">
            <a:solidFill>
              <a:schemeClr val="tx1"/>
            </a:solidFill>
          </a:ln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56" name="Двойная стрелка вверх/вниз 155"/>
          <p:cNvSpPr/>
          <p:nvPr/>
        </p:nvSpPr>
        <p:spPr>
          <a:xfrm>
            <a:off x="7162800" y="3752910"/>
            <a:ext cx="228600" cy="838200"/>
          </a:xfrm>
          <a:prstGeom prst="upDownArrow">
            <a:avLst/>
          </a:prstGeom>
          <a:noFill/>
          <a:ln w="12700">
            <a:solidFill>
              <a:schemeClr val="tx1"/>
            </a:solidFill>
          </a:ln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57" name="Двойная стрелка вверх/вниз 156"/>
          <p:cNvSpPr/>
          <p:nvPr/>
        </p:nvSpPr>
        <p:spPr>
          <a:xfrm>
            <a:off x="7162800" y="4819710"/>
            <a:ext cx="228600" cy="838200"/>
          </a:xfrm>
          <a:prstGeom prst="upDownArrow">
            <a:avLst/>
          </a:prstGeom>
          <a:noFill/>
          <a:ln w="12700">
            <a:solidFill>
              <a:schemeClr val="tx1"/>
            </a:solidFill>
          </a:ln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58" name="Прямоугольник 157"/>
          <p:cNvSpPr/>
          <p:nvPr/>
        </p:nvSpPr>
        <p:spPr>
          <a:xfrm>
            <a:off x="3791932" y="1543109"/>
            <a:ext cx="1656367" cy="3445877"/>
          </a:xfrm>
          <a:prstGeom prst="rect">
            <a:avLst/>
          </a:prstGeom>
          <a:gradFill>
            <a:gsLst>
              <a:gs pos="0">
                <a:schemeClr val="lt2">
                  <a:tint val="80000"/>
                  <a:satMod val="300000"/>
                </a:schemeClr>
              </a:gs>
              <a:gs pos="100000">
                <a:srgbClr val="66FF99"/>
              </a:gs>
            </a:gsLst>
          </a:gradFill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2">
              <a:shade val="50000"/>
            </a:schemeClr>
          </a:lnRef>
          <a:fillRef idx="1003">
            <a:schemeClr val="l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 smtClean="0">
                <a:solidFill>
                  <a:schemeClr val="tx1"/>
                </a:solidFill>
              </a:rPr>
              <a:t>IVR</a:t>
            </a:r>
            <a:endParaRPr lang="ru-RU" sz="1800" b="1" dirty="0" smtClean="0">
              <a:solidFill>
                <a:schemeClr val="tx1"/>
              </a:solidFill>
            </a:endParaRPr>
          </a:p>
          <a:p>
            <a:endParaRPr lang="ru-RU" sz="1800" b="1" dirty="0" smtClean="0">
              <a:solidFill>
                <a:schemeClr val="tx1"/>
              </a:solidFill>
            </a:endParaRPr>
          </a:p>
          <a:p>
            <a:r>
              <a:rPr lang="ru-RU" sz="1800" b="1" dirty="0">
                <a:solidFill>
                  <a:schemeClr val="tx1"/>
                </a:solidFill>
              </a:rPr>
              <a:t>Входящие</a:t>
            </a:r>
            <a:endParaRPr lang="en-US" sz="1800" b="1" dirty="0" smtClean="0">
              <a:solidFill>
                <a:schemeClr val="tx1"/>
              </a:solidFill>
            </a:endParaRPr>
          </a:p>
          <a:p>
            <a:endParaRPr lang="ru-RU" sz="1800" b="1" dirty="0" smtClean="0">
              <a:solidFill>
                <a:schemeClr val="tx1"/>
              </a:solidFill>
            </a:endParaRPr>
          </a:p>
          <a:p>
            <a:r>
              <a:rPr lang="ru-RU" sz="1800" b="1" dirty="0" smtClean="0">
                <a:solidFill>
                  <a:schemeClr val="tx1"/>
                </a:solidFill>
              </a:rPr>
              <a:t>Исходящие</a:t>
            </a:r>
          </a:p>
          <a:p>
            <a:endParaRPr lang="ru-RU" sz="1800" b="1" dirty="0" smtClean="0">
              <a:solidFill>
                <a:schemeClr val="tx1"/>
              </a:solidFill>
            </a:endParaRPr>
          </a:p>
          <a:p>
            <a:r>
              <a:rPr lang="ru-RU" sz="1800" b="1" dirty="0" smtClean="0">
                <a:solidFill>
                  <a:schemeClr val="tx1"/>
                </a:solidFill>
              </a:rPr>
              <a:t>Аналитика</a:t>
            </a:r>
          </a:p>
          <a:p>
            <a:endParaRPr lang="ru-RU" sz="1800" b="1" dirty="0" smtClean="0">
              <a:solidFill>
                <a:schemeClr val="tx1"/>
              </a:solidFill>
            </a:endParaRPr>
          </a:p>
          <a:p>
            <a:r>
              <a:rPr lang="ru-RU" sz="1800" b="1" dirty="0" smtClean="0">
                <a:solidFill>
                  <a:schemeClr val="tx1"/>
                </a:solidFill>
              </a:rPr>
              <a:t>   Управление</a:t>
            </a:r>
            <a:endParaRPr lang="ru-RU" sz="1800" b="1" dirty="0">
              <a:solidFill>
                <a:schemeClr val="tx1"/>
              </a:solidFill>
            </a:endParaRPr>
          </a:p>
        </p:txBody>
      </p:sp>
      <p:sp>
        <p:nvSpPr>
          <p:cNvPr id="159" name="Прямоугольник 158"/>
          <p:cNvSpPr/>
          <p:nvPr/>
        </p:nvSpPr>
        <p:spPr>
          <a:xfrm>
            <a:off x="5181600" y="2262664"/>
            <a:ext cx="533400" cy="1693277"/>
          </a:xfrm>
          <a:prstGeom prst="rect">
            <a:avLst/>
          </a:prstGeom>
          <a:gradFill>
            <a:gsLst>
              <a:gs pos="0">
                <a:schemeClr val="lt2">
                  <a:tint val="80000"/>
                  <a:satMod val="300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</a:gradFill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2">
              <a:shade val="50000"/>
            </a:schemeClr>
          </a:lnRef>
          <a:fillRef idx="1003">
            <a:schemeClr val="l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="vert270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CRM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60" name="Двойная стрелка вверх/вниз 159"/>
          <p:cNvSpPr/>
          <p:nvPr/>
        </p:nvSpPr>
        <p:spPr>
          <a:xfrm>
            <a:off x="5994400" y="2635310"/>
            <a:ext cx="228600" cy="952500"/>
          </a:xfrm>
          <a:prstGeom prst="upDownArrow">
            <a:avLst/>
          </a:prstGeom>
          <a:noFill/>
          <a:ln w="12700">
            <a:solidFill>
              <a:schemeClr val="tx1"/>
            </a:solidFill>
          </a:ln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61" name="Прямоугольник 160"/>
          <p:cNvSpPr/>
          <p:nvPr/>
        </p:nvSpPr>
        <p:spPr>
          <a:xfrm>
            <a:off x="3810000" y="5194360"/>
            <a:ext cx="1905000" cy="647700"/>
          </a:xfrm>
          <a:prstGeom prst="rect">
            <a:avLst/>
          </a:prstGeom>
          <a:solidFill>
            <a:srgbClr val="35EB4B"/>
          </a:solidFill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2">
              <a:shade val="50000"/>
            </a:schemeClr>
          </a:lnRef>
          <a:fillRef idx="1003">
            <a:schemeClr val="l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b="1" dirty="0" smtClean="0">
                <a:solidFill>
                  <a:schemeClr val="tx1"/>
                </a:solidFill>
              </a:rPr>
              <a:t>Интернет</a:t>
            </a:r>
          </a:p>
          <a:p>
            <a:pPr algn="ctr"/>
            <a:r>
              <a:rPr lang="ru-RU" sz="1800" b="1" dirty="0" smtClean="0">
                <a:solidFill>
                  <a:schemeClr val="tx1"/>
                </a:solidFill>
              </a:rPr>
              <a:t>Банкинг</a:t>
            </a:r>
            <a:endParaRPr lang="ru-RU" sz="1800" b="1" dirty="0">
              <a:solidFill>
                <a:schemeClr val="tx1"/>
              </a:solidFill>
            </a:endParaRPr>
          </a:p>
        </p:txBody>
      </p:sp>
      <p:sp>
        <p:nvSpPr>
          <p:cNvPr id="162" name="Двойная стрелка вверх/вниз 161"/>
          <p:cNvSpPr/>
          <p:nvPr/>
        </p:nvSpPr>
        <p:spPr>
          <a:xfrm>
            <a:off x="5994400" y="5048310"/>
            <a:ext cx="228600" cy="952500"/>
          </a:xfrm>
          <a:prstGeom prst="upDownArrow">
            <a:avLst/>
          </a:prstGeom>
          <a:noFill/>
          <a:ln w="12700">
            <a:solidFill>
              <a:schemeClr val="tx1"/>
            </a:solidFill>
          </a:ln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grpSp>
        <p:nvGrpSpPr>
          <p:cNvPr id="163" name="Группа 162"/>
          <p:cNvGrpSpPr/>
          <p:nvPr/>
        </p:nvGrpSpPr>
        <p:grpSpPr>
          <a:xfrm>
            <a:off x="2648624" y="2838510"/>
            <a:ext cx="990600" cy="338554"/>
            <a:chOff x="2209800" y="1947446"/>
            <a:chExt cx="990600" cy="338554"/>
          </a:xfrm>
        </p:grpSpPr>
        <p:cxnSp>
          <p:nvCxnSpPr>
            <p:cNvPr id="164" name="Прямая со стрелкой 163"/>
            <p:cNvCxnSpPr/>
            <p:nvPr/>
          </p:nvCxnSpPr>
          <p:spPr>
            <a:xfrm>
              <a:off x="2209800" y="2286000"/>
              <a:ext cx="99060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5" name="TextBox 28"/>
            <p:cNvSpPr txBox="1"/>
            <p:nvPr/>
          </p:nvSpPr>
          <p:spPr>
            <a:xfrm>
              <a:off x="2209800" y="1947446"/>
              <a:ext cx="9906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algn="ctr"/>
              <a:r>
                <a:rPr lang="en-US" sz="1600" b="1" dirty="0" smtClean="0"/>
                <a:t>e-mail</a:t>
              </a:r>
              <a:endParaRPr lang="ru-RU" sz="1600" b="1" dirty="0"/>
            </a:p>
          </p:txBody>
        </p:sp>
      </p:grpSp>
      <p:grpSp>
        <p:nvGrpSpPr>
          <p:cNvPr id="166" name="Группа 165"/>
          <p:cNvGrpSpPr/>
          <p:nvPr/>
        </p:nvGrpSpPr>
        <p:grpSpPr>
          <a:xfrm>
            <a:off x="2667000" y="4633556"/>
            <a:ext cx="990600" cy="338554"/>
            <a:chOff x="2209800" y="1947446"/>
            <a:chExt cx="990600" cy="338554"/>
          </a:xfrm>
        </p:grpSpPr>
        <p:cxnSp>
          <p:nvCxnSpPr>
            <p:cNvPr id="167" name="Прямая со стрелкой 166"/>
            <p:cNvCxnSpPr/>
            <p:nvPr/>
          </p:nvCxnSpPr>
          <p:spPr>
            <a:xfrm>
              <a:off x="2209800" y="2286000"/>
              <a:ext cx="99060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8" name="TextBox 32"/>
            <p:cNvSpPr txBox="1"/>
            <p:nvPr/>
          </p:nvSpPr>
          <p:spPr>
            <a:xfrm>
              <a:off x="2209800" y="1947446"/>
              <a:ext cx="9906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algn="ctr"/>
              <a:r>
                <a:rPr lang="en-US" sz="1600" b="1" dirty="0" smtClean="0"/>
                <a:t>IM</a:t>
              </a:r>
              <a:endParaRPr lang="ru-RU" sz="1600" b="1" dirty="0"/>
            </a:p>
          </p:txBody>
        </p:sp>
      </p:grpSp>
      <p:grpSp>
        <p:nvGrpSpPr>
          <p:cNvPr id="169" name="Группа 168"/>
          <p:cNvGrpSpPr/>
          <p:nvPr/>
        </p:nvGrpSpPr>
        <p:grpSpPr>
          <a:xfrm>
            <a:off x="2648624" y="3139133"/>
            <a:ext cx="990600" cy="338554"/>
            <a:chOff x="2209800" y="1947446"/>
            <a:chExt cx="990600" cy="338554"/>
          </a:xfrm>
        </p:grpSpPr>
        <p:cxnSp>
          <p:nvCxnSpPr>
            <p:cNvPr id="170" name="Прямая со стрелкой 169"/>
            <p:cNvCxnSpPr/>
            <p:nvPr/>
          </p:nvCxnSpPr>
          <p:spPr>
            <a:xfrm>
              <a:off x="2209800" y="2286000"/>
              <a:ext cx="99060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1" name="TextBox 35"/>
            <p:cNvSpPr txBox="1"/>
            <p:nvPr/>
          </p:nvSpPr>
          <p:spPr>
            <a:xfrm>
              <a:off x="2209800" y="1947446"/>
              <a:ext cx="9906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algn="ctr"/>
              <a:r>
                <a:rPr lang="en-US" sz="1600" b="1" dirty="0" smtClean="0"/>
                <a:t>chat</a:t>
              </a:r>
              <a:endParaRPr lang="ru-RU" sz="1600" b="1" dirty="0"/>
            </a:p>
          </p:txBody>
        </p:sp>
      </p:grpSp>
      <p:grpSp>
        <p:nvGrpSpPr>
          <p:cNvPr id="172" name="Группа 171"/>
          <p:cNvGrpSpPr/>
          <p:nvPr/>
        </p:nvGrpSpPr>
        <p:grpSpPr>
          <a:xfrm>
            <a:off x="2667000" y="1406446"/>
            <a:ext cx="990600" cy="338554"/>
            <a:chOff x="2209800" y="1947446"/>
            <a:chExt cx="990600" cy="338554"/>
          </a:xfrm>
        </p:grpSpPr>
        <p:cxnSp>
          <p:nvCxnSpPr>
            <p:cNvPr id="173" name="Прямая со стрелкой 172"/>
            <p:cNvCxnSpPr/>
            <p:nvPr/>
          </p:nvCxnSpPr>
          <p:spPr>
            <a:xfrm>
              <a:off x="2209800" y="2286000"/>
              <a:ext cx="99060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4" name="TextBox 38"/>
            <p:cNvSpPr txBox="1"/>
            <p:nvPr/>
          </p:nvSpPr>
          <p:spPr>
            <a:xfrm>
              <a:off x="2209800" y="1947446"/>
              <a:ext cx="9906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algn="ctr"/>
              <a:r>
                <a:rPr lang="en-US" sz="1600" b="1" dirty="0" smtClean="0"/>
                <a:t>voice</a:t>
              </a:r>
              <a:endParaRPr lang="ru-RU" sz="1600" b="1" dirty="0"/>
            </a:p>
          </p:txBody>
        </p:sp>
      </p:grpSp>
      <p:grpSp>
        <p:nvGrpSpPr>
          <p:cNvPr id="175" name="Группа 174"/>
          <p:cNvGrpSpPr/>
          <p:nvPr/>
        </p:nvGrpSpPr>
        <p:grpSpPr>
          <a:xfrm>
            <a:off x="2658388" y="4328756"/>
            <a:ext cx="990600" cy="338554"/>
            <a:chOff x="2209800" y="1947446"/>
            <a:chExt cx="990600" cy="338554"/>
          </a:xfrm>
        </p:grpSpPr>
        <p:cxnSp>
          <p:nvCxnSpPr>
            <p:cNvPr id="176" name="Прямая со стрелкой 175"/>
            <p:cNvCxnSpPr/>
            <p:nvPr/>
          </p:nvCxnSpPr>
          <p:spPr>
            <a:xfrm>
              <a:off x="2209800" y="2286000"/>
              <a:ext cx="99060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7" name="TextBox 41"/>
            <p:cNvSpPr txBox="1"/>
            <p:nvPr/>
          </p:nvSpPr>
          <p:spPr>
            <a:xfrm>
              <a:off x="2209800" y="1947446"/>
              <a:ext cx="9906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algn="ctr"/>
              <a:r>
                <a:rPr lang="en-US" sz="1600" b="1" dirty="0" smtClean="0"/>
                <a:t>web</a:t>
              </a:r>
              <a:endParaRPr lang="ru-RU" sz="1600" b="1" dirty="0"/>
            </a:p>
          </p:txBody>
        </p:sp>
      </p:grpSp>
      <p:grpSp>
        <p:nvGrpSpPr>
          <p:cNvPr id="178" name="Группа 177"/>
          <p:cNvGrpSpPr/>
          <p:nvPr/>
        </p:nvGrpSpPr>
        <p:grpSpPr>
          <a:xfrm>
            <a:off x="2667000" y="2004656"/>
            <a:ext cx="990600" cy="338554"/>
            <a:chOff x="2209800" y="1947446"/>
            <a:chExt cx="990600" cy="338554"/>
          </a:xfrm>
        </p:grpSpPr>
        <p:cxnSp>
          <p:nvCxnSpPr>
            <p:cNvPr id="179" name="Прямая со стрелкой 178"/>
            <p:cNvCxnSpPr/>
            <p:nvPr/>
          </p:nvCxnSpPr>
          <p:spPr>
            <a:xfrm>
              <a:off x="2209800" y="2286000"/>
              <a:ext cx="99060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0" name="TextBox 44"/>
            <p:cNvSpPr txBox="1"/>
            <p:nvPr/>
          </p:nvSpPr>
          <p:spPr>
            <a:xfrm>
              <a:off x="2209800" y="1947446"/>
              <a:ext cx="9906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algn="ctr"/>
              <a:r>
                <a:rPr lang="en-US" sz="1600" b="1" dirty="0" smtClean="0"/>
                <a:t>fax</a:t>
              </a:r>
              <a:endParaRPr lang="ru-RU" sz="1600" b="1" dirty="0"/>
            </a:p>
          </p:txBody>
        </p:sp>
      </p:grpSp>
      <p:grpSp>
        <p:nvGrpSpPr>
          <p:cNvPr id="181" name="Группа 180"/>
          <p:cNvGrpSpPr/>
          <p:nvPr/>
        </p:nvGrpSpPr>
        <p:grpSpPr>
          <a:xfrm>
            <a:off x="2667000" y="1716902"/>
            <a:ext cx="990600" cy="338554"/>
            <a:chOff x="2209800" y="1947446"/>
            <a:chExt cx="990600" cy="338554"/>
          </a:xfrm>
        </p:grpSpPr>
        <p:cxnSp>
          <p:nvCxnSpPr>
            <p:cNvPr id="182" name="Прямая со стрелкой 181"/>
            <p:cNvCxnSpPr/>
            <p:nvPr/>
          </p:nvCxnSpPr>
          <p:spPr>
            <a:xfrm>
              <a:off x="2209800" y="2286000"/>
              <a:ext cx="99060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3" name="TextBox 47"/>
            <p:cNvSpPr txBox="1"/>
            <p:nvPr/>
          </p:nvSpPr>
          <p:spPr>
            <a:xfrm>
              <a:off x="2209800" y="1947446"/>
              <a:ext cx="9906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algn="ctr"/>
              <a:r>
                <a:rPr lang="en-US" sz="1400" b="1" dirty="0" smtClean="0"/>
                <a:t>voice self</a:t>
              </a:r>
              <a:endParaRPr lang="ru-RU" sz="1400" b="1" dirty="0"/>
            </a:p>
          </p:txBody>
        </p:sp>
      </p:grpSp>
      <p:grpSp>
        <p:nvGrpSpPr>
          <p:cNvPr id="184" name="Группа 183"/>
          <p:cNvGrpSpPr/>
          <p:nvPr/>
        </p:nvGrpSpPr>
        <p:grpSpPr>
          <a:xfrm>
            <a:off x="2690812" y="2271356"/>
            <a:ext cx="990600" cy="338554"/>
            <a:chOff x="2209800" y="1947446"/>
            <a:chExt cx="990600" cy="338554"/>
          </a:xfrm>
        </p:grpSpPr>
        <p:cxnSp>
          <p:nvCxnSpPr>
            <p:cNvPr id="185" name="Прямая со стрелкой 184"/>
            <p:cNvCxnSpPr/>
            <p:nvPr/>
          </p:nvCxnSpPr>
          <p:spPr>
            <a:xfrm>
              <a:off x="2209800" y="2286000"/>
              <a:ext cx="99060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6" name="TextBox 50"/>
            <p:cNvSpPr txBox="1"/>
            <p:nvPr/>
          </p:nvSpPr>
          <p:spPr>
            <a:xfrm>
              <a:off x="2209800" y="1947446"/>
              <a:ext cx="9906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algn="ctr"/>
              <a:r>
                <a:rPr lang="en-US" sz="1600" b="1" dirty="0" err="1" smtClean="0"/>
                <a:t>sms</a:t>
              </a:r>
              <a:endParaRPr lang="ru-RU" sz="1600" b="1" dirty="0"/>
            </a:p>
          </p:txBody>
        </p:sp>
      </p:grpSp>
      <p:grpSp>
        <p:nvGrpSpPr>
          <p:cNvPr id="187" name="Группа 186"/>
          <p:cNvGrpSpPr/>
          <p:nvPr/>
        </p:nvGrpSpPr>
        <p:grpSpPr>
          <a:xfrm>
            <a:off x="2667000" y="3731856"/>
            <a:ext cx="990600" cy="338554"/>
            <a:chOff x="2209800" y="1947446"/>
            <a:chExt cx="990600" cy="338554"/>
          </a:xfrm>
        </p:grpSpPr>
        <p:cxnSp>
          <p:nvCxnSpPr>
            <p:cNvPr id="188" name="Прямая со стрелкой 187"/>
            <p:cNvCxnSpPr/>
            <p:nvPr/>
          </p:nvCxnSpPr>
          <p:spPr>
            <a:xfrm>
              <a:off x="2209800" y="2286000"/>
              <a:ext cx="99060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9" name="TextBox 53"/>
            <p:cNvSpPr txBox="1"/>
            <p:nvPr/>
          </p:nvSpPr>
          <p:spPr>
            <a:xfrm>
              <a:off x="2209800" y="1947446"/>
              <a:ext cx="9906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algn="ctr"/>
              <a:r>
                <a:rPr lang="en-US" sz="1600" b="1" dirty="0" smtClean="0"/>
                <a:t>video</a:t>
              </a:r>
              <a:endParaRPr lang="ru-RU" sz="1600" b="1" dirty="0"/>
            </a:p>
          </p:txBody>
        </p:sp>
      </p:grpSp>
      <p:grpSp>
        <p:nvGrpSpPr>
          <p:cNvPr id="190" name="Группа 189"/>
          <p:cNvGrpSpPr/>
          <p:nvPr/>
        </p:nvGrpSpPr>
        <p:grpSpPr>
          <a:xfrm>
            <a:off x="2648624" y="3422710"/>
            <a:ext cx="990600" cy="338554"/>
            <a:chOff x="2209800" y="1947446"/>
            <a:chExt cx="990600" cy="338554"/>
          </a:xfrm>
        </p:grpSpPr>
        <p:cxnSp>
          <p:nvCxnSpPr>
            <p:cNvPr id="191" name="Прямая со стрелкой 190"/>
            <p:cNvCxnSpPr/>
            <p:nvPr/>
          </p:nvCxnSpPr>
          <p:spPr>
            <a:xfrm>
              <a:off x="2209800" y="2286000"/>
              <a:ext cx="99060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2" name="TextBox 56"/>
            <p:cNvSpPr txBox="1"/>
            <p:nvPr/>
          </p:nvSpPr>
          <p:spPr>
            <a:xfrm>
              <a:off x="2209800" y="1947446"/>
              <a:ext cx="9906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algn="ctr"/>
              <a:r>
                <a:rPr lang="en-US" sz="1600" b="1" dirty="0" smtClean="0"/>
                <a:t>Social</a:t>
              </a:r>
              <a:endParaRPr lang="ru-RU" sz="1600" b="1" dirty="0"/>
            </a:p>
          </p:txBody>
        </p:sp>
      </p:grpSp>
      <p:sp>
        <p:nvSpPr>
          <p:cNvPr id="193" name="Выноска-облако 192"/>
          <p:cNvSpPr/>
          <p:nvPr/>
        </p:nvSpPr>
        <p:spPr>
          <a:xfrm>
            <a:off x="1981874" y="4246037"/>
            <a:ext cx="2057400" cy="1596023"/>
          </a:xfrm>
          <a:prstGeom prst="cloud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800" b="1" dirty="0" smtClean="0">
              <a:solidFill>
                <a:schemeClr val="bg1">
                  <a:lumMod val="65000"/>
                </a:schemeClr>
              </a:solidFill>
            </a:endParaRPr>
          </a:p>
          <a:p>
            <a:pPr algn="ctr"/>
            <a:endParaRPr lang="ru-RU" sz="1800" b="1" dirty="0">
              <a:solidFill>
                <a:schemeClr val="bg1">
                  <a:lumMod val="65000"/>
                </a:schemeClr>
              </a:solidFill>
            </a:endParaRPr>
          </a:p>
          <a:p>
            <a:pPr algn="ctr"/>
            <a:r>
              <a:rPr lang="en-US" sz="1800" b="1" dirty="0" smtClean="0">
                <a:solidFill>
                  <a:srgbClr val="2E90C1"/>
                </a:solidFill>
              </a:rPr>
              <a:t>web-portal</a:t>
            </a:r>
            <a:endParaRPr lang="ru-RU" sz="1800" b="1" dirty="0">
              <a:solidFill>
                <a:srgbClr val="2E90C1"/>
              </a:solidFill>
            </a:endParaRPr>
          </a:p>
        </p:txBody>
      </p:sp>
      <p:sp>
        <p:nvSpPr>
          <p:cNvPr id="194" name="TextBox 58"/>
          <p:cNvSpPr txBox="1"/>
          <p:nvPr/>
        </p:nvSpPr>
        <p:spPr>
          <a:xfrm>
            <a:off x="694412" y="990600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ru-RU" dirty="0" smtClean="0"/>
              <a:t>Клиенты</a:t>
            </a:r>
            <a:endParaRPr lang="ru-RU" dirty="0"/>
          </a:p>
        </p:txBody>
      </p:sp>
      <p:sp>
        <p:nvSpPr>
          <p:cNvPr id="195" name="Двойная стрелка вверх/вниз 194"/>
          <p:cNvSpPr/>
          <p:nvPr/>
        </p:nvSpPr>
        <p:spPr>
          <a:xfrm>
            <a:off x="5892800" y="1314510"/>
            <a:ext cx="203200" cy="1212790"/>
          </a:xfrm>
          <a:prstGeom prst="upDownArrow">
            <a:avLst/>
          </a:prstGeom>
          <a:noFill/>
          <a:ln w="12700">
            <a:solidFill>
              <a:schemeClr val="tx1"/>
            </a:solidFill>
          </a:ln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96" name="Двойная стрелка вверх/вниз 195"/>
          <p:cNvSpPr/>
          <p:nvPr/>
        </p:nvSpPr>
        <p:spPr>
          <a:xfrm>
            <a:off x="5943600" y="3606920"/>
            <a:ext cx="203200" cy="1212790"/>
          </a:xfrm>
          <a:prstGeom prst="upDownArrow">
            <a:avLst/>
          </a:prstGeom>
          <a:noFill/>
          <a:ln w="12700">
            <a:solidFill>
              <a:schemeClr val="tx1"/>
            </a:solidFill>
          </a:ln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74812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ata:image/jpeg;base64,/9j/4AAQSkZJRgABAQAAAQABAAD/2wCEAAkGBhASEBQUEBQSEhIRFRQXEBUVFBAVEBQSFhQVFBQQFBQXGyceGBojGRUSHy8gIycpLC0sFR4xNTAqNSYrLCkBCQoKDgwOGg8PGiwkHyQpLCwqLC0pLC4yLCwsLCwtLC4tKSwsLC8vLCwvLCwsLCksLCksLC0sLCwsLCwsLCwpLP/AABEIANoA5wMBIgACEQEDEQH/xAAbAAEAAgMBAQAAAAAAAAAAAAAAAwUCBAYBB//EAD8QAAIBAwEEBwQIBAYDAQAAAAECAAMREiEEBRMxBiIyQVFhcYGRocEHFCNCUnKx0TNiwuEVQ1OSorLS8PGC/8QAGwEAAQUBAQAAAAAAAAAAAAAAAAECAwQFBgf/xAA1EQACAQIEBAMHAwMFAAAAAAAAAQIDEQQSITEFQVFhMpHwEyJxobHR4QaBwTRCUhQVIyRi/9oADAMBAAIRAxEAPwD7jERABERABERABERABExZwNToJXbVvxF0Trn3L74ydSMNZMfCnKbtFFneYPWUcyB6mc5X3vVbvxHlp8Zpk356+uspzxqXhRchgpPxM6V970R96/oCflITv6n3Bj7B+8oIld4yo+hYWCpre5dVOkSD7rfCeDpNS71ce795QbRyHr8jILzewFONejnnvdmJjZOjVyw2sdZT6QUDzYj1U/KblHbabdl1PtF5w94vLjwceTKqxMuaO/icVs+9aqdlzbwJuPjLfZOk45VFt/Muo9olaeFnHbUnjXi99C+iRbPtSOLowYeXzksqtWJ9xERABERABERABERAAZT7P0jFTE06Nd6TvUQVQqYfZhyXsWywLIVDWsSV7iDLic7ufd23bOiUF+rGjTeoFqF6vFNEh2pA0sLBwxQE5kEKSAL2ABt7F0hzqpSqUa9B6tLi0xUFOzAFRUp3RmxdckuDbtaXsbYbJ0mD7StA0aqM67Qys3Bwx2eqtF26rk6s6W05HW0ra27dpRl2pqNDj0KNRadOlUqstWtWNMMWdqYKoCo7ibEnu182Xdu1Uts2SpUp0yi0a+z1DTqO7cSs1KuazA0lAW9Bhz51FgB1sTyCwgB7NDbt7rT0HWbw7h6maG8t9X6tM2He3j6SoymfXxdvdh5mjQwbfvT8jZ2rbnqHrHTuHID2SCaG83ayKjtTZ6iAFRTJKg5VB11I7Cv3Ss3bvisEoqwNd631gh2NNLClUIAYKgFrFRcAm/d3yhZz95sv6Q91I6K8Sio9JS4uKRGVOlUphnAZ+I2Bp2AIDK2h1I1Guukx304apemMKLY1WD3IHDFXMKVF1sQOd7nwiZGOzIt4lG3SXEXqU2VilJ0UNkWFVxTVTYdVgxF7X0OhPKWO79tNRSSpQqxUg5WNvvKSASvnYRHFrUFJN2JdpOg9fkZr3k21HQevyM1sp1nCP6b92cxxT+ofwRneLzDKMprGYZ3i8wyjKAE9HaGQ3UlSO8S/3d0lB6tawP4hy9o7pzOUZSKpRjUWpJCpKGx9DVri41B5T2cXuvfT0TbtJ3r4eazrtl2tKihkNwf/AGx85lVaMqT12L9Oqpk0REgJRERABERABKLfnSQUaopDq2ptWrVDTrVVp0VNrlaeutm1JAAUnXlL2VW8twrVcvxKlNnpNRqYYdemTcA5KSCLtYi3aPlYArqvSgrtDKTTNJbjBQxrn7Km6VQcrFWaoEAx5ka90t90bdxady1Nqg0qCmbqjHrBOZ5AjXv56XtPKm6wWpa2p0VOKAc2sFRi1+SjKwtzIPdIdxblOzqQX4hxpopwwtTpKVQEXN21NzpfwEALVmtznO713pmcU7Hf/N/aSb73nc8NToO2f6ZT5S/Qw6azTRiY3GvNkpvbdgzy8ZTEzA4hgXQeeHh+h0vCeKLFR9nU8a+ff49fM1K27s63EZ3sqYoqsygMWJd9OZIwGvLHzN64dHmWtSxJNGnxz/FqCovFCdUG12GQc6kdoeEu8pTdI6ijgEuVP1jZwBmVU3qre47/AG/3mbCb2NqUFa5Ps+6rVkJSktHZlK7LiWzxKICGBFltiwFifunS03aW70U1CAftzeoCWIJxCaAmw6oAsJT7clA1wQwFRalJ6lQtcpoFSglzpmLXUaWYk6kGau003pGoLAZITVKs12QVHOZNtGIKoCdQMu5RHavmNtbkXS7h2cKVxJBVE6zuzBKZypqrE3GLai3frN6lTCiwJPmxLH3mau79pLJqoQozIVU5KMTbQ2Glrd02cpHKTvZkkYq10R7Y2g9fkZq5SXbn6o9fkZSbZvoUqgRkazIzIwxxdlt9iBe+ZvcDvF/AzruESSwyb6s5Xii/7LXZFtlGUrhvakDi7oj9UMhdM1Z9FUi/MnQeMzbedIMVNRAyglhkuQVbZMRfQC49817oy7M3soyld/jOz/61LscTtp/C5cXn2fPlJF3jSJIDoSqhmAYXVSLhiO4GF11DU3coylcm+aBFxVpEAqpIdCMmtit78zcW8bie/wCLUb24tO4fhkZrfif6Z17XlzhmXULPoWGU29270ai911B7S9xH7ylpb1osQFqU2LZYgMpJxNmsBzsdD4TOht1N7mmyuBzxIPMXHLyiNRkrMVNxdz6dse2LVQMhuD7wfA+cnnAbk30aD66o1g4/qHnO8pVQygqQQRcEciJjV6LpS7GjSqqa7mcREgJhERABERABK7fO8eEmnabRfmZYM1hc904Xee8uLULA9Xkn5RLGHpe0lrsihj8T7Cnpu9vueF55nNfizzizXsctmNnOMpr8WOLGygpJxlsx8KsoSUouzWxMTMXVTzAPqAZHxZ7lON4jgZYWWaPhe3bsejcI4pDHQyT0mt117r+ehlw1vewv6C/lPGoocrqpzFn0HWHIBvEan3xlPMplZjcyIyo01UWUBQOQAAHidBM8pHlPMomYXLYh3i/VH5vkZz+9NkqVToVXAZUDk1xWHJ2GPZ7ra8z46XW9H6o/N/SZWcSdrwZZsIvizjeLyy4p/BFQ1N6u0V0PCBenswqEMxIxZ2YIMet7SLEibNTYdoNUOTTIVa6qLkaVMcTomlgovqb89OU3uLNHZd8Zg2pVRYIQDwrnMXAFnNrd97TUyJbszM7eyIxueoEZQV62z8LrVazWfxGQNl9PdJqew1VZyuH2qU1ZmZi2QD5ubLqesLD+Xu7oV6RU7ISGUOKhuxpKFNM4tTa79q+mlx5zFuk1MAFldQ1LirkaAuP9MXqdv4ecS0FzC8nyJH3VVtWClAKlalUQ5G6rTWkpHZOv2Qt6+Wsi7BUW+Ap243EALuLrjbU4HrE3PtilvpC4QgoxRHGRpi+dwFFmN20N+7zMi/x9cQxSqFZnUH7K2aErj2+bEEDx8oWhuF5dCCnuuspRWxsw2lCyM7FeO5qhypUaDHHn390tN17IadywUMVRSRUq1LhQbavyGpso5eMypVyVBIKki5VrZDyNiRf0My4kkVNLUY6jeht8SdT0O31rwXPO5pnz70+c4viTOltJVgymxUgg+Y1EbVpKpFxYtOpkldH2CJo7m3kK9FKg+8OsPBhoR75vTBaadmbCaauhEREFEREAKzfu1Y07Dm+ns75ylXZlPkfKWW/tryrEdyae3mZXcSXqKcY3Qs6MKscs1dGjWoOvmPEftNfjy24k16+yo3PQ+I5/3lyNb/IwsTwX+6g/2f3+/maXGjjSHaN31F7PWHx900TWPfLMbS2ZzVdVcPLLVi166lpxp6u0W+cqvrBj6wYlShGpFwnqmR0sdKjNVKbaa2ZeLVB1E9ylNs+2lTrqDz/cSzWoDy1nA8T4fPBT6xez/h9/qetcD4zT4nS6TXiX8rt9PK82UZSPKMpk5joMpqb5qdRfz/0tKrizd36/UX8/9LSn4s77gOuEXxZwPHHbGNdl9CTbcmpsqNizWGWlwCQGIuCL43+E0zuu7G9RyhCcxSuCmgFsLFbE6EGbHFjizZdNPcx1Va2Itl3UtPHF6nUFQC/C5VGybknceXzhN1KFCipVsKPCH8Ls/i7Ha+HlK3attqU1qsHLinSNywFuKDclbdwB1Go5d95nU2moGdAzsqsl2AyqBWRjawGvWC93JpF7vT16RNeXX16ZvvupSTd6litNWH2VmWmSRfqX1JN7W8rTxt0KUKGpUxOZ/wAvRnbLMdTtKT1fDzmlsu9CSvEJFlVTYC3EJCs7eWYKi3gZZ8WOjCMtbDJVJR0ubNNrAAksQALm2R8zYAX9ky4s1OLHFkuUizm3xY4s1OLJaNN37Cs3oCfjB2SuxU3J2R2f0fb2tVaieTjJPzDmPaP+s+gT5NubdVenVSoSEwYG3NiO8aacr9/fPq1NrgHxmFipU5VLwd+puUKVWFNe0i10uZxESqTCYVnspPgLzOV3SCvhs1Q/yke/T5xUruwHA763sadOtWAzKK74lsb2ubZWNvdKra+lDU6ddjSBOz0kq2WoTTYMGOGeGjgLe1uTL4zPedM1aNSmCF4iMtyLgZC17XF5XbVuZnp104irx6S0gFQ8NbZXqY31Y5eWir4S+0+RO0+R1K1tNeffbUX9Z7xpXjaDYX59/hePrEksOLDiyGvRR+0Bfx7/AHzV+sR9YgtNhlSlCpHLNJrua20bsYdg5Dw+9NJrjnp6y2+sTCqVbtC/6++WI12vEc5i/wBPU53lQeV9Ht918yqzmzsm246Hs/p5zyrsX4T7DNRgQddI+rCliabpz1TMBU8XwysqqTi09Hyf3v0OhDT28ptk20qbHsn4ectA955zxLAVMDUyvWL2frmeu8H4tS4lRzR0kvFHp+HyK/pC/wBmv5/6WlFxZcdJW+yX84/6tOb4k7T9OK+CT/8ATOO/Uk8uOa7I3OLHFmnxI4k6HKc97UzXY6YFsSQVK2ZnYYm11sxI7hJKdJVUhbjLmbksdLXyNzewA9kg4k2tj2GtV/hozedur568u+MlGEFd2RJCpUqPLG7fTVkJ2VOroQFCgAHQhTdQfQ6zY4suNk6HVDrVdVHgt2b38h8Zd7J0b2enrjmfFyT7bcvhM+pxDD0/C7/D7mzQ4PjK2sllXf7fexyWz0KlT+GjN6DT/dyHtlvs3RWqe2yoPAdZv2E6lQANLD0nszKvFaktIJL5m7Q4BRhrVbl8l9/mVmzdHaC81zP8+o/28pZIgAsAAPAaCexeZtStOo7zbZtUsPSoq1OKXwPZ1e5K+VFfLT3Tk50HRmr1WHgb+8QpP3ivjo3pX6MvIiJaMQTnunFbHZG8yo/5CdDOV+kZrbGfzp+sfT8aHR3R8q3vvWomVmwC0mdThkGdfuMbGw5aCxN9OU8O+age5vjp1MdCpphgQx1yNQ487eXfMqyhxZr27xcgHyYd48ocAspJPVvZdMbnTI99wL+/0mi4O5Yys2t3bzDrq2TDt9VlHW1GNwLr4Hvtzm19YlNsezLT7JJ0VRe2irfFRYeZ566zZ40clpqCRYfWI+sSv40caLYWxYfWI+sSv40caFgsWH1ieNWB56zRWqToLk+Wv6TZpbBXbs0qh9Eb9ojaju7DZRi1aW3cxamO4++T7HtePVbs93kf2k1Lo3tjf5RA/mZB8Cb/AAm7S6F7Se0aa+1j8LStiauGrU3SrSTT76ruu5lRwcMNWVfCzySX7p9muj9alT0lP2S/nH/VpzU+gbd0OPDVatW4yuMVseyRa59fCSbJuLZ6fZQEjvbrH4yvwzFUsDh/ZXze87W6FnGcOrcVr/6hWimkuuq3t2+Njhtk3TXq/wAOmxHjyX3nSXux9CmNjVcDyXU+8zq4vH1eLVp6Qsi5hv05hqetS8n5LyX3K/Yujuz0uSBj+JusfXwHsEshMbxeZk6s6jvNtm9Sw9OistOKS7IzvF5heLyMlsZ3i8wvF4BYzvF5heLwCxneXHRluuw8hKS8t+jR+1PpH0/EirjF/wAMvXM6mIiXDnROV+kdL7C5/CUP/ID5zqpo74ohqZDAMNLgi4OoPKKpZXm6Cp21PhCuTyufTWbFLYK7dilVb0p1CPfafWKdFF7KqPQAfpJMoyXFukPn+BHi+iPmNHottrf5LD8xUfC95vUugm1ntGmv/wCif0E7+8XkEuKVnskiN4qfKxxdL6PH+/XUeS0yfiWH6TepdAKA7VSq3j2QP0nTXi8glj8RL+76EbxFR8ynpdDtjX7hb8zsf0Im3S3Dsq8qNL2qpPvOs3bxeQSr1ZbyfmMdST3Z4lJRyVR6ACSXmF4vIRhleLzG8XgBXb3qaqPAE/H+00LyXeNW9VvKw+H73mtlLUNIo7PBU8lCC7X89SS8XkeUZR1y5YkvF5HlGULhYkvF5HlGULhYkvF5HlGULhYkvF5HlGULhYzvLrouPtG9JRZTouiSds+dvh/eS0tZFLHaUX+x0kREuHNiQ7Wl0I8jJp4wgBzeUZT3akxcjz/WRZTEnHLJxKUlZ2JMoykeUZRg0kyjKR5RlACTKMpHlGUAJMoykeUZQAkyjKR5SLaq2KMfAH3wHQi5SUVzKWrUuxPiTMMpDnGctnoSikrImyjKQ5xnAWxNlGUhzjOAWJsoykOcZwCxNlGUhzjOAWJsoykOcZwCxNlOz6MUMaIP4tZxNFSzBR942n0bYqOKKPASzQWrZjcVnZRh+5sRES0YQiIgBTb8oWsw9DKjOdVtVAOpHjORrKVYg90zsZTs85Xqx5kmcZyDiQakoXICfOM5ymw7xf60ruHFPbAypkyFLpdqIRQ1wWp8Qm4Bv6TV3ftpprTJQ5u21rQZajMSUNRlFSmVGmKWFi1jb1kuQdlO2znmc53cRolNnqCoWq1KJbWoxNS4Rqrlb2JDY626uVtLy74kZJWdhGrE+cZyDiRxI24hPnNPe1a1P1IHzkvElVvyt2B6n9B+8fDWRf4dTz4mC738tTTzjOa2cZyydzY2c4zmtnGcAsbOcZzWzjOAWNnOM5zqVFeptPGYrw3QJ1mXCngjKwse9y4v32tra00atYivVuSi/W6IFQMSUvTothjyCsxK8+dTl3x6iV3Vsr252+v2OwzjOcy71V2irhmVrPwza5Wk4pIwqWPZFi/tx8Zu7ga2zU9SerqSSSdTqSeZiNWVx0Z5pZbdS5zjOa2cyQkkAczoPWNJmkjo+iexF6uR5L+s7sSq6O7t4VEDvOp9ZbTRpxyxscfi63tqrly5fARER5WEREAEoekGwffX2y+mNSmCLHvjZRUk0xGrqxwPEmNZ1xOdsbHLK2OPfe+lpu763aaTXHZPwlRtFRcGyXNcTkuORYW1XHvv4TCqU3TllZTlHK7GKbTsrKSOCVonXRLUyQGGluqTdT7RFKvstMB04KBrrkoRb25rcDutr6Sg2ym9RWcU6nE4uyVKgwdLUqVYNwkyALlVDE25ljbwmdXYiadaoxZFqPWspQl2pVERCApIKuSgIvyvqI7Kuotjo6QorUbFaYqWBfFVD2YmxYgX1IPPwmxxJzWyV6yVwrWvUcGqMbgg0mbMP4Kyqg9OVzLzORz0GtWNniRxJrZxnGXENniSi3vXvUt+EAfOWmc5zaq93Y+LGTUtze4FTzVpT6L6mWcZyDOM5YOusT5xnIM4zgFifOM5BnGcAsY7RXo5DicPMY45Y5AseqATyub2gVqORT7PJr5LZbsRqb+JF/jK3eRZmCqrXD0yRgDSqi+uT20xtfUjkOd55UBaulkbFXqZKyAIt1P26uBqxvbmdHPhJLaFdyd9ufr18rFpT2mjZipS33yMbchbL2Ee+TUwFFlAUeAAA9wnPtSZPvErTNJScLC4soNtQcVJYnlcjljLTY67NTUtzPla+ps1u64sYklzHU5XdmtTfznTdDtzGo/Ebsjs/vKLcm6n2ioFF8QRkflPqu79iWkgVRawk9Cnd5mZfE8VkXsY7vfsvybKi09iJcOcEREAEREAEREANfbNjWopBnD703a1Ftez3GfQJrbbsK1FswkNaiqsbMZKKkj5znHEm9vfcj0iSNVlVlMGrTlSeWRVlFxepNnGchzjORXGk2cZyHOM4XAkq1rKT4Amc1nLfedW1JvOw95lDlLdDa52HAKVqMp9XbyX5J84zkGcZyc6GxPnGcgzjOAWJ84zkGcZwCxPnGcgzjKAWJ85ubr3bUruFQG3ee4f3mW5Nw1dpYY6J3t4+Qn1Lce4KezoABr8b+MsUqLlq9jIx3EI0E4U9ZfT8+me7g3IlCmABr3+N/GW0RL60OVlJyd2IiICCIiACIiACIiACIiAEdagrizC85TfPRXm1OdfFoydONRZZK4jSe58pr0GQ2YESK8+mbduanUGoF5y+8eiDC5SZFbh8lrTd+xXlSfI5u8Xk1fd1VOamax85nThODtJWImmtzR31W6qjxJPsA/uJUZTb3zU+0A8F/U//JoXl6lpBHoPCaWTCQ76+bJMoykd4vJLmnYkyjKR3jKFwsSZRlNjZN0V6h6lNte86D4zp91/R3Uaxqk28BoPfzkkaU5bIp18bQo+KWvRanKUKLO1kBY+AnY9HugbPZq/+3u9vjOz3T0Wo0QLKPd+suVQDlLlPDqOstTnsVxapV92n7q+f4NbYN2pSUBQNJtxEsmMIiIAIiIAIiIAIiIAIiIAIiIAIiIAIIiIAQVdiRuYErdp6MUW7vhLmIjV9wOL276O6Tm9tfEFh85V1voyH3WcehHzE+kTyMdKD5FqGMr01aM3Y+Yn6Mm/HU/4f+Mzp/Rl4s59q/IT6WZ6I32FPoS/7jiv82cFs30aUh2tfUtLnYehOz0+SqPQC/vnSRHqEVsivPEVqnjm3+5qUN10k5KJtAT2I8gEREAEREAEREAEREAEREA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" name="AutoShape 5"/>
          <p:cNvSpPr>
            <a:spLocks noChangeArrowheads="1"/>
          </p:cNvSpPr>
          <p:nvPr/>
        </p:nvSpPr>
        <p:spPr bwMode="auto">
          <a:xfrm>
            <a:off x="0" y="0"/>
            <a:ext cx="9144000" cy="857250"/>
          </a:xfrm>
          <a:prstGeom prst="roundRect">
            <a:avLst>
              <a:gd name="adj" fmla="val 0"/>
            </a:avLst>
          </a:prstGeom>
          <a:solidFill>
            <a:srgbClr val="F26522"/>
          </a:solidFill>
          <a:ln w="25400">
            <a:noFill/>
            <a:round/>
            <a:headEnd/>
            <a:tailEnd/>
          </a:ln>
        </p:spPr>
        <p:txBody>
          <a:bodyPr wrap="none" anchor="ctr"/>
          <a:lstStyle/>
          <a:p>
            <a:pPr marL="216000"/>
            <a:r>
              <a:rPr lang="ru-RU" sz="2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Залог успешной интеграции приложений</a:t>
            </a:r>
            <a:endParaRPr lang="ru-RU" sz="2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1381" y="1219200"/>
            <a:ext cx="3657600" cy="406729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ru-RU" sz="2400" b="1" dirty="0" smtClean="0">
                <a:solidFill>
                  <a:srgbClr val="663300"/>
                </a:solidFill>
                <a:latin typeface="Myriad Pro" pitchFamily="34" charset="0"/>
              </a:rPr>
              <a:t>Требования</a:t>
            </a:r>
            <a:endParaRPr lang="ru-RU" sz="2400" b="1" dirty="0">
              <a:solidFill>
                <a:srgbClr val="663300"/>
              </a:solidFill>
              <a:latin typeface="Myriad Pro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68271" y="1771540"/>
            <a:ext cx="460057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9875" lvl="0" indent="-269875">
              <a:buClr>
                <a:srgbClr val="F26522"/>
              </a:buClr>
              <a:buFont typeface="Arial" panose="020B0604020202020204" pitchFamily="34" charset="0"/>
              <a:buChar char="•"/>
            </a:pPr>
            <a:r>
              <a:rPr lang="ru-RU" i="1" dirty="0"/>
              <a:t>Совместимость для </a:t>
            </a:r>
            <a:r>
              <a:rPr lang="ru-RU" i="1" dirty="0" smtClean="0"/>
              <a:t>интеграции</a:t>
            </a:r>
          </a:p>
          <a:p>
            <a:pPr marL="269875" lvl="0" indent="-269875">
              <a:buClr>
                <a:srgbClr val="F26522"/>
              </a:buClr>
              <a:buFont typeface="Arial" panose="020B0604020202020204" pitchFamily="34" charset="0"/>
              <a:buChar char="•"/>
            </a:pPr>
            <a:r>
              <a:rPr lang="ru-RU" i="1" dirty="0" smtClean="0"/>
              <a:t>Функциональность</a:t>
            </a:r>
          </a:p>
          <a:p>
            <a:pPr marL="269875" lvl="0" indent="-269875">
              <a:buClr>
                <a:srgbClr val="F26522"/>
              </a:buClr>
              <a:buFont typeface="Arial" panose="020B0604020202020204" pitchFamily="34" charset="0"/>
              <a:buChar char="•"/>
            </a:pPr>
            <a:r>
              <a:rPr lang="ru-RU" i="1" dirty="0" smtClean="0"/>
              <a:t>Легкость локализации</a:t>
            </a:r>
          </a:p>
          <a:p>
            <a:pPr marL="269875" lvl="0" indent="-269875">
              <a:buClr>
                <a:srgbClr val="F26522"/>
              </a:buClr>
              <a:buFont typeface="Arial" panose="020B0604020202020204" pitchFamily="34" charset="0"/>
              <a:buChar char="•"/>
            </a:pPr>
            <a:r>
              <a:rPr lang="ru-RU" i="1" dirty="0" smtClean="0"/>
              <a:t>Быстрота внедрения</a:t>
            </a:r>
            <a:endParaRPr lang="ru-RU" i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046416" y="4351701"/>
            <a:ext cx="3429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/>
              <a:t>Круговая диаграмма: успех вокруг АБС 24*7 с банкингом/ </a:t>
            </a:r>
            <a:r>
              <a:rPr lang="en-US" sz="1600" b="1" dirty="0" smtClean="0"/>
              <a:t>CRM</a:t>
            </a:r>
            <a:r>
              <a:rPr lang="ru-RU" sz="1600" b="1" dirty="0" smtClean="0"/>
              <a:t>/</a:t>
            </a:r>
            <a:r>
              <a:rPr lang="en-US" sz="1600" b="1" dirty="0" smtClean="0"/>
              <a:t> </a:t>
            </a:r>
            <a:r>
              <a:rPr lang="ru-RU" sz="1600" b="1" dirty="0" smtClean="0"/>
              <a:t>КЦ/ Портал</a:t>
            </a:r>
            <a:endParaRPr lang="ru-RU" sz="1600" dirty="0"/>
          </a:p>
        </p:txBody>
      </p:sp>
      <p:sp>
        <p:nvSpPr>
          <p:cNvPr id="7" name="Блок-схема: ИЛИ 6"/>
          <p:cNvSpPr/>
          <p:nvPr/>
        </p:nvSpPr>
        <p:spPr>
          <a:xfrm>
            <a:off x="3317826" y="2057400"/>
            <a:ext cx="5410200" cy="4079558"/>
          </a:xfrm>
          <a:prstGeom prst="flowChartOr">
            <a:avLst/>
          </a:prstGeom>
          <a:ln w="28575">
            <a:solidFill>
              <a:srgbClr val="ACBDD8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Ин</a:t>
            </a:r>
            <a:endParaRPr lang="ru-RU" b="1" dirty="0"/>
          </a:p>
        </p:txBody>
      </p:sp>
      <p:sp>
        <p:nvSpPr>
          <p:cNvPr id="8" name="Овал 7"/>
          <p:cNvSpPr/>
          <p:nvPr/>
        </p:nvSpPr>
        <p:spPr>
          <a:xfrm>
            <a:off x="4947533" y="3268534"/>
            <a:ext cx="2133600" cy="1657290"/>
          </a:xfrm>
          <a:prstGeom prst="ellipse">
            <a:avLst/>
          </a:prstGeom>
          <a:solidFill>
            <a:srgbClr val="2E90C1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АБС</a:t>
            </a:r>
          </a:p>
          <a:p>
            <a:pPr algn="ctr"/>
            <a:r>
              <a:rPr lang="ru-RU" sz="3200" b="1" dirty="0" smtClean="0"/>
              <a:t>24*7</a:t>
            </a:r>
            <a:endParaRPr lang="ru-RU" sz="3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927426" y="2818370"/>
            <a:ext cx="14540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Интернет-</a:t>
            </a:r>
          </a:p>
          <a:p>
            <a:r>
              <a:rPr lang="ru-RU" b="1" dirty="0" smtClean="0"/>
              <a:t>банкинг</a:t>
            </a:r>
            <a:endParaRPr lang="ru-RU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372409" y="2903901"/>
            <a:ext cx="17043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Web-</a:t>
            </a:r>
            <a:r>
              <a:rPr lang="ru-RU" b="1" dirty="0" smtClean="0"/>
              <a:t>портал</a:t>
            </a:r>
            <a:endParaRPr lang="ru-RU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269570" y="4793136"/>
            <a:ext cx="7697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CRM</a:t>
            </a:r>
            <a:endParaRPr lang="ru-RU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705600" y="4760854"/>
            <a:ext cx="12602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Контакт-</a:t>
            </a:r>
          </a:p>
          <a:p>
            <a:r>
              <a:rPr lang="ru-RU" b="1" dirty="0" smtClean="0"/>
              <a:t>центр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6631421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Тема Offic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Тема Office">
  <a:themeElements>
    <a:clrScheme name="Тема Offic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Тема Offic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Тема Office">
  <a:themeElements>
    <a:clrScheme name="Тема Offic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Тема Offic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1_Office Theme 1">
    <a:dk1>
      <a:srgbClr val="000000"/>
    </a:dk1>
    <a:lt1>
      <a:srgbClr val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FFFFFF"/>
    </a:accent3>
    <a:accent4>
      <a:srgbClr val="000000"/>
    </a:accent4>
    <a:accent5>
      <a:srgbClr val="B2C1DB"/>
    </a:accent5>
    <a:accent6>
      <a:srgbClr val="AE4845"/>
    </a:accent6>
    <a:hlink>
      <a:srgbClr val="0000FF"/>
    </a:hlink>
    <a:folHlink>
      <a:srgbClr val="800080"/>
    </a:folHlink>
  </a:clrScheme>
</a:themeOverride>
</file>

<file path=ppt/theme/themeOverride10.xml><?xml version="1.0" encoding="utf-8"?>
<a:themeOverride xmlns:a="http://schemas.openxmlformats.org/drawingml/2006/main">
  <a:clrScheme name="2_Office Theme 1">
    <a:dk1>
      <a:srgbClr val="000000"/>
    </a:dk1>
    <a:lt1>
      <a:srgbClr val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FFFFFF"/>
    </a:accent3>
    <a:accent4>
      <a:srgbClr val="000000"/>
    </a:accent4>
    <a:accent5>
      <a:srgbClr val="B2C1DB"/>
    </a:accent5>
    <a:accent6>
      <a:srgbClr val="AE4845"/>
    </a:accent6>
    <a:hlink>
      <a:srgbClr val="0000FF"/>
    </a:hlink>
    <a:folHlink>
      <a:srgbClr val="800080"/>
    </a:folHlink>
  </a:clrScheme>
</a:themeOverride>
</file>

<file path=ppt/theme/themeOverride11.xml><?xml version="1.0" encoding="utf-8"?>
<a:themeOverride xmlns:a="http://schemas.openxmlformats.org/drawingml/2006/main">
  <a:clrScheme name="3_Office Theme 1">
    <a:dk1>
      <a:srgbClr val="000000"/>
    </a:dk1>
    <a:lt1>
      <a:srgbClr val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FFFFFF"/>
    </a:accent3>
    <a:accent4>
      <a:srgbClr val="000000"/>
    </a:accent4>
    <a:accent5>
      <a:srgbClr val="B2C1DB"/>
    </a:accent5>
    <a:accent6>
      <a:srgbClr val="AE4845"/>
    </a:accent6>
    <a:hlink>
      <a:srgbClr val="0000FF"/>
    </a:hlink>
    <a:folHlink>
      <a:srgbClr val="800080"/>
    </a:folHlink>
  </a:clrScheme>
</a:themeOverride>
</file>

<file path=ppt/theme/themeOverride12.xml><?xml version="1.0" encoding="utf-8"?>
<a:themeOverride xmlns:a="http://schemas.openxmlformats.org/drawingml/2006/main">
  <a:clrScheme name="3_Office Theme 1">
    <a:dk1>
      <a:srgbClr val="000000"/>
    </a:dk1>
    <a:lt1>
      <a:srgbClr val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FFFFFF"/>
    </a:accent3>
    <a:accent4>
      <a:srgbClr val="000000"/>
    </a:accent4>
    <a:accent5>
      <a:srgbClr val="B2C1DB"/>
    </a:accent5>
    <a:accent6>
      <a:srgbClr val="AE4845"/>
    </a:accent6>
    <a:hlink>
      <a:srgbClr val="0000FF"/>
    </a:hlink>
    <a:folHlink>
      <a:srgbClr val="800080"/>
    </a:folHlink>
  </a:clrScheme>
</a:themeOverride>
</file>

<file path=ppt/theme/themeOverride13.xml><?xml version="1.0" encoding="utf-8"?>
<a:themeOverride xmlns:a="http://schemas.openxmlformats.org/drawingml/2006/main">
  <a:clrScheme name="3_Office Theme 1">
    <a:dk1>
      <a:srgbClr val="000000"/>
    </a:dk1>
    <a:lt1>
      <a:srgbClr val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FFFFFF"/>
    </a:accent3>
    <a:accent4>
      <a:srgbClr val="000000"/>
    </a:accent4>
    <a:accent5>
      <a:srgbClr val="B2C1DB"/>
    </a:accent5>
    <a:accent6>
      <a:srgbClr val="AE4845"/>
    </a:accent6>
    <a:hlink>
      <a:srgbClr val="0000FF"/>
    </a:hlink>
    <a:folHlink>
      <a:srgbClr val="800080"/>
    </a:folHlink>
  </a:clrScheme>
</a:themeOverride>
</file>

<file path=ppt/theme/themeOverride14.xml><?xml version="1.0" encoding="utf-8"?>
<a:themeOverride xmlns:a="http://schemas.openxmlformats.org/drawingml/2006/main">
  <a:clrScheme name="3_Office Theme 1">
    <a:dk1>
      <a:srgbClr val="000000"/>
    </a:dk1>
    <a:lt1>
      <a:srgbClr val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FFFFFF"/>
    </a:accent3>
    <a:accent4>
      <a:srgbClr val="000000"/>
    </a:accent4>
    <a:accent5>
      <a:srgbClr val="B2C1DB"/>
    </a:accent5>
    <a:accent6>
      <a:srgbClr val="AE4845"/>
    </a:accent6>
    <a:hlink>
      <a:srgbClr val="0000FF"/>
    </a:hlink>
    <a:folHlink>
      <a:srgbClr val="800080"/>
    </a:folHlink>
  </a:clrScheme>
</a:themeOverride>
</file>

<file path=ppt/theme/themeOverride15.xml><?xml version="1.0" encoding="utf-8"?>
<a:themeOverride xmlns:a="http://schemas.openxmlformats.org/drawingml/2006/main">
  <a:clrScheme name="3_Office Theme 1">
    <a:dk1>
      <a:srgbClr val="000000"/>
    </a:dk1>
    <a:lt1>
      <a:srgbClr val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FFFFFF"/>
    </a:accent3>
    <a:accent4>
      <a:srgbClr val="000000"/>
    </a:accent4>
    <a:accent5>
      <a:srgbClr val="B2C1DB"/>
    </a:accent5>
    <a:accent6>
      <a:srgbClr val="AE4845"/>
    </a:accent6>
    <a:hlink>
      <a:srgbClr val="0000FF"/>
    </a:hlink>
    <a:folHlink>
      <a:srgbClr val="800080"/>
    </a:folHlink>
  </a:clrScheme>
</a:themeOverride>
</file>

<file path=ppt/theme/themeOverride16.xml><?xml version="1.0" encoding="utf-8"?>
<a:themeOverride xmlns:a="http://schemas.openxmlformats.org/drawingml/2006/main">
  <a:clrScheme name="2_Office Theme 1">
    <a:dk1>
      <a:srgbClr val="000000"/>
    </a:dk1>
    <a:lt1>
      <a:srgbClr val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FFFFFF"/>
    </a:accent3>
    <a:accent4>
      <a:srgbClr val="000000"/>
    </a:accent4>
    <a:accent5>
      <a:srgbClr val="B2C1DB"/>
    </a:accent5>
    <a:accent6>
      <a:srgbClr val="AE4845"/>
    </a:accent6>
    <a:hlink>
      <a:srgbClr val="0000FF"/>
    </a:hlink>
    <a:folHlink>
      <a:srgbClr val="800080"/>
    </a:folHlink>
  </a:clrScheme>
</a:themeOverride>
</file>

<file path=ppt/theme/themeOverride17.xml><?xml version="1.0" encoding="utf-8"?>
<a:themeOverride xmlns:a="http://schemas.openxmlformats.org/drawingml/2006/main">
  <a:clrScheme name="3_Office Theme 1">
    <a:dk1>
      <a:srgbClr val="000000"/>
    </a:dk1>
    <a:lt1>
      <a:srgbClr val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FFFFFF"/>
    </a:accent3>
    <a:accent4>
      <a:srgbClr val="000000"/>
    </a:accent4>
    <a:accent5>
      <a:srgbClr val="B2C1DB"/>
    </a:accent5>
    <a:accent6>
      <a:srgbClr val="AE4845"/>
    </a:accent6>
    <a:hlink>
      <a:srgbClr val="0000FF"/>
    </a:hlink>
    <a:folHlink>
      <a:srgbClr val="800080"/>
    </a:folHlink>
  </a:clrScheme>
</a:themeOverride>
</file>

<file path=ppt/theme/themeOverride18.xml><?xml version="1.0" encoding="utf-8"?>
<a:themeOverride xmlns:a="http://schemas.openxmlformats.org/drawingml/2006/main">
  <a:clrScheme name="3_Office Theme 1">
    <a:dk1>
      <a:srgbClr val="000000"/>
    </a:dk1>
    <a:lt1>
      <a:srgbClr val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FFFFFF"/>
    </a:accent3>
    <a:accent4>
      <a:srgbClr val="000000"/>
    </a:accent4>
    <a:accent5>
      <a:srgbClr val="B2C1DB"/>
    </a:accent5>
    <a:accent6>
      <a:srgbClr val="AE4845"/>
    </a:accent6>
    <a:hlink>
      <a:srgbClr val="0000FF"/>
    </a:hlink>
    <a:folHlink>
      <a:srgbClr val="800080"/>
    </a:folHlink>
  </a:clrScheme>
</a:themeOverride>
</file>

<file path=ppt/theme/themeOverride19.xml><?xml version="1.0" encoding="utf-8"?>
<a:themeOverride xmlns:a="http://schemas.openxmlformats.org/drawingml/2006/main">
  <a:clrScheme name="3_Office Theme 1">
    <a:dk1>
      <a:srgbClr val="000000"/>
    </a:dk1>
    <a:lt1>
      <a:srgbClr val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FFFFFF"/>
    </a:accent3>
    <a:accent4>
      <a:srgbClr val="000000"/>
    </a:accent4>
    <a:accent5>
      <a:srgbClr val="B2C1DB"/>
    </a:accent5>
    <a:accent6>
      <a:srgbClr val="AE4845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2_Office Theme 1">
    <a:dk1>
      <a:srgbClr val="000000"/>
    </a:dk1>
    <a:lt1>
      <a:srgbClr val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FFFFFF"/>
    </a:accent3>
    <a:accent4>
      <a:srgbClr val="000000"/>
    </a:accent4>
    <a:accent5>
      <a:srgbClr val="B2C1DB"/>
    </a:accent5>
    <a:accent6>
      <a:srgbClr val="AE4845"/>
    </a:accent6>
    <a:hlink>
      <a:srgbClr val="0000FF"/>
    </a:hlink>
    <a:folHlink>
      <a:srgbClr val="800080"/>
    </a:folHlink>
  </a:clrScheme>
</a:themeOverride>
</file>

<file path=ppt/theme/themeOverride20.xml><?xml version="1.0" encoding="utf-8"?>
<a:themeOverride xmlns:a="http://schemas.openxmlformats.org/drawingml/2006/main">
  <a:clrScheme name="3_Office Theme 1">
    <a:dk1>
      <a:srgbClr val="000000"/>
    </a:dk1>
    <a:lt1>
      <a:srgbClr val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FFFFFF"/>
    </a:accent3>
    <a:accent4>
      <a:srgbClr val="000000"/>
    </a:accent4>
    <a:accent5>
      <a:srgbClr val="B2C1DB"/>
    </a:accent5>
    <a:accent6>
      <a:srgbClr val="AE4845"/>
    </a:accent6>
    <a:hlink>
      <a:srgbClr val="0000FF"/>
    </a:hlink>
    <a:folHlink>
      <a:srgbClr val="800080"/>
    </a:folHlink>
  </a:clrScheme>
</a:themeOverride>
</file>

<file path=ppt/theme/themeOverride21.xml><?xml version="1.0" encoding="utf-8"?>
<a:themeOverride xmlns:a="http://schemas.openxmlformats.org/drawingml/2006/main">
  <a:clrScheme name="3_Office Theme 1">
    <a:dk1>
      <a:srgbClr val="000000"/>
    </a:dk1>
    <a:lt1>
      <a:srgbClr val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FFFFFF"/>
    </a:accent3>
    <a:accent4>
      <a:srgbClr val="000000"/>
    </a:accent4>
    <a:accent5>
      <a:srgbClr val="B2C1DB"/>
    </a:accent5>
    <a:accent6>
      <a:srgbClr val="AE4845"/>
    </a:accent6>
    <a:hlink>
      <a:srgbClr val="0000FF"/>
    </a:hlink>
    <a:folHlink>
      <a:srgbClr val="800080"/>
    </a:folHlink>
  </a:clrScheme>
</a:themeOverride>
</file>

<file path=ppt/theme/themeOverride22.xml><?xml version="1.0" encoding="utf-8"?>
<a:themeOverride xmlns:a="http://schemas.openxmlformats.org/drawingml/2006/main">
  <a:clrScheme name="3_Office Theme 1">
    <a:dk1>
      <a:srgbClr val="000000"/>
    </a:dk1>
    <a:lt1>
      <a:srgbClr val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FFFFFF"/>
    </a:accent3>
    <a:accent4>
      <a:srgbClr val="000000"/>
    </a:accent4>
    <a:accent5>
      <a:srgbClr val="B2C1DB"/>
    </a:accent5>
    <a:accent6>
      <a:srgbClr val="AE4845"/>
    </a:accent6>
    <a:hlink>
      <a:srgbClr val="0000FF"/>
    </a:hlink>
    <a:folHlink>
      <a:srgbClr val="800080"/>
    </a:folHlink>
  </a:clrScheme>
</a:themeOverride>
</file>

<file path=ppt/theme/themeOverride23.xml><?xml version="1.0" encoding="utf-8"?>
<a:themeOverride xmlns:a="http://schemas.openxmlformats.org/drawingml/2006/main">
  <a:clrScheme name="3_Office Theme 1">
    <a:dk1>
      <a:srgbClr val="000000"/>
    </a:dk1>
    <a:lt1>
      <a:srgbClr val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FFFFFF"/>
    </a:accent3>
    <a:accent4>
      <a:srgbClr val="000000"/>
    </a:accent4>
    <a:accent5>
      <a:srgbClr val="B2C1DB"/>
    </a:accent5>
    <a:accent6>
      <a:srgbClr val="AE4845"/>
    </a:accent6>
    <a:hlink>
      <a:srgbClr val="0000FF"/>
    </a:hlink>
    <a:folHlink>
      <a:srgbClr val="800080"/>
    </a:folHlink>
  </a:clrScheme>
</a:themeOverride>
</file>

<file path=ppt/theme/themeOverride24.xml><?xml version="1.0" encoding="utf-8"?>
<a:themeOverride xmlns:a="http://schemas.openxmlformats.org/drawingml/2006/main">
  <a:clrScheme name="3_Office Theme 1">
    <a:dk1>
      <a:srgbClr val="000000"/>
    </a:dk1>
    <a:lt1>
      <a:srgbClr val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FFFFFF"/>
    </a:accent3>
    <a:accent4>
      <a:srgbClr val="000000"/>
    </a:accent4>
    <a:accent5>
      <a:srgbClr val="B2C1DB"/>
    </a:accent5>
    <a:accent6>
      <a:srgbClr val="AE4845"/>
    </a:accent6>
    <a:hlink>
      <a:srgbClr val="0000FF"/>
    </a:hlink>
    <a:folHlink>
      <a:srgbClr val="800080"/>
    </a:folHlink>
  </a:clrScheme>
</a:themeOverride>
</file>

<file path=ppt/theme/themeOverride25.xml><?xml version="1.0" encoding="utf-8"?>
<a:themeOverride xmlns:a="http://schemas.openxmlformats.org/drawingml/2006/main">
  <a:clrScheme name="3_Office Theme 1">
    <a:dk1>
      <a:srgbClr val="000000"/>
    </a:dk1>
    <a:lt1>
      <a:srgbClr val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FFFFFF"/>
    </a:accent3>
    <a:accent4>
      <a:srgbClr val="000000"/>
    </a:accent4>
    <a:accent5>
      <a:srgbClr val="B2C1DB"/>
    </a:accent5>
    <a:accent6>
      <a:srgbClr val="AE4845"/>
    </a:accent6>
    <a:hlink>
      <a:srgbClr val="0000FF"/>
    </a:hlink>
    <a:folHlink>
      <a:srgbClr val="800080"/>
    </a:folHlink>
  </a:clrScheme>
</a:themeOverride>
</file>

<file path=ppt/theme/themeOverride26.xml><?xml version="1.0" encoding="utf-8"?>
<a:themeOverride xmlns:a="http://schemas.openxmlformats.org/drawingml/2006/main">
  <a:clrScheme name="3_Office Theme 1">
    <a:dk1>
      <a:srgbClr val="000000"/>
    </a:dk1>
    <a:lt1>
      <a:srgbClr val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FFFFFF"/>
    </a:accent3>
    <a:accent4>
      <a:srgbClr val="000000"/>
    </a:accent4>
    <a:accent5>
      <a:srgbClr val="B2C1DB"/>
    </a:accent5>
    <a:accent6>
      <a:srgbClr val="AE4845"/>
    </a:accent6>
    <a:hlink>
      <a:srgbClr val="0000FF"/>
    </a:hlink>
    <a:folHlink>
      <a:srgbClr val="800080"/>
    </a:folHlink>
  </a:clrScheme>
</a:themeOverride>
</file>

<file path=ppt/theme/themeOverride27.xml><?xml version="1.0" encoding="utf-8"?>
<a:themeOverride xmlns:a="http://schemas.openxmlformats.org/drawingml/2006/main">
  <a:clrScheme name="3_Office Theme 1">
    <a:dk1>
      <a:srgbClr val="000000"/>
    </a:dk1>
    <a:lt1>
      <a:srgbClr val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FFFFFF"/>
    </a:accent3>
    <a:accent4>
      <a:srgbClr val="000000"/>
    </a:accent4>
    <a:accent5>
      <a:srgbClr val="B2C1DB"/>
    </a:accent5>
    <a:accent6>
      <a:srgbClr val="AE4845"/>
    </a:accent6>
    <a:hlink>
      <a:srgbClr val="0000FF"/>
    </a:hlink>
    <a:folHlink>
      <a:srgbClr val="800080"/>
    </a:folHlink>
  </a:clrScheme>
</a:themeOverride>
</file>

<file path=ppt/theme/themeOverride28.xml><?xml version="1.0" encoding="utf-8"?>
<a:themeOverride xmlns:a="http://schemas.openxmlformats.org/drawingml/2006/main">
  <a:clrScheme name="4_Office Theme 1">
    <a:dk1>
      <a:srgbClr val="000000"/>
    </a:dk1>
    <a:lt1>
      <a:srgbClr val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FFFFFF"/>
    </a:accent3>
    <a:accent4>
      <a:srgbClr val="000000"/>
    </a:accent4>
    <a:accent5>
      <a:srgbClr val="B2C1DB"/>
    </a:accent5>
    <a:accent6>
      <a:srgbClr val="AE4845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3_Office Theme 1">
    <a:dk1>
      <a:srgbClr val="000000"/>
    </a:dk1>
    <a:lt1>
      <a:srgbClr val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FFFFFF"/>
    </a:accent3>
    <a:accent4>
      <a:srgbClr val="000000"/>
    </a:accent4>
    <a:accent5>
      <a:srgbClr val="B2C1DB"/>
    </a:accent5>
    <a:accent6>
      <a:srgbClr val="AE4845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2_Office Theme 1">
    <a:dk1>
      <a:srgbClr val="000000"/>
    </a:dk1>
    <a:lt1>
      <a:srgbClr val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FFFFFF"/>
    </a:accent3>
    <a:accent4>
      <a:srgbClr val="000000"/>
    </a:accent4>
    <a:accent5>
      <a:srgbClr val="B2C1DB"/>
    </a:accent5>
    <a:accent6>
      <a:srgbClr val="AE4845"/>
    </a:accent6>
    <a:hlink>
      <a:srgbClr val="0000FF"/>
    </a:hlink>
    <a:folHlink>
      <a:srgbClr val="800080"/>
    </a:folHlink>
  </a:clrScheme>
</a:themeOverride>
</file>

<file path=ppt/theme/themeOverride5.xml><?xml version="1.0" encoding="utf-8"?>
<a:themeOverride xmlns:a="http://schemas.openxmlformats.org/drawingml/2006/main">
  <a:clrScheme name="3_Office Theme 1">
    <a:dk1>
      <a:srgbClr val="000000"/>
    </a:dk1>
    <a:lt1>
      <a:srgbClr val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FFFFFF"/>
    </a:accent3>
    <a:accent4>
      <a:srgbClr val="000000"/>
    </a:accent4>
    <a:accent5>
      <a:srgbClr val="B2C1DB"/>
    </a:accent5>
    <a:accent6>
      <a:srgbClr val="AE4845"/>
    </a:accent6>
    <a:hlink>
      <a:srgbClr val="0000FF"/>
    </a:hlink>
    <a:folHlink>
      <a:srgbClr val="800080"/>
    </a:folHlink>
  </a:clrScheme>
</a:themeOverride>
</file>

<file path=ppt/theme/themeOverride6.xml><?xml version="1.0" encoding="utf-8"?>
<a:themeOverride xmlns:a="http://schemas.openxmlformats.org/drawingml/2006/main">
  <a:clrScheme name="3_Office Theme 1">
    <a:dk1>
      <a:srgbClr val="000000"/>
    </a:dk1>
    <a:lt1>
      <a:srgbClr val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FFFFFF"/>
    </a:accent3>
    <a:accent4>
      <a:srgbClr val="000000"/>
    </a:accent4>
    <a:accent5>
      <a:srgbClr val="B2C1DB"/>
    </a:accent5>
    <a:accent6>
      <a:srgbClr val="AE4845"/>
    </a:accent6>
    <a:hlink>
      <a:srgbClr val="0000FF"/>
    </a:hlink>
    <a:folHlink>
      <a:srgbClr val="800080"/>
    </a:folHlink>
  </a:clrScheme>
</a:themeOverride>
</file>

<file path=ppt/theme/themeOverride7.xml><?xml version="1.0" encoding="utf-8"?>
<a:themeOverride xmlns:a="http://schemas.openxmlformats.org/drawingml/2006/main">
  <a:clrScheme name="3_Office Theme 1">
    <a:dk1>
      <a:srgbClr val="000000"/>
    </a:dk1>
    <a:lt1>
      <a:srgbClr val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FFFFFF"/>
    </a:accent3>
    <a:accent4>
      <a:srgbClr val="000000"/>
    </a:accent4>
    <a:accent5>
      <a:srgbClr val="B2C1DB"/>
    </a:accent5>
    <a:accent6>
      <a:srgbClr val="AE4845"/>
    </a:accent6>
    <a:hlink>
      <a:srgbClr val="0000FF"/>
    </a:hlink>
    <a:folHlink>
      <a:srgbClr val="800080"/>
    </a:folHlink>
  </a:clrScheme>
</a:themeOverride>
</file>

<file path=ppt/theme/themeOverride8.xml><?xml version="1.0" encoding="utf-8"?>
<a:themeOverride xmlns:a="http://schemas.openxmlformats.org/drawingml/2006/main">
  <a:clrScheme name="3_Office Theme 1">
    <a:dk1>
      <a:srgbClr val="000000"/>
    </a:dk1>
    <a:lt1>
      <a:srgbClr val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FFFFFF"/>
    </a:accent3>
    <a:accent4>
      <a:srgbClr val="000000"/>
    </a:accent4>
    <a:accent5>
      <a:srgbClr val="B2C1DB"/>
    </a:accent5>
    <a:accent6>
      <a:srgbClr val="AE4845"/>
    </a:accent6>
    <a:hlink>
      <a:srgbClr val="0000FF"/>
    </a:hlink>
    <a:folHlink>
      <a:srgbClr val="800080"/>
    </a:folHlink>
  </a:clrScheme>
</a:themeOverride>
</file>

<file path=ppt/theme/themeOverride9.xml><?xml version="1.0" encoding="utf-8"?>
<a:themeOverride xmlns:a="http://schemas.openxmlformats.org/drawingml/2006/main">
  <a:clrScheme name="3_Office Theme 1">
    <a:dk1>
      <a:srgbClr val="000000"/>
    </a:dk1>
    <a:lt1>
      <a:srgbClr val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FFFFFF"/>
    </a:accent3>
    <a:accent4>
      <a:srgbClr val="000000"/>
    </a:accent4>
    <a:accent5>
      <a:srgbClr val="B2C1DB"/>
    </a:accent5>
    <a:accent6>
      <a:srgbClr val="AE4845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17064</TotalTime>
  <Words>1693</Words>
  <Application>Microsoft Office PowerPoint</Application>
  <PresentationFormat>Экран (4:3)</PresentationFormat>
  <Paragraphs>453</Paragraphs>
  <Slides>28</Slides>
  <Notes>28</Notes>
  <HiddenSlides>0</HiddenSlides>
  <MMClips>0</MMClips>
  <ScaleCrop>false</ScaleCrop>
  <HeadingPairs>
    <vt:vector size="6" baseType="variant">
      <vt:variant>
        <vt:lpstr>Тема</vt:lpstr>
      </vt:variant>
      <vt:variant>
        <vt:i4>3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2" baseType="lpstr">
      <vt:lpstr>Тема Office</vt:lpstr>
      <vt:lpstr>1_Тема Office</vt:lpstr>
      <vt:lpstr>2_Тема Office</vt:lpstr>
      <vt:lpstr>Worksheet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Avellum Partners</dc:title>
  <dc:creator>Mykola</dc:creator>
  <cp:lastModifiedBy>User1</cp:lastModifiedBy>
  <cp:revision>496</cp:revision>
  <dcterms:created xsi:type="dcterms:W3CDTF">2009-06-02T19:53:37Z</dcterms:created>
  <dcterms:modified xsi:type="dcterms:W3CDTF">2013-09-26T08:24:52Z</dcterms:modified>
</cp:coreProperties>
</file>